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7"/>
  </p:notesMasterIdLst>
  <p:sldIdLst>
    <p:sldId id="264" r:id="rId2"/>
    <p:sldId id="266" r:id="rId3"/>
    <p:sldId id="270" r:id="rId4"/>
    <p:sldId id="267" r:id="rId5"/>
    <p:sldId id="268" r:id="rId6"/>
    <p:sldId id="350" r:id="rId7"/>
    <p:sldId id="348" r:id="rId8"/>
    <p:sldId id="349" r:id="rId9"/>
    <p:sldId id="304" r:id="rId10"/>
    <p:sldId id="305" r:id="rId11"/>
    <p:sldId id="306" r:id="rId12"/>
    <p:sldId id="269" r:id="rId13"/>
    <p:sldId id="307" r:id="rId14"/>
    <p:sldId id="308" r:id="rId15"/>
    <p:sldId id="281" r:id="rId16"/>
    <p:sldId id="282" r:id="rId17"/>
    <p:sldId id="283" r:id="rId18"/>
    <p:sldId id="284" r:id="rId19"/>
    <p:sldId id="285" r:id="rId20"/>
    <p:sldId id="286" r:id="rId21"/>
    <p:sldId id="287" r:id="rId22"/>
    <p:sldId id="288" r:id="rId23"/>
    <p:sldId id="289" r:id="rId24"/>
    <p:sldId id="290" r:id="rId25"/>
    <p:sldId id="291" r:id="rId26"/>
    <p:sldId id="293" r:id="rId27"/>
    <p:sldId id="356" r:id="rId28"/>
    <p:sldId id="292" r:id="rId29"/>
    <p:sldId id="294" r:id="rId30"/>
    <p:sldId id="309" r:id="rId31"/>
    <p:sldId id="322" r:id="rId32"/>
    <p:sldId id="323" r:id="rId33"/>
    <p:sldId id="324" r:id="rId34"/>
    <p:sldId id="326" r:id="rId35"/>
    <p:sldId id="327" r:id="rId36"/>
    <p:sldId id="328" r:id="rId37"/>
    <p:sldId id="329" r:id="rId38"/>
    <p:sldId id="335" r:id="rId39"/>
    <p:sldId id="336" r:id="rId40"/>
    <p:sldId id="337" r:id="rId41"/>
    <p:sldId id="339" r:id="rId42"/>
    <p:sldId id="340" r:id="rId43"/>
    <p:sldId id="341" r:id="rId44"/>
    <p:sldId id="342" r:id="rId45"/>
    <p:sldId id="343" r:id="rId46"/>
    <p:sldId id="344" r:id="rId47"/>
    <p:sldId id="310" r:id="rId48"/>
    <p:sldId id="345" r:id="rId49"/>
    <p:sldId id="346" r:id="rId50"/>
    <p:sldId id="347" r:id="rId51"/>
    <p:sldId id="314" r:id="rId52"/>
    <p:sldId id="315" r:id="rId53"/>
    <p:sldId id="316" r:id="rId54"/>
    <p:sldId id="317" r:id="rId55"/>
    <p:sldId id="318" r:id="rId56"/>
    <p:sldId id="319" r:id="rId57"/>
    <p:sldId id="320" r:id="rId58"/>
    <p:sldId id="353" r:id="rId59"/>
    <p:sldId id="355" r:id="rId60"/>
    <p:sldId id="351" r:id="rId61"/>
    <p:sldId id="299" r:id="rId62"/>
    <p:sldId id="300" r:id="rId63"/>
    <p:sldId id="301" r:id="rId64"/>
    <p:sldId id="303" r:id="rId65"/>
    <p:sldId id="354" r:id="rId66"/>
    <p:sldId id="273" r:id="rId67"/>
    <p:sldId id="275" r:id="rId68"/>
    <p:sldId id="274" r:id="rId69"/>
    <p:sldId id="358" r:id="rId70"/>
    <p:sldId id="357" r:id="rId71"/>
    <p:sldId id="277" r:id="rId72"/>
    <p:sldId id="276" r:id="rId73"/>
    <p:sldId id="352" r:id="rId74"/>
    <p:sldId id="321" r:id="rId75"/>
    <p:sldId id="271" r:id="rId76"/>
  </p:sldIdLst>
  <p:sldSz cx="6858000" cy="9906000" type="A4"/>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9" userDrawn="1">
          <p15:clr>
            <a:srgbClr val="A4A3A4"/>
          </p15:clr>
        </p15:guide>
        <p15:guide id="2" pos="300" userDrawn="1">
          <p15:clr>
            <a:srgbClr val="A4A3A4"/>
          </p15:clr>
        </p15:guide>
        <p15:guide id="3"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9B"/>
    <a:srgbClr val="F19FC5"/>
    <a:srgbClr val="B0D39B"/>
    <a:srgbClr val="AA8CC0"/>
    <a:srgbClr val="82D0F4"/>
    <a:srgbClr val="59348D"/>
    <a:srgbClr val="BDAED2"/>
    <a:srgbClr val="8469AA"/>
    <a:srgbClr val="E7E1E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21" autoAdjust="0"/>
    <p:restoredTop sz="96357" autoAdjust="0"/>
  </p:normalViewPr>
  <p:slideViewPr>
    <p:cSldViewPr snapToGrid="0">
      <p:cViewPr varScale="1">
        <p:scale>
          <a:sx n="107" d="100"/>
          <a:sy n="107" d="100"/>
        </p:scale>
        <p:origin x="4206" y="108"/>
      </p:cViewPr>
      <p:guideLst>
        <p:guide orient="horz" pos="489"/>
        <p:guide pos="300"/>
        <p:guide pos="2772"/>
      </p:guideLst>
    </p:cSldViewPr>
  </p:slideViewPr>
  <p:outlineViewPr>
    <p:cViewPr>
      <p:scale>
        <a:sx n="33" d="100"/>
        <a:sy n="33" d="100"/>
      </p:scale>
      <p:origin x="0" y="-808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_rels/viewProps.xml.rels><?xml version="1.0" encoding="UTF-8" standalone="yes"?>
<Relationships xmlns="http://schemas.openxmlformats.org/package/2006/relationships"><Relationship Id="rId13" Type="http://schemas.openxmlformats.org/officeDocument/2006/relationships/slide" Target="slides/slide13.xml"/><Relationship Id="rId18" Type="http://schemas.openxmlformats.org/officeDocument/2006/relationships/slide" Target="slides/slide18.xml"/><Relationship Id="rId26" Type="http://schemas.openxmlformats.org/officeDocument/2006/relationships/slide" Target="slides/slide26.xml"/><Relationship Id="rId39" Type="http://schemas.openxmlformats.org/officeDocument/2006/relationships/slide" Target="slides/slide39.xml"/><Relationship Id="rId21" Type="http://schemas.openxmlformats.org/officeDocument/2006/relationships/slide" Target="slides/slide21.xml"/><Relationship Id="rId34" Type="http://schemas.openxmlformats.org/officeDocument/2006/relationships/slide" Target="slides/slide34.xml"/><Relationship Id="rId42" Type="http://schemas.openxmlformats.org/officeDocument/2006/relationships/slide" Target="slides/slide42.xml"/><Relationship Id="rId47" Type="http://schemas.openxmlformats.org/officeDocument/2006/relationships/slide" Target="slides/slide47.xml"/><Relationship Id="rId50" Type="http://schemas.openxmlformats.org/officeDocument/2006/relationships/slide" Target="slides/slide50.xml"/><Relationship Id="rId55" Type="http://schemas.openxmlformats.org/officeDocument/2006/relationships/slide" Target="slides/slide55.xml"/><Relationship Id="rId63" Type="http://schemas.openxmlformats.org/officeDocument/2006/relationships/slide" Target="slides/slide63.xml"/><Relationship Id="rId68" Type="http://schemas.openxmlformats.org/officeDocument/2006/relationships/slide" Target="slides/slide68.xml"/><Relationship Id="rId7" Type="http://schemas.openxmlformats.org/officeDocument/2006/relationships/slide" Target="slides/slide7.xml"/><Relationship Id="rId71" Type="http://schemas.openxmlformats.org/officeDocument/2006/relationships/slide" Target="slides/slide71.xml"/><Relationship Id="rId2" Type="http://schemas.openxmlformats.org/officeDocument/2006/relationships/slide" Target="slides/slide2.xml"/><Relationship Id="rId16" Type="http://schemas.openxmlformats.org/officeDocument/2006/relationships/slide" Target="slides/slide16.xml"/><Relationship Id="rId29" Type="http://schemas.openxmlformats.org/officeDocument/2006/relationships/slide" Target="slides/slide29.xml"/><Relationship Id="rId11" Type="http://schemas.openxmlformats.org/officeDocument/2006/relationships/slide" Target="slides/slide11.xml"/><Relationship Id="rId24" Type="http://schemas.openxmlformats.org/officeDocument/2006/relationships/slide" Target="slides/slide24.xml"/><Relationship Id="rId32" Type="http://schemas.openxmlformats.org/officeDocument/2006/relationships/slide" Target="slides/slide32.xml"/><Relationship Id="rId37" Type="http://schemas.openxmlformats.org/officeDocument/2006/relationships/slide" Target="slides/slide37.xml"/><Relationship Id="rId40" Type="http://schemas.openxmlformats.org/officeDocument/2006/relationships/slide" Target="slides/slide40.xml"/><Relationship Id="rId45" Type="http://schemas.openxmlformats.org/officeDocument/2006/relationships/slide" Target="slides/slide45.xml"/><Relationship Id="rId53" Type="http://schemas.openxmlformats.org/officeDocument/2006/relationships/slide" Target="slides/slide53.xml"/><Relationship Id="rId58" Type="http://schemas.openxmlformats.org/officeDocument/2006/relationships/slide" Target="slides/slide58.xml"/><Relationship Id="rId66" Type="http://schemas.openxmlformats.org/officeDocument/2006/relationships/slide" Target="slides/slide66.xml"/><Relationship Id="rId74" Type="http://schemas.openxmlformats.org/officeDocument/2006/relationships/slide" Target="slides/slide74.xml"/><Relationship Id="rId5" Type="http://schemas.openxmlformats.org/officeDocument/2006/relationships/slide" Target="slides/slide5.xml"/><Relationship Id="rId15" Type="http://schemas.openxmlformats.org/officeDocument/2006/relationships/slide" Target="slides/slide15.xml"/><Relationship Id="rId23" Type="http://schemas.openxmlformats.org/officeDocument/2006/relationships/slide" Target="slides/slide23.xml"/><Relationship Id="rId28" Type="http://schemas.openxmlformats.org/officeDocument/2006/relationships/slide" Target="slides/slide28.xml"/><Relationship Id="rId36" Type="http://schemas.openxmlformats.org/officeDocument/2006/relationships/slide" Target="slides/slide36.xml"/><Relationship Id="rId49" Type="http://schemas.openxmlformats.org/officeDocument/2006/relationships/slide" Target="slides/slide49.xml"/><Relationship Id="rId57" Type="http://schemas.openxmlformats.org/officeDocument/2006/relationships/slide" Target="slides/slide57.xml"/><Relationship Id="rId61" Type="http://schemas.openxmlformats.org/officeDocument/2006/relationships/slide" Target="slides/slide61.xml"/><Relationship Id="rId10" Type="http://schemas.openxmlformats.org/officeDocument/2006/relationships/slide" Target="slides/slide10.xml"/><Relationship Id="rId19" Type="http://schemas.openxmlformats.org/officeDocument/2006/relationships/slide" Target="slides/slide19.xml"/><Relationship Id="rId31" Type="http://schemas.openxmlformats.org/officeDocument/2006/relationships/slide" Target="slides/slide31.xml"/><Relationship Id="rId44" Type="http://schemas.openxmlformats.org/officeDocument/2006/relationships/slide" Target="slides/slide44.xml"/><Relationship Id="rId52" Type="http://schemas.openxmlformats.org/officeDocument/2006/relationships/slide" Target="slides/slide52.xml"/><Relationship Id="rId60" Type="http://schemas.openxmlformats.org/officeDocument/2006/relationships/slide" Target="slides/slide60.xml"/><Relationship Id="rId65" Type="http://schemas.openxmlformats.org/officeDocument/2006/relationships/slide" Target="slides/slide65.xml"/><Relationship Id="rId73" Type="http://schemas.openxmlformats.org/officeDocument/2006/relationships/slide" Target="slides/slide73.xml"/><Relationship Id="rId4" Type="http://schemas.openxmlformats.org/officeDocument/2006/relationships/slide" Target="slides/slide4.xml"/><Relationship Id="rId9" Type="http://schemas.openxmlformats.org/officeDocument/2006/relationships/slide" Target="slides/slide9.xml"/><Relationship Id="rId14" Type="http://schemas.openxmlformats.org/officeDocument/2006/relationships/slide" Target="slides/slide14.xml"/><Relationship Id="rId22" Type="http://schemas.openxmlformats.org/officeDocument/2006/relationships/slide" Target="slides/slide22.xml"/><Relationship Id="rId27" Type="http://schemas.openxmlformats.org/officeDocument/2006/relationships/slide" Target="slides/slide27.xml"/><Relationship Id="rId30" Type="http://schemas.openxmlformats.org/officeDocument/2006/relationships/slide" Target="slides/slide30.xml"/><Relationship Id="rId35" Type="http://schemas.openxmlformats.org/officeDocument/2006/relationships/slide" Target="slides/slide35.xml"/><Relationship Id="rId43" Type="http://schemas.openxmlformats.org/officeDocument/2006/relationships/slide" Target="slides/slide43.xml"/><Relationship Id="rId48" Type="http://schemas.openxmlformats.org/officeDocument/2006/relationships/slide" Target="slides/slide48.xml"/><Relationship Id="rId56" Type="http://schemas.openxmlformats.org/officeDocument/2006/relationships/slide" Target="slides/slide56.xml"/><Relationship Id="rId64" Type="http://schemas.openxmlformats.org/officeDocument/2006/relationships/slide" Target="slides/slide64.xml"/><Relationship Id="rId69" Type="http://schemas.openxmlformats.org/officeDocument/2006/relationships/slide" Target="slides/slide69.xml"/><Relationship Id="rId8" Type="http://schemas.openxmlformats.org/officeDocument/2006/relationships/slide" Target="slides/slide8.xml"/><Relationship Id="rId51" Type="http://schemas.openxmlformats.org/officeDocument/2006/relationships/slide" Target="slides/slide51.xml"/><Relationship Id="rId72" Type="http://schemas.openxmlformats.org/officeDocument/2006/relationships/slide" Target="slides/slide72.xml"/><Relationship Id="rId3" Type="http://schemas.openxmlformats.org/officeDocument/2006/relationships/slide" Target="slides/slide3.xml"/><Relationship Id="rId12" Type="http://schemas.openxmlformats.org/officeDocument/2006/relationships/slide" Target="slides/slide12.xml"/><Relationship Id="rId17" Type="http://schemas.openxmlformats.org/officeDocument/2006/relationships/slide" Target="slides/slide17.xml"/><Relationship Id="rId25" Type="http://schemas.openxmlformats.org/officeDocument/2006/relationships/slide" Target="slides/slide25.xml"/><Relationship Id="rId33" Type="http://schemas.openxmlformats.org/officeDocument/2006/relationships/slide" Target="slides/slide33.xml"/><Relationship Id="rId38" Type="http://schemas.openxmlformats.org/officeDocument/2006/relationships/slide" Target="slides/slide38.xml"/><Relationship Id="rId46" Type="http://schemas.openxmlformats.org/officeDocument/2006/relationships/slide" Target="slides/slide46.xml"/><Relationship Id="rId59" Type="http://schemas.openxmlformats.org/officeDocument/2006/relationships/slide" Target="slides/slide59.xml"/><Relationship Id="rId67" Type="http://schemas.openxmlformats.org/officeDocument/2006/relationships/slide" Target="slides/slide67.xml"/><Relationship Id="rId20" Type="http://schemas.openxmlformats.org/officeDocument/2006/relationships/slide" Target="slides/slide20.xml"/><Relationship Id="rId41" Type="http://schemas.openxmlformats.org/officeDocument/2006/relationships/slide" Target="slides/slide41.xml"/><Relationship Id="rId54" Type="http://schemas.openxmlformats.org/officeDocument/2006/relationships/slide" Target="slides/slide54.xml"/><Relationship Id="rId62" Type="http://schemas.openxmlformats.org/officeDocument/2006/relationships/slide" Target="slides/slide62.xml"/><Relationship Id="rId70" Type="http://schemas.openxmlformats.org/officeDocument/2006/relationships/slide" Target="slides/slide70.xml"/><Relationship Id="rId75" Type="http://schemas.openxmlformats.org/officeDocument/2006/relationships/slide" Target="slides/slide75.xml"/><Relationship Id="rId1" Type="http://schemas.openxmlformats.org/officeDocument/2006/relationships/slide" Target="slides/slide1.xml"/><Relationship Id="rId6"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1377F2C0-A0AF-4BE5-86FE-C6592DF2DADA}" type="datetimeFigureOut">
              <a:rPr lang="de-DE" smtClean="0"/>
              <a:t>03.05.2023</a:t>
            </a:fld>
            <a:endParaRPr lang="de-DE"/>
          </a:p>
        </p:txBody>
      </p:sp>
      <p:sp>
        <p:nvSpPr>
          <p:cNvPr id="4" name="Folienbildplatzhalter 3"/>
          <p:cNvSpPr>
            <a:spLocks noGrp="1" noRot="1" noChangeAspect="1"/>
          </p:cNvSpPr>
          <p:nvPr>
            <p:ph type="sldImg" idx="2"/>
          </p:nvPr>
        </p:nvSpPr>
        <p:spPr>
          <a:xfrm>
            <a:off x="2244725" y="1243013"/>
            <a:ext cx="2319338" cy="33543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88A53458-1EC8-4741-8D8E-B04EEE4660E1}" type="slidenum">
              <a:rPr lang="de-DE" smtClean="0"/>
              <a:t>‹Nr.›</a:t>
            </a:fld>
            <a:endParaRPr lang="de-DE"/>
          </a:p>
        </p:txBody>
      </p:sp>
    </p:spTree>
    <p:extLst>
      <p:ext uri="{BB962C8B-B14F-4D97-AF65-F5344CB8AC3E}">
        <p14:creationId xmlns:p14="http://schemas.microsoft.com/office/powerpoint/2010/main" val="3593638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de-DE"/>
              <a:t>Mastertitelformat bearbeiten</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7ACA1E6B-C806-46DC-9A6B-8B311F72568C}" type="datetime1">
              <a:rPr lang="de-DE" smtClean="0"/>
              <a:t>03.05.2023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8051CB9-6888-4E64-B477-E6EAEEC55F9F}" type="slidenum">
              <a:rPr lang="de-DE" smtClean="0"/>
              <a:t>‹Nr.›</a:t>
            </a:fld>
            <a:endParaRPr lang="de-DE"/>
          </a:p>
        </p:txBody>
      </p:sp>
    </p:spTree>
    <p:extLst>
      <p:ext uri="{BB962C8B-B14F-4D97-AF65-F5344CB8AC3E}">
        <p14:creationId xmlns:p14="http://schemas.microsoft.com/office/powerpoint/2010/main" val="3597661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20A7984-7FB7-41BA-8C80-66BAC7909B7D}" type="datetime1">
              <a:rPr lang="de-DE" smtClean="0"/>
              <a:t>03.05.2023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8051CB9-6888-4E64-B477-E6EAEEC55F9F}" type="slidenum">
              <a:rPr lang="de-DE" smtClean="0"/>
              <a:t>‹Nr.›</a:t>
            </a:fld>
            <a:endParaRPr lang="de-DE"/>
          </a:p>
        </p:txBody>
      </p:sp>
    </p:spTree>
    <p:extLst>
      <p:ext uri="{BB962C8B-B14F-4D97-AF65-F5344CB8AC3E}">
        <p14:creationId xmlns:p14="http://schemas.microsoft.com/office/powerpoint/2010/main" val="2217655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EC7B90-BC25-4945-BE39-A0B7AE314259}" type="datetime1">
              <a:rPr lang="de-DE" smtClean="0"/>
              <a:t>03.05.2023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8051CB9-6888-4E64-B477-E6EAEEC55F9F}" type="slidenum">
              <a:rPr lang="de-DE" smtClean="0"/>
              <a:t>‹Nr.›</a:t>
            </a:fld>
            <a:endParaRPr lang="de-DE"/>
          </a:p>
        </p:txBody>
      </p:sp>
    </p:spTree>
    <p:extLst>
      <p:ext uri="{BB962C8B-B14F-4D97-AF65-F5344CB8AC3E}">
        <p14:creationId xmlns:p14="http://schemas.microsoft.com/office/powerpoint/2010/main" val="2306202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66381D4-A29C-4528-B579-A370A35C7489}" type="datetime1">
              <a:rPr lang="de-DE" smtClean="0"/>
              <a:t>03.05.2023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8051CB9-6888-4E64-B477-E6EAEEC55F9F}" type="slidenum">
              <a:rPr lang="de-DE" smtClean="0"/>
              <a:t>‹Nr.›</a:t>
            </a:fld>
            <a:endParaRPr lang="de-DE"/>
          </a:p>
        </p:txBody>
      </p:sp>
    </p:spTree>
    <p:extLst>
      <p:ext uri="{BB962C8B-B14F-4D97-AF65-F5344CB8AC3E}">
        <p14:creationId xmlns:p14="http://schemas.microsoft.com/office/powerpoint/2010/main" val="2658041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DC2E0F82-F0EC-4EFC-A3E8-30F4E56DF01F}" type="datetime1">
              <a:rPr lang="de-DE" smtClean="0"/>
              <a:t>03.05.2023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8051CB9-6888-4E64-B477-E6EAEEC55F9F}" type="slidenum">
              <a:rPr lang="de-DE" smtClean="0"/>
              <a:t>‹Nr.›</a:t>
            </a:fld>
            <a:endParaRPr lang="de-DE"/>
          </a:p>
        </p:txBody>
      </p:sp>
    </p:spTree>
    <p:extLst>
      <p:ext uri="{BB962C8B-B14F-4D97-AF65-F5344CB8AC3E}">
        <p14:creationId xmlns:p14="http://schemas.microsoft.com/office/powerpoint/2010/main" val="2073323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F084B699-A3CD-4700-BB98-2A03EAD199DD}" type="datetime1">
              <a:rPr lang="de-DE" smtClean="0"/>
              <a:t>03.05.2023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8051CB9-6888-4E64-B477-E6EAEEC55F9F}" type="slidenum">
              <a:rPr lang="de-DE" smtClean="0"/>
              <a:t>‹Nr.›</a:t>
            </a:fld>
            <a:endParaRPr lang="de-DE"/>
          </a:p>
        </p:txBody>
      </p:sp>
    </p:spTree>
    <p:extLst>
      <p:ext uri="{BB962C8B-B14F-4D97-AF65-F5344CB8AC3E}">
        <p14:creationId xmlns:p14="http://schemas.microsoft.com/office/powerpoint/2010/main" val="2967925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de-DE"/>
              <a:t>Mastertitelformat bearbeiten</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Content Placeholder 3"/>
          <p:cNvSpPr>
            <a:spLocks noGrp="1"/>
          </p:cNvSpPr>
          <p:nvPr>
            <p:ph sz="half" idx="2"/>
          </p:nvPr>
        </p:nvSpPr>
        <p:spPr>
          <a:xfrm>
            <a:off x="472381" y="3618442"/>
            <a:ext cx="2901255"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Content Placeholder 5"/>
          <p:cNvSpPr>
            <a:spLocks noGrp="1"/>
          </p:cNvSpPr>
          <p:nvPr>
            <p:ph sz="quarter" idx="4"/>
          </p:nvPr>
        </p:nvSpPr>
        <p:spPr>
          <a:xfrm>
            <a:off x="3471863" y="3618442"/>
            <a:ext cx="2915543"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6A7F1961-7499-4F9A-B020-FD0A387DDF73}" type="datetime1">
              <a:rPr lang="de-DE" smtClean="0"/>
              <a:t>03.05.2023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98051CB9-6888-4E64-B477-E6EAEEC55F9F}" type="slidenum">
              <a:rPr lang="de-DE" smtClean="0"/>
              <a:t>‹Nr.›</a:t>
            </a:fld>
            <a:endParaRPr lang="de-DE"/>
          </a:p>
        </p:txBody>
      </p:sp>
    </p:spTree>
    <p:extLst>
      <p:ext uri="{BB962C8B-B14F-4D97-AF65-F5344CB8AC3E}">
        <p14:creationId xmlns:p14="http://schemas.microsoft.com/office/powerpoint/2010/main" val="1005660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6128546F-DA53-4434-9CFD-615A8856752D}" type="datetime1">
              <a:rPr lang="de-DE" smtClean="0"/>
              <a:t>03.05.2023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98051CB9-6888-4E64-B477-E6EAEEC55F9F}" type="slidenum">
              <a:rPr lang="de-DE" smtClean="0"/>
              <a:t>‹Nr.›</a:t>
            </a:fld>
            <a:endParaRPr lang="de-DE"/>
          </a:p>
        </p:txBody>
      </p:sp>
    </p:spTree>
    <p:extLst>
      <p:ext uri="{BB962C8B-B14F-4D97-AF65-F5344CB8AC3E}">
        <p14:creationId xmlns:p14="http://schemas.microsoft.com/office/powerpoint/2010/main" val="2388760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CF855D-3D88-42B8-B36F-9B2744F65517}" type="datetime1">
              <a:rPr lang="de-DE" smtClean="0"/>
              <a:t>03.05.2023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98051CB9-6888-4E64-B477-E6EAEEC55F9F}" type="slidenum">
              <a:rPr lang="de-DE" smtClean="0"/>
              <a:t>‹Nr.›</a:t>
            </a:fld>
            <a:endParaRPr lang="de-DE"/>
          </a:p>
        </p:txBody>
      </p:sp>
    </p:spTree>
    <p:extLst>
      <p:ext uri="{BB962C8B-B14F-4D97-AF65-F5344CB8AC3E}">
        <p14:creationId xmlns:p14="http://schemas.microsoft.com/office/powerpoint/2010/main" val="238240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4945B408-93E7-436B-B09B-08CD717061D1}" type="datetime1">
              <a:rPr lang="de-DE" smtClean="0"/>
              <a:t>03.05.2023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8051CB9-6888-4E64-B477-E6EAEEC55F9F}" type="slidenum">
              <a:rPr lang="de-DE" smtClean="0"/>
              <a:t>‹Nr.›</a:t>
            </a:fld>
            <a:endParaRPr lang="de-DE"/>
          </a:p>
        </p:txBody>
      </p:sp>
    </p:spTree>
    <p:extLst>
      <p:ext uri="{BB962C8B-B14F-4D97-AF65-F5344CB8AC3E}">
        <p14:creationId xmlns:p14="http://schemas.microsoft.com/office/powerpoint/2010/main" val="2572213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2F4A53A4-97DB-4298-8CC9-2F7D3E403B96}" type="datetime1">
              <a:rPr lang="de-DE" smtClean="0"/>
              <a:t>03.05.2023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8051CB9-6888-4E64-B477-E6EAEEC55F9F}" type="slidenum">
              <a:rPr lang="de-DE" smtClean="0"/>
              <a:t>‹Nr.›</a:t>
            </a:fld>
            <a:endParaRPr lang="de-DE"/>
          </a:p>
        </p:txBody>
      </p:sp>
    </p:spTree>
    <p:extLst>
      <p:ext uri="{BB962C8B-B14F-4D97-AF65-F5344CB8AC3E}">
        <p14:creationId xmlns:p14="http://schemas.microsoft.com/office/powerpoint/2010/main" val="763413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A17033C4-D2A9-4CEF-AA23-1C6F225D2D60}" type="datetime1">
              <a:rPr lang="de-DE" smtClean="0"/>
              <a:t>03.05.2023</a:t>
            </a:fld>
            <a:endParaRPr lang="de-DE"/>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98051CB9-6888-4E64-B477-E6EAEEC55F9F}" type="slidenum">
              <a:rPr lang="de-DE" smtClean="0"/>
              <a:t>‹Nr.›</a:t>
            </a:fld>
            <a:endParaRPr lang="de-DE"/>
          </a:p>
        </p:txBody>
      </p:sp>
    </p:spTree>
    <p:extLst>
      <p:ext uri="{BB962C8B-B14F-4D97-AF65-F5344CB8AC3E}">
        <p14:creationId xmlns:p14="http://schemas.microsoft.com/office/powerpoint/2010/main" val="37308451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mailto:jan.bischoff@bdks.de" TargetMode="External"/><Relationship Id="rId7" Type="http://schemas.openxmlformats.org/officeDocument/2006/relationships/hyperlink" Target="mailto:simone.meers@bdks.de" TargetMode="External"/><Relationship Id="rId2" Type="http://schemas.openxmlformats.org/officeDocument/2006/relationships/hyperlink" Target="mailto:sandra.stock@bdks.de" TargetMode="External"/><Relationship Id="rId1" Type="http://schemas.openxmlformats.org/officeDocument/2006/relationships/slideLayout" Target="../slideLayouts/slideLayout7.xml"/><Relationship Id="rId6" Type="http://schemas.openxmlformats.org/officeDocument/2006/relationships/hyperlink" Target="mailto:brigitte.engelhardt-lenz@bdks.de" TargetMode="External"/><Relationship Id="rId5" Type="http://schemas.openxmlformats.org/officeDocument/2006/relationships/hyperlink" Target="mailto:stefanie.r&#252;hl@bdks.de" TargetMode="Externa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slide" Target="slide73.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slide" Target="slide65.xml"/><Relationship Id="rId5" Type="http://schemas.openxmlformats.org/officeDocument/2006/relationships/slide" Target="slide60.xml"/><Relationship Id="rId4" Type="http://schemas.openxmlformats.org/officeDocument/2006/relationships/slide" Target="slide58.xml"/></Relationships>
</file>

<file path=ppt/slides/_rels/slide50.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www.bdks.de/360grad/"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mailto:brigitte.engelhardt-lenz@bdks.de"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www.bdks.de/360"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www.bdks.de/360"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hyperlink" Target="http://www.bdks.de/360"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mailto:InhouseFortbildung@bdks.de"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s://bdks.mitarbeiterangbeote.de/"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mailto:InhouseFortbildung@bdks.de"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DF85728-8AC3-CD57-CB81-DA67C1044CD7}"/>
              </a:ext>
            </a:extLst>
          </p:cNvPr>
          <p:cNvPicPr>
            <a:picLocks noChangeAspect="1"/>
          </p:cNvPicPr>
          <p:nvPr/>
        </p:nvPicPr>
        <p:blipFill>
          <a:blip r:embed="rId2">
            <a:extLst>
              <a:ext uri="{28A0092B-C50C-407E-A947-70E740481C1C}">
                <a14:useLocalDpi xmlns:a14="http://schemas.microsoft.com/office/drawing/2010/main" val="0"/>
              </a:ext>
            </a:extLst>
          </a:blip>
          <a:srcRect l="1049" r="1049"/>
          <a:stretch/>
        </p:blipFill>
        <p:spPr>
          <a:xfrm>
            <a:off x="20" y="10"/>
            <a:ext cx="6857980" cy="9905990"/>
          </a:xfrm>
          <a:prstGeom prst="rect">
            <a:avLst/>
          </a:prstGeom>
        </p:spPr>
      </p:pic>
      <p:sp>
        <p:nvSpPr>
          <p:cNvPr id="4" name="Rechteck 3">
            <a:extLst>
              <a:ext uri="{FF2B5EF4-FFF2-40B4-BE49-F238E27FC236}">
                <a16:creationId xmlns:a16="http://schemas.microsoft.com/office/drawing/2014/main" id="{30A41D70-7804-0F08-6B77-BAFF235A8C4E}"/>
              </a:ext>
            </a:extLst>
          </p:cNvPr>
          <p:cNvSpPr/>
          <p:nvPr/>
        </p:nvSpPr>
        <p:spPr>
          <a:xfrm>
            <a:off x="4917056" y="681487"/>
            <a:ext cx="1940923" cy="707366"/>
          </a:xfrm>
          <a:prstGeom prst="rect">
            <a:avLst/>
          </a:prstGeom>
          <a:solidFill>
            <a:srgbClr val="82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a:solidFill>
                  <a:schemeClr val="tx1"/>
                </a:solidFill>
                <a:latin typeface="Arial Nova Light" panose="020B0304020202020204" pitchFamily="34" charset="0"/>
              </a:rPr>
              <a:t>FORTBILDUNGS</a:t>
            </a:r>
          </a:p>
          <a:p>
            <a:r>
              <a:rPr lang="de-DE" sz="1600" dirty="0">
                <a:solidFill>
                  <a:schemeClr val="tx1"/>
                </a:solidFill>
                <a:latin typeface="Arial Nova Light" panose="020B0304020202020204" pitchFamily="34" charset="0"/>
              </a:rPr>
              <a:t>KATALOG</a:t>
            </a:r>
          </a:p>
        </p:txBody>
      </p:sp>
      <p:sp>
        <p:nvSpPr>
          <p:cNvPr id="5" name="Rechteck 4">
            <a:extLst>
              <a:ext uri="{FF2B5EF4-FFF2-40B4-BE49-F238E27FC236}">
                <a16:creationId xmlns:a16="http://schemas.microsoft.com/office/drawing/2014/main" id="{41269C28-5D53-AC9A-7868-D636444E0299}"/>
              </a:ext>
            </a:extLst>
          </p:cNvPr>
          <p:cNvSpPr/>
          <p:nvPr/>
        </p:nvSpPr>
        <p:spPr>
          <a:xfrm>
            <a:off x="5745192" y="5604295"/>
            <a:ext cx="1112808" cy="707366"/>
          </a:xfrm>
          <a:prstGeom prst="rect">
            <a:avLst/>
          </a:prstGeom>
          <a:solidFill>
            <a:srgbClr val="FFF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a:solidFill>
                  <a:schemeClr val="tx1"/>
                </a:solidFill>
                <a:latin typeface="Arial Nova Light" panose="020B0304020202020204" pitchFamily="34" charset="0"/>
              </a:rPr>
              <a:t>BERUF</a:t>
            </a:r>
          </a:p>
          <a:p>
            <a:r>
              <a:rPr lang="de-DE" sz="1600" dirty="0">
                <a:solidFill>
                  <a:schemeClr val="tx1"/>
                </a:solidFill>
                <a:latin typeface="Arial Nova Light" panose="020B0304020202020204" pitchFamily="34" charset="0"/>
              </a:rPr>
              <a:t>&amp; FAMILIE</a:t>
            </a:r>
          </a:p>
        </p:txBody>
      </p:sp>
      <p:sp>
        <p:nvSpPr>
          <p:cNvPr id="6" name="Rechteck 5">
            <a:extLst>
              <a:ext uri="{FF2B5EF4-FFF2-40B4-BE49-F238E27FC236}">
                <a16:creationId xmlns:a16="http://schemas.microsoft.com/office/drawing/2014/main" id="{74ECF71F-B9F1-5B23-2FDD-203322AA7E32}"/>
              </a:ext>
            </a:extLst>
          </p:cNvPr>
          <p:cNvSpPr/>
          <p:nvPr/>
        </p:nvSpPr>
        <p:spPr>
          <a:xfrm>
            <a:off x="-1" y="8796068"/>
            <a:ext cx="3429001" cy="707366"/>
          </a:xfrm>
          <a:prstGeom prst="rect">
            <a:avLst/>
          </a:prstGeom>
          <a:solidFill>
            <a:srgbClr val="B0D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a:solidFill>
                  <a:schemeClr val="tx1"/>
                </a:solidFill>
                <a:latin typeface="Arial Nova Light" panose="020B0304020202020204" pitchFamily="34" charset="0"/>
              </a:rPr>
              <a:t>BETRIEBLICHES</a:t>
            </a:r>
          </a:p>
          <a:p>
            <a:r>
              <a:rPr lang="de-DE" sz="1600" dirty="0">
                <a:solidFill>
                  <a:schemeClr val="tx1"/>
                </a:solidFill>
                <a:latin typeface="Arial Nova Light" panose="020B0304020202020204" pitchFamily="34" charset="0"/>
              </a:rPr>
              <a:t>GESUNDHEITS- &amp; SOZIALWESEN</a:t>
            </a:r>
          </a:p>
        </p:txBody>
      </p:sp>
      <p:sp>
        <p:nvSpPr>
          <p:cNvPr id="7" name="Rechteck 6">
            <a:extLst>
              <a:ext uri="{FF2B5EF4-FFF2-40B4-BE49-F238E27FC236}">
                <a16:creationId xmlns:a16="http://schemas.microsoft.com/office/drawing/2014/main" id="{4CE7C244-7B2D-91EA-FAA1-C72E0C690DA9}"/>
              </a:ext>
            </a:extLst>
          </p:cNvPr>
          <p:cNvSpPr/>
          <p:nvPr/>
        </p:nvSpPr>
        <p:spPr>
          <a:xfrm>
            <a:off x="5106838" y="8796068"/>
            <a:ext cx="1751161" cy="707366"/>
          </a:xfrm>
          <a:prstGeom prst="rect">
            <a:avLst/>
          </a:prstGeom>
          <a:solidFill>
            <a:srgbClr val="AA8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a:solidFill>
                  <a:schemeClr val="tx1"/>
                </a:solidFill>
                <a:latin typeface="Arial Nova Light" panose="020B0304020202020204" pitchFamily="34" charset="0"/>
              </a:rPr>
              <a:t>DIAKONISCHE</a:t>
            </a:r>
          </a:p>
          <a:p>
            <a:r>
              <a:rPr lang="de-DE" sz="1600" dirty="0">
                <a:solidFill>
                  <a:schemeClr val="tx1"/>
                </a:solidFill>
                <a:latin typeface="Arial Nova Light" panose="020B0304020202020204" pitchFamily="34" charset="0"/>
              </a:rPr>
              <a:t>ANGEBOTE</a:t>
            </a:r>
          </a:p>
        </p:txBody>
      </p:sp>
      <p:sp>
        <p:nvSpPr>
          <p:cNvPr id="8" name="Rechteck 7">
            <a:extLst>
              <a:ext uri="{FF2B5EF4-FFF2-40B4-BE49-F238E27FC236}">
                <a16:creationId xmlns:a16="http://schemas.microsoft.com/office/drawing/2014/main" id="{4CDB2F47-019F-D591-44B8-8D82C9DB3D8D}"/>
              </a:ext>
            </a:extLst>
          </p:cNvPr>
          <p:cNvSpPr/>
          <p:nvPr/>
        </p:nvSpPr>
        <p:spPr>
          <a:xfrm>
            <a:off x="1" y="2654061"/>
            <a:ext cx="1656272" cy="707366"/>
          </a:xfrm>
          <a:prstGeom prst="rect">
            <a:avLst/>
          </a:prstGeom>
          <a:solidFill>
            <a:srgbClr val="F19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a:solidFill>
                  <a:schemeClr val="tx1"/>
                </a:solidFill>
                <a:latin typeface="Arial Nova Light" panose="020B0304020202020204" pitchFamily="34" charset="0"/>
              </a:rPr>
              <a:t>MITARBEITER</a:t>
            </a:r>
          </a:p>
          <a:p>
            <a:r>
              <a:rPr lang="de-DE" sz="1600" dirty="0">
                <a:solidFill>
                  <a:schemeClr val="tx1"/>
                </a:solidFill>
                <a:latin typeface="Arial Nova Light" panose="020B0304020202020204" pitchFamily="34" charset="0"/>
              </a:rPr>
              <a:t>ANGEBOTE</a:t>
            </a:r>
          </a:p>
        </p:txBody>
      </p:sp>
      <p:sp>
        <p:nvSpPr>
          <p:cNvPr id="2" name="Foliennummernplatzhalter 1">
            <a:extLst>
              <a:ext uri="{FF2B5EF4-FFF2-40B4-BE49-F238E27FC236}">
                <a16:creationId xmlns:a16="http://schemas.microsoft.com/office/drawing/2014/main" id="{2A7D2BCF-9ADD-A9F4-E47C-2368D0D04E7A}"/>
              </a:ext>
            </a:extLst>
          </p:cNvPr>
          <p:cNvSpPr>
            <a:spLocks noGrp="1"/>
          </p:cNvSpPr>
          <p:nvPr>
            <p:ph type="sldNum" sz="quarter" idx="12"/>
          </p:nvPr>
        </p:nvSpPr>
        <p:spPr/>
        <p:txBody>
          <a:bodyPr/>
          <a:lstStyle/>
          <a:p>
            <a:fld id="{98051CB9-6888-4E64-B477-E6EAEEC55F9F}" type="slidenum">
              <a:rPr lang="de-DE" smtClean="0"/>
              <a:t>1</a:t>
            </a:fld>
            <a:endParaRPr lang="de-DE"/>
          </a:p>
        </p:txBody>
      </p:sp>
    </p:spTree>
    <p:extLst>
      <p:ext uri="{BB962C8B-B14F-4D97-AF65-F5344CB8AC3E}">
        <p14:creationId xmlns:p14="http://schemas.microsoft.com/office/powerpoint/2010/main" val="1973057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921721" cy="499872"/>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2400" b="1" dirty="0">
                <a:latin typeface="Arial Black" panose="020B0A04020102020204" pitchFamily="34" charset="0"/>
                <a:cs typeface="Arial" panose="020B0604020202020204" pitchFamily="34" charset="0"/>
              </a:rPr>
              <a:t>Fortbildungskatalog</a:t>
            </a:r>
          </a:p>
        </p:txBody>
      </p:sp>
      <p:sp>
        <p:nvSpPr>
          <p:cNvPr id="5" name="Rechteck 4">
            <a:extLst>
              <a:ext uri="{FF2B5EF4-FFF2-40B4-BE49-F238E27FC236}">
                <a16:creationId xmlns:a16="http://schemas.microsoft.com/office/drawing/2014/main" id="{B1BD1035-20DD-4061-0F58-310925184A7B}"/>
              </a:ext>
            </a:extLst>
          </p:cNvPr>
          <p:cNvSpPr/>
          <p:nvPr/>
        </p:nvSpPr>
        <p:spPr>
          <a:xfrm>
            <a:off x="4913240" y="12896"/>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15" name="Inhaltsplatzhalter 2">
            <a:extLst>
              <a:ext uri="{FF2B5EF4-FFF2-40B4-BE49-F238E27FC236}">
                <a16:creationId xmlns:a16="http://schemas.microsoft.com/office/drawing/2014/main" id="{0A7F292D-FB81-ED3C-97B3-8AAE9AC4B037}"/>
              </a:ext>
            </a:extLst>
          </p:cNvPr>
          <p:cNvSpPr txBox="1">
            <a:spLocks/>
          </p:cNvSpPr>
          <p:nvPr/>
        </p:nvSpPr>
        <p:spPr>
          <a:xfrm>
            <a:off x="686529" y="2017225"/>
            <a:ext cx="3662834" cy="215084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200" dirty="0">
                <a:latin typeface="Arial" panose="020B0604020202020204" pitchFamily="34" charset="0"/>
              </a:rPr>
              <a:t>PIT Grundlagen Schulung</a:t>
            </a:r>
          </a:p>
          <a:p>
            <a:pPr marL="0" indent="0">
              <a:lnSpc>
                <a:spcPct val="100000"/>
              </a:lnSpc>
              <a:buFont typeface="Arial" panose="020B0604020202020204" pitchFamily="34" charset="0"/>
              <a:buNone/>
            </a:pPr>
            <a:r>
              <a:rPr lang="de-DE" sz="1200" dirty="0">
                <a:latin typeface="Arial" panose="020B0604020202020204" pitchFamily="34" charset="0"/>
              </a:rPr>
              <a:t>ICF Schulung für Leitungskräfte      </a:t>
            </a:r>
          </a:p>
          <a:p>
            <a:pPr marL="0" indent="0">
              <a:lnSpc>
                <a:spcPct val="100000"/>
              </a:lnSpc>
              <a:buNone/>
            </a:pPr>
            <a:r>
              <a:rPr lang="de-DE" sz="1200" dirty="0">
                <a:latin typeface="Arial" panose="020B0604020202020204" pitchFamily="34" charset="0"/>
              </a:rPr>
              <a:t>ICF Einführung</a:t>
            </a:r>
          </a:p>
          <a:p>
            <a:pPr marL="0" indent="0">
              <a:lnSpc>
                <a:spcPct val="100000"/>
              </a:lnSpc>
              <a:buFont typeface="Arial" panose="020B0604020202020204" pitchFamily="34" charset="0"/>
              <a:buNone/>
            </a:pPr>
            <a:r>
              <a:rPr lang="de-DE" sz="1150" dirty="0">
                <a:latin typeface="Arial" panose="020B0604020202020204" pitchFamily="34" charset="0"/>
              </a:rPr>
              <a:t>                                                        </a:t>
            </a:r>
          </a:p>
          <a:p>
            <a:pPr marL="0" indent="0">
              <a:lnSpc>
                <a:spcPct val="100000"/>
              </a:lnSpc>
              <a:buFont typeface="Arial" panose="020B0604020202020204" pitchFamily="34" charset="0"/>
              <a:buNone/>
            </a:pPr>
            <a:endParaRPr lang="de-DE" sz="1150" dirty="0">
              <a:latin typeface="Myriad Variable Concept"/>
            </a:endParaRPr>
          </a:p>
        </p:txBody>
      </p:sp>
      <p:sp>
        <p:nvSpPr>
          <p:cNvPr id="16" name="Titel 1">
            <a:extLst>
              <a:ext uri="{FF2B5EF4-FFF2-40B4-BE49-F238E27FC236}">
                <a16:creationId xmlns:a16="http://schemas.microsoft.com/office/drawing/2014/main" id="{2A01A6A8-9B12-41A4-9D10-F3AAA6B53874}"/>
              </a:ext>
            </a:extLst>
          </p:cNvPr>
          <p:cNvSpPr txBox="1">
            <a:spLocks/>
          </p:cNvSpPr>
          <p:nvPr/>
        </p:nvSpPr>
        <p:spPr>
          <a:xfrm>
            <a:off x="418622" y="1398931"/>
            <a:ext cx="3393376" cy="503578"/>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5  Umsetzung  </a:t>
            </a:r>
          </a:p>
          <a:p>
            <a:r>
              <a:rPr lang="de-DE" sz="1600" dirty="0">
                <a:latin typeface="Arial Black" panose="020B0A04020102020204" pitchFamily="34" charset="0"/>
                <a:cs typeface="Arial" panose="020B0604020202020204" pitchFamily="34" charset="0"/>
              </a:rPr>
              <a:t>    Bundesteilhabegesetz</a:t>
            </a:r>
          </a:p>
        </p:txBody>
      </p:sp>
      <p:sp>
        <p:nvSpPr>
          <p:cNvPr id="21" name="Titel 1">
            <a:extLst>
              <a:ext uri="{FF2B5EF4-FFF2-40B4-BE49-F238E27FC236}">
                <a16:creationId xmlns:a16="http://schemas.microsoft.com/office/drawing/2014/main" id="{CB638CC0-2011-3073-66EA-A58396661596}"/>
              </a:ext>
            </a:extLst>
          </p:cNvPr>
          <p:cNvSpPr txBox="1">
            <a:spLocks/>
          </p:cNvSpPr>
          <p:nvPr/>
        </p:nvSpPr>
        <p:spPr>
          <a:xfrm>
            <a:off x="418650" y="4497276"/>
            <a:ext cx="4930944" cy="690273"/>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6  Softwareschulungen </a:t>
            </a:r>
            <a:r>
              <a:rPr lang="de-DE" sz="1600" dirty="0">
                <a:solidFill>
                  <a:srgbClr val="FF0000"/>
                </a:solidFill>
                <a:latin typeface="Arial Black" panose="020B0A04020102020204" pitchFamily="34" charset="0"/>
                <a:cs typeface="Arial" panose="020B0604020202020204" pitchFamily="34" charset="0"/>
              </a:rPr>
              <a:t>NEU</a:t>
            </a:r>
            <a:r>
              <a:rPr lang="de-DE" sz="1600" dirty="0">
                <a:latin typeface="Arial Black" panose="020B0A04020102020204" pitchFamily="34" charset="0"/>
                <a:cs typeface="Arial" panose="020B0604020202020204" pitchFamily="34" charset="0"/>
              </a:rPr>
              <a:t> </a:t>
            </a:r>
          </a:p>
          <a:p>
            <a:r>
              <a:rPr lang="de-DE" sz="1600" dirty="0">
                <a:latin typeface="Arial Black" panose="020B0A04020102020204" pitchFamily="34" charset="0"/>
                <a:cs typeface="Arial" panose="020B0604020202020204" pitchFamily="34" charset="0"/>
              </a:rPr>
              <a:t>    </a:t>
            </a:r>
          </a:p>
        </p:txBody>
      </p:sp>
      <p:sp>
        <p:nvSpPr>
          <p:cNvPr id="22" name="Inhaltsplatzhalter 2">
            <a:extLst>
              <a:ext uri="{FF2B5EF4-FFF2-40B4-BE49-F238E27FC236}">
                <a16:creationId xmlns:a16="http://schemas.microsoft.com/office/drawing/2014/main" id="{2033375E-B811-C001-98D2-CF50C1C3E3F3}"/>
              </a:ext>
            </a:extLst>
          </p:cNvPr>
          <p:cNvSpPr txBox="1">
            <a:spLocks/>
          </p:cNvSpPr>
          <p:nvPr/>
        </p:nvSpPr>
        <p:spPr>
          <a:xfrm>
            <a:off x="686529" y="5115572"/>
            <a:ext cx="3393376" cy="2094490"/>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None/>
            </a:pPr>
            <a:r>
              <a:rPr lang="de-DE" sz="1200" b="0" i="0" strike="noStrike" baseline="0" dirty="0">
                <a:latin typeface="Arial" panose="020B0604020202020204" pitchFamily="34" charset="0"/>
                <a:cs typeface="Arial" panose="020B0604020202020204" pitchFamily="34" charset="0"/>
              </a:rPr>
              <a:t>Keine Angst vor der Maus</a:t>
            </a:r>
          </a:p>
          <a:p>
            <a:pPr marL="0" indent="0">
              <a:lnSpc>
                <a:spcPct val="100000"/>
              </a:lnSpc>
              <a:buNone/>
            </a:pPr>
            <a:r>
              <a:rPr lang="de-DE" sz="1200" dirty="0">
                <a:latin typeface="Arial" panose="020B0604020202020204" pitchFamily="34" charset="0"/>
                <a:cs typeface="Arial" panose="020B0604020202020204" pitchFamily="34" charset="0"/>
              </a:rPr>
              <a:t>Outlook – Anwenderschulung</a:t>
            </a:r>
          </a:p>
          <a:p>
            <a:pPr marL="0" indent="0">
              <a:lnSpc>
                <a:spcPct val="100000"/>
              </a:lnSpc>
              <a:buNone/>
            </a:pPr>
            <a:r>
              <a:rPr lang="de-DE" sz="1200" dirty="0">
                <a:latin typeface="Arial" panose="020B0604020202020204" pitchFamily="34" charset="0"/>
                <a:cs typeface="Arial" panose="020B0604020202020204" pitchFamily="34" charset="0"/>
              </a:rPr>
              <a:t>Word – Anwenderschulung –  Anfänger</a:t>
            </a:r>
          </a:p>
          <a:p>
            <a:pPr marL="0" indent="0">
              <a:lnSpc>
                <a:spcPct val="100000"/>
              </a:lnSpc>
              <a:buNone/>
            </a:pPr>
            <a:r>
              <a:rPr lang="de-DE" sz="1200" dirty="0">
                <a:latin typeface="Arial" panose="020B0604020202020204" pitchFamily="34" charset="0"/>
                <a:cs typeface="Arial" panose="020B0604020202020204" pitchFamily="34" charset="0"/>
              </a:rPr>
              <a:t>Word – Anwenderschulung – Fortgeschrittene</a:t>
            </a:r>
          </a:p>
          <a:p>
            <a:pPr marL="0" indent="0">
              <a:lnSpc>
                <a:spcPct val="100000"/>
              </a:lnSpc>
              <a:buNone/>
            </a:pPr>
            <a:r>
              <a:rPr lang="de-DE" sz="1200" dirty="0">
                <a:latin typeface="Arial" panose="020B0604020202020204" pitchFamily="34" charset="0"/>
                <a:cs typeface="Arial" panose="020B0604020202020204" pitchFamily="34" charset="0"/>
              </a:rPr>
              <a:t>Power Point – Anwenderschulung</a:t>
            </a:r>
          </a:p>
          <a:p>
            <a:pPr marL="0" indent="0">
              <a:lnSpc>
                <a:spcPct val="100000"/>
              </a:lnSpc>
              <a:buNone/>
            </a:pPr>
            <a:r>
              <a:rPr lang="de-DE" sz="1200" dirty="0">
                <a:latin typeface="Arial" panose="020B0604020202020204" pitchFamily="34" charset="0"/>
                <a:cs typeface="Arial" panose="020B0604020202020204" pitchFamily="34" charset="0"/>
              </a:rPr>
              <a:t>Excel – Anwenderschulung – Anfänger</a:t>
            </a:r>
          </a:p>
          <a:p>
            <a:pPr marL="0" indent="0">
              <a:lnSpc>
                <a:spcPct val="100000"/>
              </a:lnSpc>
              <a:buNone/>
            </a:pPr>
            <a:r>
              <a:rPr lang="de-DE" sz="1200" dirty="0">
                <a:latin typeface="Arial" panose="020B0604020202020204" pitchFamily="34" charset="0"/>
                <a:cs typeface="Arial" panose="020B0604020202020204" pitchFamily="34" charset="0"/>
              </a:rPr>
              <a:t>Big Data Excel</a:t>
            </a:r>
            <a:endParaRPr lang="de-DE" sz="1200" b="0" i="0" strike="noStrike" baseline="0" dirty="0">
              <a:latin typeface="Arial" panose="020B060402020202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p:txBody>
      </p:sp>
      <p:sp>
        <p:nvSpPr>
          <p:cNvPr id="23" name="Titel 1">
            <a:extLst>
              <a:ext uri="{FF2B5EF4-FFF2-40B4-BE49-F238E27FC236}">
                <a16:creationId xmlns:a16="http://schemas.microsoft.com/office/drawing/2014/main" id="{8F2B1976-C9B1-BF28-5C22-150FE1EB6EB0}"/>
              </a:ext>
            </a:extLst>
          </p:cNvPr>
          <p:cNvSpPr txBox="1">
            <a:spLocks/>
          </p:cNvSpPr>
          <p:nvPr/>
        </p:nvSpPr>
        <p:spPr>
          <a:xfrm>
            <a:off x="418650" y="7308400"/>
            <a:ext cx="4930944" cy="778394"/>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7  </a:t>
            </a:r>
            <a:r>
              <a:rPr lang="de-DE" sz="1500" dirty="0">
                <a:latin typeface="Arial Black" panose="020B0A04020102020204" pitchFamily="34" charset="0"/>
                <a:cs typeface="Arial" panose="020B0604020202020204" pitchFamily="34" charset="0"/>
              </a:rPr>
              <a:t>Einstieg in das Qualitätsmanagement</a:t>
            </a:r>
            <a:endParaRPr lang="de-DE" sz="1500" b="1" i="0" u="none" strike="noStrike" baseline="0" dirty="0">
              <a:latin typeface="Arial Black" panose="020B0A04020102020204" pitchFamily="34" charset="0"/>
            </a:endParaRPr>
          </a:p>
        </p:txBody>
      </p:sp>
      <p:sp>
        <p:nvSpPr>
          <p:cNvPr id="24" name="Inhaltsplatzhalter 2">
            <a:extLst>
              <a:ext uri="{FF2B5EF4-FFF2-40B4-BE49-F238E27FC236}">
                <a16:creationId xmlns:a16="http://schemas.microsoft.com/office/drawing/2014/main" id="{BEA8B342-24DF-C5E4-4AD0-3EEB54215021}"/>
              </a:ext>
            </a:extLst>
          </p:cNvPr>
          <p:cNvSpPr txBox="1">
            <a:spLocks/>
          </p:cNvSpPr>
          <p:nvPr/>
        </p:nvSpPr>
        <p:spPr>
          <a:xfrm>
            <a:off x="686529" y="8185132"/>
            <a:ext cx="3393376" cy="480210"/>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None/>
            </a:pPr>
            <a:r>
              <a:rPr lang="de-DE" sz="1200" b="0" i="0" strike="noStrike" baseline="0" dirty="0">
                <a:latin typeface="Arial" panose="020B0604020202020204" pitchFamily="34" charset="0"/>
                <a:cs typeface="Arial" panose="020B0604020202020204" pitchFamily="34" charset="0"/>
              </a:rPr>
              <a:t>Derzeit keine Angebote</a:t>
            </a:r>
          </a:p>
        </p:txBody>
      </p:sp>
      <p:sp>
        <p:nvSpPr>
          <p:cNvPr id="26" name="Inhaltsplatzhalter 2">
            <a:extLst>
              <a:ext uri="{FF2B5EF4-FFF2-40B4-BE49-F238E27FC236}">
                <a16:creationId xmlns:a16="http://schemas.microsoft.com/office/drawing/2014/main" id="{2F13C428-E9CC-6782-BEB5-FB048EFC29D0}"/>
              </a:ext>
            </a:extLst>
          </p:cNvPr>
          <p:cNvSpPr txBox="1">
            <a:spLocks/>
          </p:cNvSpPr>
          <p:nvPr/>
        </p:nvSpPr>
        <p:spPr>
          <a:xfrm>
            <a:off x="5828598" y="1987568"/>
            <a:ext cx="607372" cy="204798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25-27</a:t>
            </a: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cs typeface="Arial" panose="020B0604020202020204" pitchFamily="34" charset="0"/>
              </a:rPr>
              <a:t>   28</a:t>
            </a: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cs typeface="Arial" panose="020B0604020202020204" pitchFamily="34" charset="0"/>
              </a:rPr>
              <a:t>29-30</a:t>
            </a:r>
          </a:p>
          <a:p>
            <a:pPr marL="0" indent="0" algn="r">
              <a:lnSpc>
                <a:spcPct val="100000"/>
              </a:lnSpc>
              <a:buFont typeface="Arial" panose="020B0604020202020204" pitchFamily="34" charset="0"/>
              <a:buNone/>
            </a:pPr>
            <a:endParaRPr lang="de-DE" sz="1200" dirty="0">
              <a:solidFill>
                <a:schemeClr val="bg1"/>
              </a:solidFill>
              <a:latin typeface="Arial" panose="020B0604020202020204" pitchFamily="34" charset="0"/>
              <a:cs typeface="Arial" panose="020B0604020202020204" pitchFamily="34" charset="0"/>
            </a:endParaRPr>
          </a:p>
          <a:p>
            <a:pPr marL="0" indent="0" algn="r">
              <a:lnSpc>
                <a:spcPct val="100000"/>
              </a:lnSpc>
              <a:buFont typeface="Arial" panose="020B0604020202020204" pitchFamily="34" charset="0"/>
              <a:buNone/>
            </a:pPr>
            <a:endParaRPr lang="de-DE" sz="1200" dirty="0">
              <a:solidFill>
                <a:schemeClr val="bg1"/>
              </a:solidFill>
              <a:latin typeface="Arial" panose="020B0604020202020204" pitchFamily="34" charset="0"/>
              <a:cs typeface="Arial" panose="020B0604020202020204" pitchFamily="34" charset="0"/>
            </a:endParaRPr>
          </a:p>
          <a:p>
            <a:pPr marL="0" indent="0" algn="r">
              <a:lnSpc>
                <a:spcPct val="100000"/>
              </a:lnSpc>
              <a:buFont typeface="Arial" panose="020B0604020202020204" pitchFamily="34" charset="0"/>
              <a:buNone/>
            </a:pPr>
            <a:endParaRPr lang="de-DE" sz="1200" dirty="0">
              <a:solidFill>
                <a:schemeClr val="bg1"/>
              </a:solidFill>
              <a:latin typeface="Arial" panose="020B0604020202020204" pitchFamily="34" charset="0"/>
              <a:cs typeface="Arial" panose="020B0604020202020204" pitchFamily="34" charset="0"/>
            </a:endParaRPr>
          </a:p>
        </p:txBody>
      </p:sp>
      <p:sp>
        <p:nvSpPr>
          <p:cNvPr id="27" name="Inhaltsplatzhalter 2">
            <a:extLst>
              <a:ext uri="{FF2B5EF4-FFF2-40B4-BE49-F238E27FC236}">
                <a16:creationId xmlns:a16="http://schemas.microsoft.com/office/drawing/2014/main" id="{6F9AB0F9-4D8E-0F43-B866-388492B91DD5}"/>
              </a:ext>
            </a:extLst>
          </p:cNvPr>
          <p:cNvSpPr txBox="1">
            <a:spLocks/>
          </p:cNvSpPr>
          <p:nvPr/>
        </p:nvSpPr>
        <p:spPr>
          <a:xfrm>
            <a:off x="5736250" y="3694630"/>
            <a:ext cx="456915" cy="436767"/>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None/>
            </a:pPr>
            <a:endParaRPr lang="de-DE" sz="1200" dirty="0">
              <a:solidFill>
                <a:schemeClr val="bg1"/>
              </a:solidFill>
              <a:latin typeface="Myriad Variable Concept"/>
            </a:endParaRPr>
          </a:p>
        </p:txBody>
      </p:sp>
      <p:sp>
        <p:nvSpPr>
          <p:cNvPr id="28" name="Inhaltsplatzhalter 2">
            <a:extLst>
              <a:ext uri="{FF2B5EF4-FFF2-40B4-BE49-F238E27FC236}">
                <a16:creationId xmlns:a16="http://schemas.microsoft.com/office/drawing/2014/main" id="{123F3B90-9E6E-BB42-A903-EEBAABD2432F}"/>
              </a:ext>
            </a:extLst>
          </p:cNvPr>
          <p:cNvSpPr txBox="1">
            <a:spLocks/>
          </p:cNvSpPr>
          <p:nvPr/>
        </p:nvSpPr>
        <p:spPr>
          <a:xfrm>
            <a:off x="5736250" y="4681095"/>
            <a:ext cx="456915" cy="869459"/>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endParaRPr lang="de-DE" sz="1200" dirty="0">
              <a:solidFill>
                <a:schemeClr val="bg1"/>
              </a:solidFill>
              <a:latin typeface="Myriad Variable Concept"/>
            </a:endParaRPr>
          </a:p>
        </p:txBody>
      </p:sp>
      <p:sp>
        <p:nvSpPr>
          <p:cNvPr id="29" name="Inhaltsplatzhalter 2">
            <a:extLst>
              <a:ext uri="{FF2B5EF4-FFF2-40B4-BE49-F238E27FC236}">
                <a16:creationId xmlns:a16="http://schemas.microsoft.com/office/drawing/2014/main" id="{D4A2A1BA-2327-8405-3098-1C4FB012D2EF}"/>
              </a:ext>
            </a:extLst>
          </p:cNvPr>
          <p:cNvSpPr txBox="1">
            <a:spLocks/>
          </p:cNvSpPr>
          <p:nvPr/>
        </p:nvSpPr>
        <p:spPr>
          <a:xfrm>
            <a:off x="5736250" y="5115572"/>
            <a:ext cx="607372" cy="1773317"/>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31-33</a:t>
            </a: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34-37</a:t>
            </a: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38-40</a:t>
            </a: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41-44</a:t>
            </a: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45-48</a:t>
            </a: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49-52</a:t>
            </a: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53</a:t>
            </a:r>
            <a:endParaRPr lang="de-DE" sz="1200" dirty="0">
              <a:solidFill>
                <a:schemeClr val="bg1"/>
              </a:solidFill>
              <a:latin typeface="Myriad Variable Concept"/>
            </a:endParaRPr>
          </a:p>
        </p:txBody>
      </p:sp>
      <p:sp>
        <p:nvSpPr>
          <p:cNvPr id="30" name="Inhaltsplatzhalter 2">
            <a:extLst>
              <a:ext uri="{FF2B5EF4-FFF2-40B4-BE49-F238E27FC236}">
                <a16:creationId xmlns:a16="http://schemas.microsoft.com/office/drawing/2014/main" id="{38D60C06-38B9-EC42-D2E0-EA8459F1F328}"/>
              </a:ext>
            </a:extLst>
          </p:cNvPr>
          <p:cNvSpPr txBox="1">
            <a:spLocks/>
          </p:cNvSpPr>
          <p:nvPr/>
        </p:nvSpPr>
        <p:spPr>
          <a:xfrm>
            <a:off x="5736250" y="8086794"/>
            <a:ext cx="607372" cy="350070"/>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endParaRPr lang="de-DE" sz="1200" dirty="0">
              <a:solidFill>
                <a:schemeClr val="bg1"/>
              </a:solidFill>
              <a:latin typeface="Arial" panose="020B0604020202020204" pitchFamily="34" charset="0"/>
            </a:endParaRPr>
          </a:p>
          <a:p>
            <a:pPr marL="0" indent="0" algn="r">
              <a:lnSpc>
                <a:spcPct val="100000"/>
              </a:lnSpc>
              <a:buFont typeface="Arial" panose="020B0604020202020204" pitchFamily="34" charset="0"/>
              <a:buNone/>
            </a:pPr>
            <a:endParaRPr lang="de-DE" sz="1200" dirty="0">
              <a:solidFill>
                <a:schemeClr val="bg1"/>
              </a:solidFill>
              <a:latin typeface="Myriad Variable Concept"/>
            </a:endParaRPr>
          </a:p>
        </p:txBody>
      </p:sp>
      <p:sp>
        <p:nvSpPr>
          <p:cNvPr id="2" name="Foliennummernplatzhalter 1">
            <a:extLst>
              <a:ext uri="{FF2B5EF4-FFF2-40B4-BE49-F238E27FC236}">
                <a16:creationId xmlns:a16="http://schemas.microsoft.com/office/drawing/2014/main" id="{412AF93D-C782-4C5E-6888-DDD988A58222}"/>
              </a:ext>
            </a:extLst>
          </p:cNvPr>
          <p:cNvSpPr>
            <a:spLocks noGrp="1"/>
          </p:cNvSpPr>
          <p:nvPr>
            <p:ph type="sldNum" sz="quarter" idx="12"/>
          </p:nvPr>
        </p:nvSpPr>
        <p:spPr/>
        <p:txBody>
          <a:bodyPr/>
          <a:lstStyle/>
          <a:p>
            <a:fld id="{98051CB9-6888-4E64-B477-E6EAEEC55F9F}" type="slidenum">
              <a:rPr lang="de-DE" smtClean="0"/>
              <a:t>10</a:t>
            </a:fld>
            <a:endParaRPr lang="de-DE"/>
          </a:p>
        </p:txBody>
      </p:sp>
    </p:spTree>
    <p:extLst>
      <p:ext uri="{BB962C8B-B14F-4D97-AF65-F5344CB8AC3E}">
        <p14:creationId xmlns:p14="http://schemas.microsoft.com/office/powerpoint/2010/main" val="1059118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921721" cy="499872"/>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2400" b="1" dirty="0">
                <a:latin typeface="Arial Black" panose="020B0A04020102020204" pitchFamily="34" charset="0"/>
                <a:cs typeface="Arial" panose="020B0604020202020204" pitchFamily="34" charset="0"/>
              </a:rPr>
              <a:t>Fortbildungskatalog</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15" name="Inhaltsplatzhalter 2">
            <a:extLst>
              <a:ext uri="{FF2B5EF4-FFF2-40B4-BE49-F238E27FC236}">
                <a16:creationId xmlns:a16="http://schemas.microsoft.com/office/drawing/2014/main" id="{0A7F292D-FB81-ED3C-97B3-8AAE9AC4B037}"/>
              </a:ext>
            </a:extLst>
          </p:cNvPr>
          <p:cNvSpPr txBox="1">
            <a:spLocks/>
          </p:cNvSpPr>
          <p:nvPr/>
        </p:nvSpPr>
        <p:spPr>
          <a:xfrm>
            <a:off x="686529" y="1819205"/>
            <a:ext cx="3662834" cy="156408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200" dirty="0">
                <a:latin typeface="Arial" panose="020B0604020202020204" pitchFamily="34" charset="0"/>
              </a:rPr>
              <a:t>Resilienz – Trainingstag – Verantwortung übernehmen</a:t>
            </a:r>
          </a:p>
          <a:p>
            <a:pPr marL="0" indent="0">
              <a:lnSpc>
                <a:spcPct val="100000"/>
              </a:lnSpc>
              <a:buNone/>
            </a:pPr>
            <a:r>
              <a:rPr lang="de-DE" sz="1200" dirty="0">
                <a:latin typeface="Arial" panose="020B0604020202020204" pitchFamily="34" charset="0"/>
              </a:rPr>
              <a:t>Resilienz – Entspannung und der kreative Prozess</a:t>
            </a:r>
          </a:p>
          <a:p>
            <a:pPr marL="0" indent="0">
              <a:lnSpc>
                <a:spcPct val="100000"/>
              </a:lnSpc>
              <a:buNone/>
            </a:pPr>
            <a:r>
              <a:rPr lang="de-DE" sz="1200" dirty="0">
                <a:latin typeface="Arial" panose="020B0604020202020204" pitchFamily="34" charset="0"/>
              </a:rPr>
              <a:t>Ich selbst bin meine wichtigste Führungskraft</a:t>
            </a:r>
          </a:p>
          <a:p>
            <a:pPr marL="0" indent="0">
              <a:lnSpc>
                <a:spcPct val="100000"/>
              </a:lnSpc>
              <a:buFont typeface="Arial" panose="020B0604020202020204" pitchFamily="34" charset="0"/>
              <a:buNone/>
            </a:pPr>
            <a:r>
              <a:rPr lang="de-DE" sz="1150" dirty="0">
                <a:latin typeface="Arial" panose="020B0604020202020204" pitchFamily="34" charset="0"/>
              </a:rPr>
              <a:t>Ich will doch nur in Ruhe arbeiten</a:t>
            </a:r>
          </a:p>
          <a:p>
            <a:pPr marL="0" indent="0">
              <a:lnSpc>
                <a:spcPct val="100000"/>
              </a:lnSpc>
              <a:buFont typeface="Arial" panose="020B0604020202020204" pitchFamily="34" charset="0"/>
              <a:buNone/>
            </a:pPr>
            <a:endParaRPr lang="de-DE" sz="1150" dirty="0">
              <a:latin typeface="Arial" panose="020B0604020202020204" pitchFamily="34" charset="0"/>
            </a:endParaRPr>
          </a:p>
          <a:p>
            <a:pPr marL="0" indent="0">
              <a:lnSpc>
                <a:spcPct val="100000"/>
              </a:lnSpc>
              <a:buFont typeface="Arial" panose="020B0604020202020204" pitchFamily="34" charset="0"/>
              <a:buNone/>
            </a:pPr>
            <a:endParaRPr lang="de-DE" sz="1150" dirty="0">
              <a:latin typeface="Myriad Variable Concept"/>
            </a:endParaRPr>
          </a:p>
        </p:txBody>
      </p:sp>
      <p:sp>
        <p:nvSpPr>
          <p:cNvPr id="16" name="Titel 1">
            <a:extLst>
              <a:ext uri="{FF2B5EF4-FFF2-40B4-BE49-F238E27FC236}">
                <a16:creationId xmlns:a16="http://schemas.microsoft.com/office/drawing/2014/main" id="{2A01A6A8-9B12-41A4-9D10-F3AAA6B53874}"/>
              </a:ext>
            </a:extLst>
          </p:cNvPr>
          <p:cNvSpPr txBox="1">
            <a:spLocks/>
          </p:cNvSpPr>
          <p:nvPr/>
        </p:nvSpPr>
        <p:spPr>
          <a:xfrm>
            <a:off x="418622" y="1398931"/>
            <a:ext cx="3393376" cy="503578"/>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8  Führung</a:t>
            </a:r>
          </a:p>
        </p:txBody>
      </p:sp>
      <p:sp>
        <p:nvSpPr>
          <p:cNvPr id="21" name="Titel 1">
            <a:extLst>
              <a:ext uri="{FF2B5EF4-FFF2-40B4-BE49-F238E27FC236}">
                <a16:creationId xmlns:a16="http://schemas.microsoft.com/office/drawing/2014/main" id="{CB638CC0-2011-3073-66EA-A58396661596}"/>
              </a:ext>
            </a:extLst>
          </p:cNvPr>
          <p:cNvSpPr txBox="1">
            <a:spLocks/>
          </p:cNvSpPr>
          <p:nvPr/>
        </p:nvSpPr>
        <p:spPr>
          <a:xfrm>
            <a:off x="418650" y="3372497"/>
            <a:ext cx="4930944" cy="832260"/>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9  Weitere Fortbildungen              </a:t>
            </a:r>
          </a:p>
        </p:txBody>
      </p:sp>
      <p:sp>
        <p:nvSpPr>
          <p:cNvPr id="22" name="Inhaltsplatzhalter 2">
            <a:extLst>
              <a:ext uri="{FF2B5EF4-FFF2-40B4-BE49-F238E27FC236}">
                <a16:creationId xmlns:a16="http://schemas.microsoft.com/office/drawing/2014/main" id="{2033375E-B811-C001-98D2-CF50C1C3E3F3}"/>
              </a:ext>
            </a:extLst>
          </p:cNvPr>
          <p:cNvSpPr txBox="1">
            <a:spLocks/>
          </p:cNvSpPr>
          <p:nvPr/>
        </p:nvSpPr>
        <p:spPr>
          <a:xfrm>
            <a:off x="686529" y="4131397"/>
            <a:ext cx="3393376" cy="717475"/>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None/>
            </a:pPr>
            <a:r>
              <a:rPr lang="de-DE" sz="1200" b="0" i="0" strike="noStrike" baseline="0" dirty="0">
                <a:latin typeface="Arial" panose="020B0604020202020204" pitchFamily="34" charset="0"/>
                <a:cs typeface="Arial" panose="020B0604020202020204" pitchFamily="34" charset="0"/>
              </a:rPr>
              <a:t>Datenschutz </a:t>
            </a:r>
            <a:r>
              <a:rPr lang="de-DE" sz="1200" dirty="0">
                <a:latin typeface="Arial" panose="020B0604020202020204" pitchFamily="34" charset="0"/>
                <a:cs typeface="Arial" panose="020B0604020202020204" pitchFamily="34" charset="0"/>
              </a:rPr>
              <a:t>G</a:t>
            </a:r>
            <a:r>
              <a:rPr lang="de-DE" sz="1200" b="0" i="0" strike="noStrike" baseline="0" dirty="0">
                <a:latin typeface="Arial" panose="020B0604020202020204" pitchFamily="34" charset="0"/>
                <a:cs typeface="Arial" panose="020B0604020202020204" pitchFamily="34" charset="0"/>
              </a:rPr>
              <a:t>rundlagen</a:t>
            </a:r>
          </a:p>
          <a:p>
            <a:pPr marL="0" indent="0">
              <a:lnSpc>
                <a:spcPct val="100000"/>
              </a:lnSpc>
              <a:buNone/>
            </a:pPr>
            <a:r>
              <a:rPr lang="de-DE" sz="1200" dirty="0">
                <a:latin typeface="Arial" panose="020B0604020202020204" pitchFamily="34" charset="0"/>
                <a:cs typeface="Arial" panose="020B0604020202020204" pitchFamily="34" charset="0"/>
              </a:rPr>
              <a:t>Fahrsicherheitstraining PKW</a:t>
            </a:r>
            <a:endParaRPr lang="de-DE" sz="1200" b="0" i="0" strike="noStrike" baseline="0" dirty="0">
              <a:latin typeface="Arial" panose="020B0604020202020204" pitchFamily="34" charset="0"/>
              <a:cs typeface="Arial" panose="020B0604020202020204" pitchFamily="34" charset="0"/>
            </a:endParaRPr>
          </a:p>
        </p:txBody>
      </p:sp>
      <p:sp>
        <p:nvSpPr>
          <p:cNvPr id="26" name="Inhaltsplatzhalter 2">
            <a:extLst>
              <a:ext uri="{FF2B5EF4-FFF2-40B4-BE49-F238E27FC236}">
                <a16:creationId xmlns:a16="http://schemas.microsoft.com/office/drawing/2014/main" id="{2F13C428-E9CC-6782-BEB5-FB048EFC29D0}"/>
              </a:ext>
            </a:extLst>
          </p:cNvPr>
          <p:cNvSpPr txBox="1">
            <a:spLocks/>
          </p:cNvSpPr>
          <p:nvPr/>
        </p:nvSpPr>
        <p:spPr>
          <a:xfrm>
            <a:off x="5828598" y="2036064"/>
            <a:ext cx="364567" cy="1169785"/>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54</a:t>
            </a: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55</a:t>
            </a: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56</a:t>
            </a: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57</a:t>
            </a:r>
            <a:endParaRPr lang="de-DE" sz="1200" dirty="0">
              <a:solidFill>
                <a:schemeClr val="bg1"/>
              </a:solidFill>
              <a:latin typeface="Myriad Variable Concept"/>
            </a:endParaRPr>
          </a:p>
        </p:txBody>
      </p:sp>
      <p:sp>
        <p:nvSpPr>
          <p:cNvPr id="27" name="Inhaltsplatzhalter 2">
            <a:extLst>
              <a:ext uri="{FF2B5EF4-FFF2-40B4-BE49-F238E27FC236}">
                <a16:creationId xmlns:a16="http://schemas.microsoft.com/office/drawing/2014/main" id="{6F9AB0F9-4D8E-0F43-B866-388492B91DD5}"/>
              </a:ext>
            </a:extLst>
          </p:cNvPr>
          <p:cNvSpPr txBox="1">
            <a:spLocks/>
          </p:cNvSpPr>
          <p:nvPr/>
        </p:nvSpPr>
        <p:spPr>
          <a:xfrm>
            <a:off x="5736250" y="4200564"/>
            <a:ext cx="456915" cy="752436"/>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58</a:t>
            </a:r>
          </a:p>
          <a:p>
            <a:pPr marL="0" indent="0" algn="r">
              <a:lnSpc>
                <a:spcPct val="100000"/>
              </a:lnSpc>
              <a:buFont typeface="Arial" panose="020B0604020202020204" pitchFamily="34" charset="0"/>
              <a:buNone/>
            </a:pPr>
            <a:r>
              <a:rPr lang="de-DE" sz="1200" dirty="0">
                <a:solidFill>
                  <a:schemeClr val="bg1"/>
                </a:solidFill>
                <a:latin typeface="Myriad Variable Concept"/>
              </a:rPr>
              <a:t>59</a:t>
            </a:r>
          </a:p>
        </p:txBody>
      </p:sp>
      <p:sp>
        <p:nvSpPr>
          <p:cNvPr id="28" name="Inhaltsplatzhalter 2">
            <a:extLst>
              <a:ext uri="{FF2B5EF4-FFF2-40B4-BE49-F238E27FC236}">
                <a16:creationId xmlns:a16="http://schemas.microsoft.com/office/drawing/2014/main" id="{123F3B90-9E6E-BB42-A903-EEBAABD2432F}"/>
              </a:ext>
            </a:extLst>
          </p:cNvPr>
          <p:cNvSpPr txBox="1">
            <a:spLocks/>
          </p:cNvSpPr>
          <p:nvPr/>
        </p:nvSpPr>
        <p:spPr>
          <a:xfrm>
            <a:off x="5736250" y="4681095"/>
            <a:ext cx="456915" cy="869459"/>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endParaRPr lang="de-DE" sz="1200" dirty="0">
              <a:solidFill>
                <a:schemeClr val="bg1"/>
              </a:solidFill>
              <a:latin typeface="Arial" panose="020B0604020202020204" pitchFamily="34" charset="0"/>
            </a:endParaRPr>
          </a:p>
          <a:p>
            <a:pPr marL="0" indent="0" algn="r">
              <a:lnSpc>
                <a:spcPct val="100000"/>
              </a:lnSpc>
              <a:buFont typeface="Arial" panose="020B0604020202020204" pitchFamily="34" charset="0"/>
              <a:buNone/>
            </a:pPr>
            <a:endParaRPr lang="de-DE" sz="1200" dirty="0">
              <a:solidFill>
                <a:schemeClr val="bg1"/>
              </a:solidFill>
              <a:latin typeface="Myriad Variable Concept"/>
            </a:endParaRPr>
          </a:p>
        </p:txBody>
      </p:sp>
      <p:sp>
        <p:nvSpPr>
          <p:cNvPr id="29" name="Inhaltsplatzhalter 2">
            <a:extLst>
              <a:ext uri="{FF2B5EF4-FFF2-40B4-BE49-F238E27FC236}">
                <a16:creationId xmlns:a16="http://schemas.microsoft.com/office/drawing/2014/main" id="{D4A2A1BA-2327-8405-3098-1C4FB012D2EF}"/>
              </a:ext>
            </a:extLst>
          </p:cNvPr>
          <p:cNvSpPr txBox="1">
            <a:spLocks/>
          </p:cNvSpPr>
          <p:nvPr/>
        </p:nvSpPr>
        <p:spPr>
          <a:xfrm>
            <a:off x="5736250" y="5675810"/>
            <a:ext cx="456915" cy="1213079"/>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endParaRPr lang="de-DE" sz="1200" dirty="0">
              <a:solidFill>
                <a:schemeClr val="bg1"/>
              </a:solidFill>
              <a:latin typeface="Myriad Variable Concept"/>
            </a:endParaRPr>
          </a:p>
        </p:txBody>
      </p:sp>
      <p:sp>
        <p:nvSpPr>
          <p:cNvPr id="30" name="Inhaltsplatzhalter 2">
            <a:extLst>
              <a:ext uri="{FF2B5EF4-FFF2-40B4-BE49-F238E27FC236}">
                <a16:creationId xmlns:a16="http://schemas.microsoft.com/office/drawing/2014/main" id="{38D60C06-38B9-EC42-D2E0-EA8459F1F328}"/>
              </a:ext>
            </a:extLst>
          </p:cNvPr>
          <p:cNvSpPr txBox="1">
            <a:spLocks/>
          </p:cNvSpPr>
          <p:nvPr/>
        </p:nvSpPr>
        <p:spPr>
          <a:xfrm>
            <a:off x="5736250" y="7217675"/>
            <a:ext cx="456915" cy="1213079"/>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endParaRPr lang="de-DE" sz="1200" dirty="0">
              <a:solidFill>
                <a:schemeClr val="bg1"/>
              </a:solidFill>
              <a:latin typeface="Myriad Variable Concept"/>
            </a:endParaRPr>
          </a:p>
        </p:txBody>
      </p:sp>
      <p:sp>
        <p:nvSpPr>
          <p:cNvPr id="2" name="Foliennummernplatzhalter 1">
            <a:extLst>
              <a:ext uri="{FF2B5EF4-FFF2-40B4-BE49-F238E27FC236}">
                <a16:creationId xmlns:a16="http://schemas.microsoft.com/office/drawing/2014/main" id="{3261555F-36AE-F7C2-CEC1-DF982F7AFE2E}"/>
              </a:ext>
            </a:extLst>
          </p:cNvPr>
          <p:cNvSpPr>
            <a:spLocks noGrp="1"/>
          </p:cNvSpPr>
          <p:nvPr>
            <p:ph type="sldNum" sz="quarter" idx="12"/>
          </p:nvPr>
        </p:nvSpPr>
        <p:spPr/>
        <p:txBody>
          <a:bodyPr/>
          <a:lstStyle/>
          <a:p>
            <a:fld id="{98051CB9-6888-4E64-B477-E6EAEEC55F9F}" type="slidenum">
              <a:rPr lang="de-DE" smtClean="0"/>
              <a:t>11</a:t>
            </a:fld>
            <a:endParaRPr lang="de-DE"/>
          </a:p>
        </p:txBody>
      </p:sp>
    </p:spTree>
    <p:extLst>
      <p:ext uri="{BB962C8B-B14F-4D97-AF65-F5344CB8AC3E}">
        <p14:creationId xmlns:p14="http://schemas.microsoft.com/office/powerpoint/2010/main" val="152550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Mit Eltern im Gespräch bleiben – auch wenn es schwierig wird</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5534526"/>
            <a:ext cx="3567041" cy="2779295"/>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36195" lvl="0" indent="-342900" algn="just">
              <a:spcAft>
                <a:spcPts val="0"/>
              </a:spcAft>
              <a:buFont typeface="Arial" panose="020B0604020202020204" pitchFamily="34" charset="0"/>
              <a:buChar char="-"/>
            </a:pPr>
            <a:endParaRPr lang="de-DE"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36195" lvl="0" indent="-342900" algn="just">
              <a:spcAft>
                <a:spcPts val="0"/>
              </a:spcAft>
              <a:buFont typeface="Arial" panose="020B0604020202020204" pitchFamily="34" charset="0"/>
              <a:buChar char="-"/>
            </a:pPr>
            <a:endParaRPr lang="de-DE"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36195" lvl="0" indent="-342900" algn="just">
              <a:spcAft>
                <a:spcPts val="0"/>
              </a:spcAft>
              <a:buFont typeface="Arial" panose="020B0604020202020204" pitchFamily="34" charset="0"/>
              <a:buChar char="-"/>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Unterschiedliche Gesprächsarten (er) kennen und entsprechende Ziele benennen können</a:t>
            </a:r>
          </a:p>
          <a:p>
            <a:pPr marL="342900" marR="36195" lvl="0" indent="-342900" algn="just">
              <a:spcAft>
                <a:spcPts val="0"/>
              </a:spcAft>
              <a:buFont typeface="Arial" panose="020B0604020202020204" pitchFamily="34" charset="0"/>
              <a:buChar char="-"/>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Mögliche erschwerte Bedingungen erkennen und diese für gelingende Gespräche förderlich gestalten können</a:t>
            </a:r>
          </a:p>
          <a:p>
            <a:pPr marL="342900" marR="36195" lvl="0" indent="-342900" algn="just">
              <a:spcAft>
                <a:spcPts val="0"/>
              </a:spcAft>
              <a:buFont typeface="Arial" panose="020B0604020202020204" pitchFamily="34" charset="0"/>
              <a:buChar char="-"/>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Das eigene Gesprächsverhalten und – erleben reflektieren </a:t>
            </a:r>
          </a:p>
          <a:p>
            <a:pPr marL="342900" marR="36195" lvl="0" indent="-342900" algn="just">
              <a:spcAft>
                <a:spcPts val="0"/>
              </a:spcAft>
              <a:buFont typeface="Arial" panose="020B0604020202020204" pitchFamily="34" charset="0"/>
              <a:buChar char="-"/>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Einüben in Gesprächsstrategien und </a:t>
            </a:r>
            <a:r>
              <a:rPr lang="de-DE" sz="1100" dirty="0">
                <a:latin typeface="Arial" panose="020B0604020202020204" pitchFamily="34" charset="0"/>
                <a:ea typeface="Times New Roman" panose="02020603050405020304" pitchFamily="18" charset="0"/>
                <a:cs typeface="Times New Roman" panose="02020603050405020304" pitchFamily="18" charset="0"/>
              </a:rPr>
              <a:t>-</a:t>
            </a:r>
            <a:r>
              <a:rPr lang="de-DE" sz="1100" dirty="0">
                <a:effectLst/>
                <a:latin typeface="Arial" panose="020B0604020202020204" pitchFamily="34" charset="0"/>
                <a:ea typeface="Times New Roman" panose="02020603050405020304" pitchFamily="18" charset="0"/>
                <a:cs typeface="Times New Roman" panose="02020603050405020304" pitchFamily="18" charset="0"/>
              </a:rPr>
              <a:t>techniken</a:t>
            </a:r>
          </a:p>
          <a:p>
            <a:pPr marL="342900" marR="36195" lvl="0" indent="-342900" algn="just">
              <a:spcAft>
                <a:spcPts val="0"/>
              </a:spcAft>
              <a:buFont typeface="Arial" panose="020B0604020202020204" pitchFamily="34" charset="0"/>
              <a:buChar char="-"/>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Entwicklung einer fragenden Haltung</a:t>
            </a:r>
          </a:p>
          <a:p>
            <a:pPr marL="0" marR="570" indent="0">
              <a:lnSpc>
                <a:spcPct val="100000"/>
              </a:lnSpc>
              <a:buFont typeface="Arial" panose="020B0604020202020204" pitchFamily="34" charset="0"/>
              <a:buNone/>
            </a:pPr>
            <a:endParaRPr lang="de-DE" sz="1100" dirty="0">
              <a:latin typeface="Arial" panose="020B060402020202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0" i="0" u="none" strike="noStrike" baseline="0" dirty="0">
                <a:solidFill>
                  <a:srgbClr val="59348D"/>
                </a:solidFill>
                <a:latin typeface="Arial Narrow" panose="020B0606020202030204" pitchFamily="34" charset="0"/>
              </a:rPr>
              <a:t>Kurzvorträge, Erfahrungsaustausch, Demonstrationen,</a:t>
            </a:r>
          </a:p>
          <a:p>
            <a:pPr marL="0" marR="570" indent="0" rtl="0">
              <a:buNone/>
            </a:pPr>
            <a:r>
              <a:rPr lang="de-DE" sz="1200" b="0" i="0" u="none" strike="noStrike" baseline="0" dirty="0">
                <a:solidFill>
                  <a:srgbClr val="59348D"/>
                </a:solidFill>
                <a:latin typeface="Arial Narrow" panose="020B0606020202030204" pitchFamily="34" charset="0"/>
              </a:rPr>
              <a:t>Gruppenarbeit und Feedback</a:t>
            </a:r>
          </a:p>
          <a:p>
            <a:pPr marL="0" marR="0" indent="0" rtl="0">
              <a:buNone/>
            </a:pP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2770787"/>
            <a:ext cx="3549133" cy="3391887"/>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marR="570" indent="0">
              <a:buFont typeface="Arial" panose="020B0604020202020204" pitchFamily="34" charset="0"/>
              <a:buNone/>
            </a:pPr>
            <a:r>
              <a:rPr lang="de-DE" sz="1100" i="1" dirty="0">
                <a:latin typeface="Arial" panose="020B0604020202020204" pitchFamily="34" charset="0"/>
              </a:rPr>
              <a:t>Damit sich die Menschen, die in der </a:t>
            </a:r>
            <a:r>
              <a:rPr lang="de-DE" sz="1100" i="1" dirty="0" err="1">
                <a:latin typeface="Arial" panose="020B0604020202020204" pitchFamily="34" charset="0"/>
              </a:rPr>
              <a:t>bdks</a:t>
            </a:r>
            <a:r>
              <a:rPr lang="de-DE" sz="1100" i="1" dirty="0">
                <a:latin typeface="Arial" panose="020B0604020202020204" pitchFamily="34" charset="0"/>
              </a:rPr>
              <a:t> betreut werden, wohl fühlen, müssen die Fachkräfte und die Eltern bzw. Angehörigen in allen Bereichen gut zusammenarbeiten. </a:t>
            </a:r>
          </a:p>
          <a:p>
            <a:pPr marL="0" marR="570" indent="0">
              <a:buFont typeface="Arial" panose="020B0604020202020204" pitchFamily="34" charset="0"/>
              <a:buNone/>
            </a:pPr>
            <a:r>
              <a:rPr lang="de-DE" sz="1100" i="1" dirty="0">
                <a:latin typeface="Arial" panose="020B0604020202020204" pitchFamily="34" charset="0"/>
              </a:rPr>
              <a:t>Diesen gelingend zu gestalten, ist nicht immer einfach. Das aktive Zuhören, der einfühlsamen Fragen und die bewusste Strukturierung von Gesprächssituationen kennzeichnen u.a. ein professionelles Gesprächsverhalten.</a:t>
            </a:r>
          </a:p>
          <a:p>
            <a:pPr marL="0" marR="570" indent="0">
              <a:buFont typeface="Arial" panose="020B0604020202020204" pitchFamily="34" charset="0"/>
              <a:buNone/>
            </a:pPr>
            <a:r>
              <a:rPr lang="de-DE" sz="1100" i="1" dirty="0">
                <a:latin typeface="Arial" panose="020B0604020202020204" pitchFamily="34" charset="0"/>
              </a:rPr>
              <a:t>In dieser Fortbildung geht es darum, die Grundlagen einer guten Kooperation zu schaffen. Dafür braucht es Verständnis für das jeweilige Denken der handelnden Personen.</a:t>
            </a:r>
          </a:p>
          <a:p>
            <a:pPr marL="0" marR="570" indent="0">
              <a:buFont typeface="Arial" panose="020B0604020202020204" pitchFamily="34" charset="0"/>
              <a:buNone/>
            </a:pPr>
            <a:endParaRPr lang="de-DE" sz="1100" dirty="0">
              <a:latin typeface="Arial" panose="020B0604020202020204" pitchFamily="34" charset="0"/>
            </a:endParaRPr>
          </a:p>
          <a:p>
            <a:pPr marL="0" marR="570" indent="0">
              <a:buFont typeface="Arial" panose="020B0604020202020204" pitchFamily="34" charset="0"/>
              <a:buNone/>
            </a:pPr>
            <a:r>
              <a:rPr lang="de-DE" sz="1100" dirty="0">
                <a:latin typeface="Arial" panose="020B0604020202020204" pitchFamily="34" charset="0"/>
              </a:rPr>
              <a:t>Ziel der Tagesveranstaltung sind:</a:t>
            </a: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1" i="0" u="none" strike="noStrike" baseline="0" dirty="0">
                <a:solidFill>
                  <a:srgbClr val="7030A0"/>
                </a:solidFill>
                <a:latin typeface="Arial Narrow" panose="020B0606020202030204" pitchFamily="34" charset="0"/>
              </a:rPr>
              <a:t> Dr. Susanne Pietsch </a:t>
            </a:r>
          </a:p>
          <a:p>
            <a:pPr marL="0" marR="570" indent="0" rtl="0">
              <a:buNone/>
            </a:pPr>
            <a:r>
              <a:rPr lang="de-DE" sz="1000" b="1" i="0" u="none" strike="noStrike" baseline="0" dirty="0">
                <a:latin typeface="Arial Narrow" panose="020B0606020202030204" pitchFamily="34" charset="0"/>
              </a:rPr>
              <a:t>Dipl. Päd. / Förderschullehrerin, Dozentin u. Fortbildungskoordination am Ev. Fröbelseminar</a:t>
            </a:r>
          </a:p>
          <a:p>
            <a:pPr marL="0" marR="570" indent="0" rtl="0">
              <a:buNone/>
            </a:pPr>
            <a:endParaRPr lang="de-DE" sz="1000" b="0"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Zentralverwaltung</a:t>
            </a:r>
          </a:p>
          <a:p>
            <a:pPr marL="0" indent="0">
              <a:lnSpc>
                <a:spcPct val="100000"/>
              </a:lnSpc>
              <a:buNone/>
            </a:pPr>
            <a:r>
              <a:rPr lang="de-DE" sz="1000" b="0" i="0" u="none" strike="noStrike" baseline="0" dirty="0">
                <a:latin typeface="Arial" panose="020B0604020202020204" pitchFamily="34" charset="0"/>
                <a:cs typeface="Arial" panose="020B0604020202020204" pitchFamily="34" charset="0"/>
              </a:rPr>
              <a:t>Seminarraum 1</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19</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13.06.23</a:t>
            </a:r>
          </a:p>
          <a:p>
            <a:pPr marL="0" indent="0">
              <a:lnSpc>
                <a:spcPct val="100000"/>
              </a:lnSpc>
              <a:buFont typeface="Arial" panose="020B0604020202020204" pitchFamily="34" charset="0"/>
              <a:buNone/>
            </a:pPr>
            <a:r>
              <a:rPr lang="de-DE" sz="1000" dirty="0">
                <a:latin typeface="Arial" panose="020B0604020202020204" pitchFamily="34" charset="0"/>
              </a:rPr>
              <a:t>9:00 –17:00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12</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23/0001</a:t>
            </a:r>
            <a:endParaRPr lang="de-DE" sz="1000" dirty="0">
              <a:latin typeface="Arial Black" panose="020B0A04020102020204" pitchFamily="34" charset="0"/>
            </a:endParaRPr>
          </a:p>
        </p:txBody>
      </p:sp>
      <p:sp>
        <p:nvSpPr>
          <p:cNvPr id="52" name="Inhaltsplatzhalter 2">
            <a:extLst>
              <a:ext uri="{FF2B5EF4-FFF2-40B4-BE49-F238E27FC236}">
                <a16:creationId xmlns:a16="http://schemas.microsoft.com/office/drawing/2014/main" id="{6F67D00A-4090-5211-8CBB-354054423639}"/>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
        <p:nvSpPr>
          <p:cNvPr id="13" name="Foliennummernplatzhalter 12">
            <a:extLst>
              <a:ext uri="{FF2B5EF4-FFF2-40B4-BE49-F238E27FC236}">
                <a16:creationId xmlns:a16="http://schemas.microsoft.com/office/drawing/2014/main" id="{F7EE1F84-1ADF-CDAE-A64C-5252CFA923FC}"/>
              </a:ext>
            </a:extLst>
          </p:cNvPr>
          <p:cNvSpPr>
            <a:spLocks noGrp="1"/>
          </p:cNvSpPr>
          <p:nvPr>
            <p:ph type="sldNum" sz="quarter" idx="12"/>
          </p:nvPr>
        </p:nvSpPr>
        <p:spPr/>
        <p:txBody>
          <a:bodyPr/>
          <a:lstStyle/>
          <a:p>
            <a:fld id="{98051CB9-6888-4E64-B477-E6EAEEC55F9F}" type="slidenum">
              <a:rPr lang="de-DE" smtClean="0"/>
              <a:t>12</a:t>
            </a:fld>
            <a:endParaRPr lang="de-DE"/>
          </a:p>
        </p:txBody>
      </p:sp>
      <p:pic>
        <p:nvPicPr>
          <p:cNvPr id="16" name="Grafik 15">
            <a:extLst>
              <a:ext uri="{FF2B5EF4-FFF2-40B4-BE49-F238E27FC236}">
                <a16:creationId xmlns:a16="http://schemas.microsoft.com/office/drawing/2014/main" id="{069E99EF-9E8D-58EF-FBB8-8749C4D32BB7}"/>
              </a:ext>
            </a:extLst>
          </p:cNvPr>
          <p:cNvPicPr>
            <a:picLocks noChangeAspect="1"/>
          </p:cNvPicPr>
          <p:nvPr/>
        </p:nvPicPr>
        <p:blipFill>
          <a:blip r:embed="rId4"/>
          <a:stretch>
            <a:fillRect/>
          </a:stretch>
        </p:blipFill>
        <p:spPr>
          <a:xfrm>
            <a:off x="2043563" y="2607292"/>
            <a:ext cx="2229161" cy="590632"/>
          </a:xfrm>
          <a:prstGeom prst="rect">
            <a:avLst/>
          </a:prstGeom>
        </p:spPr>
      </p:pic>
    </p:spTree>
    <p:extLst>
      <p:ext uri="{BB962C8B-B14F-4D97-AF65-F5344CB8AC3E}">
        <p14:creationId xmlns:p14="http://schemas.microsoft.com/office/powerpoint/2010/main" val="3217305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Alltagssprache - Einfache Sprache - Leichte Sprache</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5534526"/>
            <a:ext cx="3567041" cy="21055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endParaRPr lang="de-DE" sz="1100" dirty="0">
              <a:latin typeface="Arial" panose="020B060402020202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0" i="0" u="none" strike="noStrike" baseline="0" dirty="0">
                <a:solidFill>
                  <a:srgbClr val="59348D"/>
                </a:solidFill>
                <a:latin typeface="Arial Narrow" panose="020B0606020202030204" pitchFamily="34" charset="0"/>
              </a:rPr>
              <a:t>Erklärung und Erarbeitung im Team am PC</a:t>
            </a:r>
          </a:p>
          <a:p>
            <a:pPr marL="0" marR="0" indent="0" rtl="0">
              <a:buNone/>
            </a:pP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2770787"/>
            <a:ext cx="3549133" cy="3391887"/>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100" b="1" dirty="0">
                <a:latin typeface="Arial" panose="020B0604020202020204" pitchFamily="34" charset="0"/>
              </a:rPr>
              <a:t>AUS DEM INHALT:</a:t>
            </a:r>
          </a:p>
          <a:p>
            <a:pPr marL="0" indent="0">
              <a:spcAft>
                <a:spcPts val="600"/>
              </a:spcAft>
              <a:buNone/>
            </a:pPr>
            <a:endParaRPr lang="de-DE" sz="1100" dirty="0">
              <a:effectLst/>
              <a:latin typeface="Arial" panose="020B0604020202020204" pitchFamily="34" charset="0"/>
              <a:ea typeface="Times New Roman" panose="02020603050405020304" pitchFamily="18" charset="0"/>
              <a:cs typeface="Arial" panose="020B0604020202020204" pitchFamily="34" charset="0"/>
            </a:endParaRPr>
          </a:p>
          <a:p>
            <a:pPr marL="0" indent="0">
              <a:spcAft>
                <a:spcPts val="600"/>
              </a:spcAft>
              <a:buNone/>
            </a:pPr>
            <a:r>
              <a:rPr lang="de-DE" sz="1100" i="1" dirty="0">
                <a:effectLst/>
                <a:latin typeface="Arial" panose="020B0604020202020204" pitchFamily="34" charset="0"/>
                <a:ea typeface="Times New Roman" panose="02020603050405020304" pitchFamily="18" charset="0"/>
                <a:cs typeface="Arial" panose="020B0604020202020204" pitchFamily="34" charset="0"/>
              </a:rPr>
              <a:t>Einführung in die Einfache Sprache </a:t>
            </a:r>
          </a:p>
          <a:p>
            <a:pPr marL="0" indent="0">
              <a:spcAft>
                <a:spcPts val="600"/>
              </a:spcAft>
              <a:buNone/>
            </a:pPr>
            <a:r>
              <a:rPr lang="de-DE" sz="1100" i="1" dirty="0">
                <a:effectLst/>
                <a:latin typeface="Arial" panose="020B0604020202020204" pitchFamily="34" charset="0"/>
                <a:ea typeface="Times New Roman" panose="02020603050405020304" pitchFamily="18" charset="0"/>
                <a:cs typeface="Arial" panose="020B0604020202020204" pitchFamily="34" charset="0"/>
              </a:rPr>
              <a:t>und in die Leichte Sprache</a:t>
            </a:r>
          </a:p>
          <a:p>
            <a:pPr marL="0" indent="0">
              <a:spcAft>
                <a:spcPts val="600"/>
              </a:spcAft>
              <a:buNone/>
            </a:pPr>
            <a:r>
              <a:rPr lang="de-DE" sz="1100" i="1" dirty="0">
                <a:effectLst/>
                <a:latin typeface="Arial" panose="020B0604020202020204" pitchFamily="34" charset="0"/>
                <a:ea typeface="Times New Roman" panose="02020603050405020304" pitchFamily="18" charset="0"/>
                <a:cs typeface="Arial" panose="020B0604020202020204" pitchFamily="34" charset="0"/>
              </a:rPr>
              <a:t> </a:t>
            </a:r>
          </a:p>
          <a:p>
            <a:pPr marL="342900" lvl="0" indent="-342900">
              <a:buFont typeface="Wingdings" panose="05000000000000000000" pitchFamily="2" charset="2"/>
              <a:buChar char=""/>
            </a:pPr>
            <a:r>
              <a:rPr lang="de-DE" sz="1100" i="1" dirty="0">
                <a:effectLst/>
                <a:latin typeface="Arial" panose="020B0604020202020204" pitchFamily="34" charset="0"/>
                <a:ea typeface="Times New Roman" panose="02020603050405020304" pitchFamily="18" charset="0"/>
                <a:cs typeface="Arial" panose="020B0604020202020204" pitchFamily="34" charset="0"/>
              </a:rPr>
              <a:t>Geschichte</a:t>
            </a:r>
            <a:endParaRPr lang="de-DE" sz="1100" i="1"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Wingdings" panose="05000000000000000000" pitchFamily="2" charset="2"/>
              <a:buChar char=""/>
            </a:pPr>
            <a:r>
              <a:rPr lang="de-DE" sz="1100" i="1" dirty="0">
                <a:effectLst/>
                <a:latin typeface="Arial" panose="020B0604020202020204" pitchFamily="34" charset="0"/>
                <a:ea typeface="Times New Roman" panose="02020603050405020304" pitchFamily="18" charset="0"/>
                <a:cs typeface="Arial" panose="020B0604020202020204" pitchFamily="34" charset="0"/>
              </a:rPr>
              <a:t>Zielgruppen</a:t>
            </a:r>
            <a:endParaRPr lang="de-DE" sz="1100" i="1"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Wingdings" panose="05000000000000000000" pitchFamily="2" charset="2"/>
              <a:buChar char=""/>
            </a:pPr>
            <a:r>
              <a:rPr lang="de-DE" sz="1100" i="1" dirty="0">
                <a:effectLst/>
                <a:latin typeface="Arial" panose="020B0604020202020204" pitchFamily="34" charset="0"/>
                <a:ea typeface="Times New Roman" panose="02020603050405020304" pitchFamily="18" charset="0"/>
                <a:cs typeface="Arial" panose="020B0604020202020204" pitchFamily="34" charset="0"/>
              </a:rPr>
              <a:t>Regeln für Einfache Sprache und für Leichte Sprache</a:t>
            </a:r>
            <a:endParaRPr lang="de-DE" sz="1100" i="1" dirty="0">
              <a:effectLst/>
              <a:latin typeface="Arial" panose="020B0604020202020204" pitchFamily="34" charset="0"/>
              <a:ea typeface="Calibri" panose="020F0502020204030204" pitchFamily="34" charset="0"/>
              <a:cs typeface="Arial" panose="020B0604020202020204" pitchFamily="34" charset="0"/>
            </a:endParaRPr>
          </a:p>
          <a:p>
            <a:pPr marL="328612" indent="0">
              <a:buNone/>
            </a:pPr>
            <a:endParaRPr lang="de-DE" sz="1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Wingdings" panose="05000000000000000000" pitchFamily="2" charset="2"/>
              <a:buChar char=""/>
            </a:pPr>
            <a:r>
              <a:rPr lang="de-DE" sz="1100" dirty="0">
                <a:effectLst/>
                <a:latin typeface="Arial" panose="020B0604020202020204" pitchFamily="34" charset="0"/>
                <a:ea typeface="Times New Roman" panose="02020603050405020304" pitchFamily="18" charset="0"/>
                <a:cs typeface="Arial" panose="020B0604020202020204" pitchFamily="34" charset="0"/>
              </a:rPr>
              <a:t>Vorstellung der </a:t>
            </a:r>
            <a:r>
              <a:rPr lang="de-DE" sz="1100" dirty="0" err="1">
                <a:effectLst/>
                <a:latin typeface="Arial" panose="020B0604020202020204" pitchFamily="34" charset="0"/>
                <a:ea typeface="Times New Roman" panose="02020603050405020304" pitchFamily="18" charset="0"/>
                <a:cs typeface="Arial" panose="020B0604020202020204" pitchFamily="34" charset="0"/>
              </a:rPr>
              <a:t>bdks</a:t>
            </a:r>
            <a:r>
              <a:rPr lang="de-DE" sz="1100" dirty="0">
                <a:effectLst/>
                <a:latin typeface="Arial" panose="020B0604020202020204" pitchFamily="34" charset="0"/>
                <a:ea typeface="Times New Roman" panose="02020603050405020304" pitchFamily="18" charset="0"/>
                <a:cs typeface="Arial" panose="020B0604020202020204" pitchFamily="34" charset="0"/>
              </a:rPr>
              <a:t> Textwerkstatt</a:t>
            </a:r>
            <a:endParaRPr lang="de-DE" sz="1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Wingdings" panose="05000000000000000000" pitchFamily="2" charset="2"/>
              <a:buChar char=""/>
            </a:pPr>
            <a:r>
              <a:rPr lang="de-DE" sz="1100" dirty="0">
                <a:effectLst/>
                <a:latin typeface="Arial" panose="020B0604020202020204" pitchFamily="34" charset="0"/>
                <a:ea typeface="Times New Roman" panose="02020603050405020304" pitchFamily="18" charset="0"/>
                <a:cs typeface="Arial" panose="020B0604020202020204" pitchFamily="34" charset="0"/>
              </a:rPr>
              <a:t>Übung in kleinen Teams:</a:t>
            </a:r>
            <a:endParaRPr lang="de-DE" sz="1100" dirty="0">
              <a:latin typeface="Arial" panose="020B0604020202020204" pitchFamily="34" charset="0"/>
              <a:ea typeface="Times New Roman" panose="02020603050405020304" pitchFamily="18" charset="0"/>
              <a:cs typeface="Arial" panose="020B0604020202020204" pitchFamily="34" charset="0"/>
            </a:endParaRPr>
          </a:p>
          <a:p>
            <a:pPr marL="0" lvl="0" indent="0">
              <a:buNone/>
            </a:pPr>
            <a:r>
              <a:rPr lang="de-DE" sz="1100" dirty="0">
                <a:latin typeface="Arial" panose="020B0604020202020204" pitchFamily="34" charset="0"/>
                <a:ea typeface="Times New Roman" panose="02020603050405020304" pitchFamily="18" charset="0"/>
                <a:cs typeface="Arial" panose="020B0604020202020204" pitchFamily="34" charset="0"/>
              </a:rPr>
              <a:t>         </a:t>
            </a:r>
            <a:r>
              <a:rPr lang="de-DE" sz="1100" dirty="0">
                <a:effectLst/>
                <a:latin typeface="Arial" panose="020B0604020202020204" pitchFamily="34" charset="0"/>
                <a:ea typeface="Times New Roman" panose="02020603050405020304" pitchFamily="18" charset="0"/>
                <a:cs typeface="Arial" panose="020B0604020202020204" pitchFamily="34" charset="0"/>
              </a:rPr>
              <a:t>Übersetzung eines Textes in Leichte Sprache</a:t>
            </a:r>
            <a:endParaRPr lang="de-DE" sz="11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de-DE" sz="1100" dirty="0">
                <a:latin typeface="Arial" panose="020B0604020202020204" pitchFamily="34" charset="0"/>
                <a:ea typeface="Times New Roman" panose="02020603050405020304" pitchFamily="18" charset="0"/>
                <a:cs typeface="Arial" panose="020B0604020202020204" pitchFamily="34" charset="0"/>
              </a:rPr>
              <a:t>         </a:t>
            </a:r>
            <a:r>
              <a:rPr lang="de-DE" sz="1100" dirty="0">
                <a:effectLst/>
                <a:latin typeface="Arial" panose="020B0604020202020204" pitchFamily="34" charset="0"/>
                <a:ea typeface="Times New Roman" panose="02020603050405020304" pitchFamily="18" charset="0"/>
                <a:cs typeface="Arial" panose="020B0604020202020204" pitchFamily="34" charset="0"/>
              </a:rPr>
              <a:t>Prüfung und Besprechun</a:t>
            </a:r>
            <a:r>
              <a:rPr lang="de-DE" sz="1100" dirty="0">
                <a:latin typeface="Arial" panose="020B0604020202020204" pitchFamily="34" charset="0"/>
                <a:ea typeface="Times New Roman" panose="02020603050405020304" pitchFamily="18" charset="0"/>
                <a:cs typeface="Arial" panose="020B0604020202020204" pitchFamily="34" charset="0"/>
              </a:rPr>
              <a:t>g</a:t>
            </a:r>
            <a:endParaRPr lang="de-DE" sz="1100" dirty="0">
              <a:latin typeface="Arial" panose="020B060402020202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1" i="0" u="none" strike="noStrike" baseline="0" dirty="0">
                <a:solidFill>
                  <a:srgbClr val="7030A0"/>
                </a:solidFill>
                <a:latin typeface="Arial Narrow" panose="020B0606020202030204" pitchFamily="34" charset="0"/>
              </a:rPr>
              <a:t>Claudia Lieberknecht</a:t>
            </a:r>
          </a:p>
          <a:p>
            <a:pPr marL="0" marR="570" indent="0" rtl="0">
              <a:buNone/>
            </a:pPr>
            <a:r>
              <a:rPr lang="de-DE" sz="1000" b="1" i="0" u="none" strike="noStrike" baseline="0" dirty="0">
                <a:latin typeface="Arial Narrow" panose="020B0606020202030204" pitchFamily="34" charset="0"/>
              </a:rPr>
              <a:t>Mitarbeiterin </a:t>
            </a:r>
            <a:r>
              <a:rPr lang="de-DE" sz="1000" b="1" i="0" u="none" strike="noStrike" baseline="0" dirty="0" err="1">
                <a:latin typeface="Arial Narrow" panose="020B0606020202030204" pitchFamily="34" charset="0"/>
              </a:rPr>
              <a:t>bdks</a:t>
            </a:r>
            <a:r>
              <a:rPr lang="de-DE" sz="1000" b="1" i="0" u="none" strike="noStrike" baseline="0" dirty="0">
                <a:latin typeface="Arial Narrow" panose="020B0606020202030204" pitchFamily="34" charset="0"/>
              </a:rPr>
              <a:t> Werteverbund, Zentrale Dienste</a:t>
            </a:r>
          </a:p>
          <a:p>
            <a:pPr marL="0" marR="570" indent="0" rtl="0">
              <a:buNone/>
            </a:pPr>
            <a:endParaRPr lang="de-DE" sz="1000" b="0"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Zentralverwaltung</a:t>
            </a:r>
          </a:p>
          <a:p>
            <a:pPr marL="0" indent="0">
              <a:lnSpc>
                <a:spcPct val="100000"/>
              </a:lnSpc>
              <a:buNone/>
            </a:pPr>
            <a:r>
              <a:rPr lang="de-DE" sz="1000" b="0" i="0" u="none" strike="noStrike" baseline="0" dirty="0">
                <a:latin typeface="Arial" panose="020B0604020202020204" pitchFamily="34" charset="0"/>
                <a:cs typeface="Arial" panose="020B0604020202020204" pitchFamily="34" charset="0"/>
              </a:rPr>
              <a:t>Seminarraum 1</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19</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11.07.23</a:t>
            </a:r>
          </a:p>
          <a:p>
            <a:pPr marL="0" indent="0">
              <a:lnSpc>
                <a:spcPct val="100000"/>
              </a:lnSpc>
              <a:buFont typeface="Arial" panose="020B0604020202020204" pitchFamily="34" charset="0"/>
              <a:buNone/>
            </a:pPr>
            <a:r>
              <a:rPr lang="de-DE" sz="1000" dirty="0">
                <a:latin typeface="Arial" panose="020B0604020202020204" pitchFamily="34" charset="0"/>
              </a:rPr>
              <a:t>9:00 –11:00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12</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23/0002</a:t>
            </a:r>
            <a:endParaRPr lang="de-DE" sz="1000" dirty="0">
              <a:latin typeface="Arial Black" panose="020B0A04020102020204" pitchFamily="34" charset="0"/>
            </a:endParaRPr>
          </a:p>
        </p:txBody>
      </p:sp>
      <p:sp>
        <p:nvSpPr>
          <p:cNvPr id="13" name="Foliennummernplatzhalter 12">
            <a:extLst>
              <a:ext uri="{FF2B5EF4-FFF2-40B4-BE49-F238E27FC236}">
                <a16:creationId xmlns:a16="http://schemas.microsoft.com/office/drawing/2014/main" id="{74177593-C886-DE5D-A125-9A073A53BA25}"/>
              </a:ext>
            </a:extLst>
          </p:cNvPr>
          <p:cNvSpPr>
            <a:spLocks noGrp="1"/>
          </p:cNvSpPr>
          <p:nvPr>
            <p:ph type="sldNum" sz="quarter" idx="12"/>
          </p:nvPr>
        </p:nvSpPr>
        <p:spPr/>
        <p:txBody>
          <a:bodyPr/>
          <a:lstStyle/>
          <a:p>
            <a:fld id="{98051CB9-6888-4E64-B477-E6EAEEC55F9F}" type="slidenum">
              <a:rPr lang="de-DE" smtClean="0"/>
              <a:t>13</a:t>
            </a:fld>
            <a:endParaRPr lang="de-DE"/>
          </a:p>
        </p:txBody>
      </p:sp>
      <p:sp>
        <p:nvSpPr>
          <p:cNvPr id="15" name="Inhaltsplatzhalter 2">
            <a:extLst>
              <a:ext uri="{FF2B5EF4-FFF2-40B4-BE49-F238E27FC236}">
                <a16:creationId xmlns:a16="http://schemas.microsoft.com/office/drawing/2014/main" id="{11D2A636-1E15-C5E9-3262-39BFCE41732D}"/>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3291539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400" dirty="0">
                <a:latin typeface="Arial Black" panose="020B0A04020102020204" pitchFamily="34" charset="0"/>
                <a:cs typeface="Arial" panose="020B0604020202020204" pitchFamily="34" charset="0"/>
              </a:rPr>
              <a:t>Beziehungsgestaltung zu Menschen mit einer geistigen Behinderung</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5534526"/>
            <a:ext cx="3567041" cy="21055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endParaRPr lang="de-DE" sz="1100" dirty="0">
              <a:latin typeface="Arial" panose="020B060402020202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1100"/>
              </a:spcAft>
              <a:buNone/>
            </a:pPr>
            <a:r>
              <a:rPr lang="de-DE" sz="1200" dirty="0">
                <a:solidFill>
                  <a:srgbClr val="59348D"/>
                </a:solidFill>
                <a:effectLst/>
                <a:latin typeface="Arial Narrow" panose="020B0606020202030204" pitchFamily="34" charset="0"/>
                <a:ea typeface="Calibri" panose="020F0502020204030204" pitchFamily="34" charset="0"/>
                <a:cs typeface="SegoeUI"/>
              </a:rPr>
              <a:t>Praxisorientierter Vortrag,                    Kleingruppenarbeit, Übungen</a:t>
            </a: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2770787"/>
            <a:ext cx="3549133" cy="5151176"/>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spcAft>
                <a:spcPts val="1100"/>
              </a:spcAft>
              <a:buNone/>
            </a:pPr>
            <a:r>
              <a:rPr lang="de-DE" sz="1100" i="1" dirty="0">
                <a:solidFill>
                  <a:srgbClr val="262626"/>
                </a:solidFill>
                <a:effectLst/>
                <a:latin typeface="Arial" panose="020B0604020202020204" pitchFamily="34" charset="0"/>
                <a:ea typeface="Calibri" panose="020F0502020204030204" pitchFamily="34" charset="0"/>
              </a:rPr>
              <a:t>Die Kompetenz der Fachkräfte in der Eingliederungshilfe, eine stabile und fürsorgliche Beziehung zu ihrem Klientel aufbauen und aufrechterhalten zu können, ist sehr bedeutsam. Bei Menschen mit geistiger Behinderung sind die primären Beziehungserfahrungen häufig unter erschwerten Bedingungen abgelaufen. Diese Umstände können im weiteren Lebenslauf zu Gefühlszuständen und</a:t>
            </a:r>
            <a:r>
              <a:rPr lang="de-DE" sz="1100" i="1" dirty="0">
                <a:latin typeface="Arial" panose="020B0604020202020204" pitchFamily="34" charset="0"/>
                <a:ea typeface="Calibri" panose="020F0502020204030204" pitchFamily="34" charset="0"/>
              </a:rPr>
              <a:t> </a:t>
            </a:r>
            <a:r>
              <a:rPr lang="de-DE" sz="1100" i="1" dirty="0">
                <a:solidFill>
                  <a:srgbClr val="262626"/>
                </a:solidFill>
                <a:effectLst/>
                <a:latin typeface="Arial" panose="020B0604020202020204" pitchFamily="34" charset="0"/>
                <a:ea typeface="Calibri" panose="020F0502020204030204" pitchFamily="34" charset="0"/>
              </a:rPr>
              <a:t>Verhaltensweisen führen, die von der sozialen Umwelt als Herausforderung erlebt werden. In diesem Seminar werden die besonderen Hintergründe der Bindungsentwicklung bei Menschen mit geistiger Behinderung erläutert und Möglichkeiten aufgezeigt, wie Fachkräfte durch ihre Kontaktgestaltung zu positiven Beziehungserfahrungen und einer emotionalen Stabilisierung ihres </a:t>
            </a:r>
            <a:r>
              <a:rPr lang="de-DE" sz="1100" i="1" dirty="0" err="1">
                <a:solidFill>
                  <a:srgbClr val="262626"/>
                </a:solidFill>
                <a:effectLst/>
                <a:latin typeface="Arial" panose="020B0604020202020204" pitchFamily="34" charset="0"/>
                <a:ea typeface="Calibri" panose="020F0502020204030204" pitchFamily="34" charset="0"/>
              </a:rPr>
              <a:t>Klientels</a:t>
            </a:r>
            <a:r>
              <a:rPr lang="de-DE" sz="1100" i="1" dirty="0">
                <a:solidFill>
                  <a:srgbClr val="262626"/>
                </a:solidFill>
                <a:effectLst/>
                <a:latin typeface="Arial" panose="020B0604020202020204" pitchFamily="34" charset="0"/>
                <a:ea typeface="Calibri" panose="020F0502020204030204" pitchFamily="34" charset="0"/>
              </a:rPr>
              <a:t> beitragen können.</a:t>
            </a:r>
            <a:endParaRPr lang="de-DE" sz="1100" i="1" dirty="0">
              <a:effectLst/>
              <a:latin typeface="Arial" panose="020B0604020202020204" pitchFamily="34" charset="0"/>
              <a:ea typeface="Calibri" panose="020F0502020204030204" pitchFamily="34" charset="0"/>
            </a:endParaRPr>
          </a:p>
          <a:p>
            <a:pPr marL="0" indent="0">
              <a:spcAft>
                <a:spcPts val="1100"/>
              </a:spcAft>
              <a:buNone/>
            </a:pPr>
            <a:r>
              <a:rPr lang="de-DE" sz="1100" b="1" dirty="0">
                <a:solidFill>
                  <a:srgbClr val="262626"/>
                </a:solidFill>
                <a:effectLst/>
                <a:latin typeface="Arial" panose="020B0604020202020204" pitchFamily="34" charset="0"/>
                <a:ea typeface="Calibri" panose="020F0502020204030204" pitchFamily="34" charset="0"/>
              </a:rPr>
              <a:t>Inhalt:</a:t>
            </a:r>
            <a:endParaRPr lang="de-DE" sz="1100" dirty="0">
              <a:effectLst/>
              <a:latin typeface="Arial" panose="020B0604020202020204" pitchFamily="34" charset="0"/>
              <a:ea typeface="Calibri" panose="020F0502020204030204" pitchFamily="34" charset="0"/>
            </a:endParaRPr>
          </a:p>
          <a:p>
            <a:pPr marL="0" indent="0">
              <a:spcAft>
                <a:spcPts val="1100"/>
              </a:spcAft>
              <a:buNone/>
            </a:pPr>
            <a:r>
              <a:rPr lang="de-DE" sz="1100" dirty="0">
                <a:solidFill>
                  <a:srgbClr val="262626"/>
                </a:solidFill>
                <a:effectLst/>
                <a:latin typeface="Arial" panose="020B0604020202020204" pitchFamily="34" charset="0"/>
                <a:ea typeface="Calibri" panose="020F0502020204030204" pitchFamily="34" charset="0"/>
              </a:rPr>
              <a:t>Grundlagen und Fragestellungen der Bindungstheorie                                           Bindungskategorien </a:t>
            </a:r>
            <a:r>
              <a:rPr lang="de-DE" sz="1100" dirty="0">
                <a:solidFill>
                  <a:srgbClr val="262626"/>
                </a:solidFill>
                <a:latin typeface="Arial" panose="020B0604020202020204" pitchFamily="34" charset="0"/>
                <a:ea typeface="Calibri" panose="020F0502020204030204" pitchFamily="34" charset="0"/>
              </a:rPr>
              <a:t>                                          </a:t>
            </a:r>
            <a:r>
              <a:rPr lang="de-DE" sz="1100" dirty="0">
                <a:solidFill>
                  <a:srgbClr val="262626"/>
                </a:solidFill>
                <a:effectLst/>
                <a:latin typeface="Arial" panose="020B0604020202020204" pitchFamily="34" charset="0"/>
                <a:ea typeface="Calibri" panose="020F0502020204030204" pitchFamily="34" charset="0"/>
              </a:rPr>
              <a:t>Konzept der Feinfühligkeit</a:t>
            </a:r>
            <a:r>
              <a:rPr lang="de-DE" sz="1100" dirty="0">
                <a:latin typeface="Arial" panose="020B0604020202020204" pitchFamily="34" charset="0"/>
                <a:ea typeface="Calibri" panose="020F0502020204030204" pitchFamily="34" charset="0"/>
              </a:rPr>
              <a:t>                      </a:t>
            </a:r>
            <a:r>
              <a:rPr lang="de-DE" sz="1100" dirty="0">
                <a:solidFill>
                  <a:srgbClr val="262626"/>
                </a:solidFill>
                <a:effectLst/>
                <a:latin typeface="Arial" panose="020B0604020202020204" pitchFamily="34" charset="0"/>
                <a:ea typeface="Calibri" panose="020F0502020204030204" pitchFamily="34" charset="0"/>
              </a:rPr>
              <a:t>Bindungsstörungen bei Menschen mit geistiger Behinderung                                                   </a:t>
            </a:r>
            <a:r>
              <a:rPr lang="de-DE" sz="1100" dirty="0">
                <a:solidFill>
                  <a:srgbClr val="262626"/>
                </a:solidFill>
                <a:latin typeface="Arial" panose="020B0604020202020204" pitchFamily="34" charset="0"/>
                <a:ea typeface="Calibri" panose="020F0502020204030204" pitchFamily="34" charset="0"/>
              </a:rPr>
              <a:t>B</a:t>
            </a:r>
            <a:r>
              <a:rPr lang="de-DE" sz="1100" dirty="0">
                <a:solidFill>
                  <a:srgbClr val="262626"/>
                </a:solidFill>
                <a:effectLst/>
                <a:latin typeface="Arial" panose="020B0604020202020204" pitchFamily="34" charset="0"/>
                <a:ea typeface="Calibri" panose="020F0502020204030204" pitchFamily="34" charset="0"/>
              </a:rPr>
              <a:t>edeutung von Bindung im Kontext der Eingliederungshilfe</a:t>
            </a:r>
            <a:endParaRPr lang="de-DE" sz="1100" dirty="0">
              <a:effectLst/>
              <a:latin typeface="Arial" panose="020B0604020202020204" pitchFamily="34" charset="0"/>
              <a:ea typeface="Calibri" panose="020F0502020204030204" pitchFamily="34" charset="0"/>
            </a:endParaRPr>
          </a:p>
          <a:p>
            <a:pPr marL="0" indent="0">
              <a:buNone/>
            </a:pPr>
            <a:r>
              <a:rPr lang="de-DE" sz="1100" dirty="0">
                <a:solidFill>
                  <a:srgbClr val="262626"/>
                </a:solidFill>
                <a:effectLst/>
                <a:latin typeface="Arial" panose="020B0604020202020204" pitchFamily="34" charset="0"/>
                <a:ea typeface="Calibri" panose="020F0502020204030204" pitchFamily="34" charset="0"/>
              </a:rPr>
              <a:t>Impulse zur professionellen Beziehungsgestaltung auf dem Hintergrund der Bindungsforschung</a:t>
            </a:r>
            <a:r>
              <a:rPr lang="de-DE" sz="1100" dirty="0">
                <a:effectLst/>
                <a:latin typeface="Arial" panose="020B0604020202020204" pitchFamily="34" charset="0"/>
                <a:ea typeface="Calibri" panose="020F0502020204030204" pitchFamily="34" charset="0"/>
              </a:rPr>
              <a:t>.</a:t>
            </a:r>
          </a:p>
          <a:p>
            <a:pPr marL="0" indent="0">
              <a:buNone/>
            </a:pPr>
            <a:endParaRPr lang="de-DE" sz="1100" dirty="0">
              <a:latin typeface="Arial" panose="020B0604020202020204" pitchFamily="34" charset="0"/>
              <a:ea typeface="Calibri" panose="020F0502020204030204" pitchFamily="34" charset="0"/>
            </a:endParaRPr>
          </a:p>
          <a:p>
            <a:pPr marL="0" indent="0">
              <a:buNone/>
            </a:pPr>
            <a:r>
              <a:rPr lang="de-DE" sz="1100" dirty="0">
                <a:solidFill>
                  <a:srgbClr val="FF0000"/>
                </a:solidFill>
                <a:effectLst/>
                <a:latin typeface="Arial" panose="020B0604020202020204" pitchFamily="34" charset="0"/>
                <a:ea typeface="Calibri" panose="020F0502020204030204" pitchFamily="34" charset="0"/>
              </a:rPr>
              <a:t>Termin ist für November 2023 geplant</a:t>
            </a:r>
            <a:endParaRPr lang="de-DE" sz="1100" dirty="0">
              <a:solidFill>
                <a:srgbClr val="FF0000"/>
              </a:solidFill>
              <a:latin typeface="Arial" panose="020B060402020202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Jürgen </a:t>
            </a:r>
            <a:r>
              <a:rPr lang="de-DE" sz="1200" b="1" dirty="0" err="1">
                <a:solidFill>
                  <a:srgbClr val="7030A0"/>
                </a:solidFill>
                <a:effectLst/>
                <a:latin typeface="Arial Narrow" panose="020B0606020202030204" pitchFamily="34" charset="0"/>
                <a:ea typeface="Times New Roman" panose="02020603050405020304" pitchFamily="18" charset="0"/>
              </a:rPr>
              <a:t>Reebman</a:t>
            </a:r>
            <a:endParaRPr lang="de-DE" sz="1200" b="1" dirty="0">
              <a:solidFill>
                <a:srgbClr val="7030A0"/>
              </a:solidFill>
              <a:latin typeface="Arial Narrow" panose="020B0606020202030204" pitchFamily="34" charset="0"/>
              <a:ea typeface="Times New Roman" panose="02020603050405020304" pitchFamily="18" charset="0"/>
            </a:endParaRPr>
          </a:p>
          <a:p>
            <a:pPr marL="0" indent="0">
              <a:spcAft>
                <a:spcPts val="600"/>
              </a:spcAft>
              <a:buNone/>
            </a:pPr>
            <a:r>
              <a:rPr lang="de-DE" sz="1000" b="1" dirty="0">
                <a:effectLst/>
                <a:latin typeface="Arial Narrow" panose="020B0606020202030204" pitchFamily="34" charset="0"/>
                <a:ea typeface="Calibri" panose="020F0502020204030204" pitchFamily="34" charset="0"/>
              </a:rPr>
              <a:t>Bildung Coaching im Sozialwesen, Dresden</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Zentralverwaltung</a:t>
            </a:r>
          </a:p>
          <a:p>
            <a:pPr marL="0" indent="0">
              <a:lnSpc>
                <a:spcPct val="100000"/>
              </a:lnSpc>
              <a:buNone/>
            </a:pPr>
            <a:r>
              <a:rPr lang="de-DE" sz="1000" b="0" i="0" u="none" strike="noStrike" baseline="0" dirty="0">
                <a:latin typeface="Arial" panose="020B0604020202020204" pitchFamily="34" charset="0"/>
                <a:cs typeface="Arial" panose="020B0604020202020204" pitchFamily="34" charset="0"/>
              </a:rPr>
              <a:t>Seminarraum 1</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19</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Termin offen</a:t>
            </a:r>
          </a:p>
          <a:p>
            <a:pPr marL="0" indent="0">
              <a:lnSpc>
                <a:spcPct val="100000"/>
              </a:lnSpc>
              <a:buFont typeface="Arial" panose="020B0604020202020204" pitchFamily="34" charset="0"/>
              <a:buNone/>
            </a:pPr>
            <a:r>
              <a:rPr lang="de-DE" sz="1000" dirty="0">
                <a:latin typeface="Arial" panose="020B0604020202020204" pitchFamily="34" charset="0"/>
              </a:rPr>
              <a:t>8:00 –16:00 Uhr </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20</a:t>
            </a:r>
          </a:p>
          <a:p>
            <a:pPr marL="0" marR="0" indent="0" algn="l" rtl="0">
              <a:buNone/>
            </a:pPr>
            <a:r>
              <a:rPr lang="de-DE" sz="1000" b="0" i="0" u="none" strike="noStrike" baseline="0" dirty="0" err="1">
                <a:latin typeface="Arial" panose="020B0604020202020204" pitchFamily="34" charset="0"/>
              </a:rPr>
              <a:t>Max.Personen</a:t>
            </a:r>
            <a:endParaRPr lang="de-DE" sz="1000" b="0" i="0" u="none" strike="noStrike" baseline="0" dirty="0">
              <a:latin typeface="Arial" panose="020B0604020202020204" pitchFamily="34" charset="0"/>
            </a:endParaRP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23/0003</a:t>
            </a:r>
            <a:endParaRPr lang="de-DE" sz="1000" dirty="0">
              <a:latin typeface="Arial Black" panose="020B0A04020102020204" pitchFamily="34" charset="0"/>
            </a:endParaRPr>
          </a:p>
        </p:txBody>
      </p:sp>
      <p:sp>
        <p:nvSpPr>
          <p:cNvPr id="13" name="Foliennummernplatzhalter 12">
            <a:extLst>
              <a:ext uri="{FF2B5EF4-FFF2-40B4-BE49-F238E27FC236}">
                <a16:creationId xmlns:a16="http://schemas.microsoft.com/office/drawing/2014/main" id="{98F7E4C7-D041-3F8B-7510-CC6371309768}"/>
              </a:ext>
            </a:extLst>
          </p:cNvPr>
          <p:cNvSpPr>
            <a:spLocks noGrp="1"/>
          </p:cNvSpPr>
          <p:nvPr>
            <p:ph type="sldNum" sz="quarter" idx="12"/>
          </p:nvPr>
        </p:nvSpPr>
        <p:spPr/>
        <p:txBody>
          <a:bodyPr/>
          <a:lstStyle/>
          <a:p>
            <a:fld id="{98051CB9-6888-4E64-B477-E6EAEEC55F9F}" type="slidenum">
              <a:rPr lang="de-DE" smtClean="0"/>
              <a:t>14</a:t>
            </a:fld>
            <a:endParaRPr lang="de-DE"/>
          </a:p>
        </p:txBody>
      </p:sp>
      <p:sp>
        <p:nvSpPr>
          <p:cNvPr id="15" name="Inhaltsplatzhalter 2">
            <a:extLst>
              <a:ext uri="{FF2B5EF4-FFF2-40B4-BE49-F238E27FC236}">
                <a16:creationId xmlns:a16="http://schemas.microsoft.com/office/drawing/2014/main" id="{358AF835-5DBF-A6EB-DCDE-FB7037ECEE9E}"/>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3759181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Beschäftigte motivieren</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5534526"/>
            <a:ext cx="3567041" cy="21055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36195" lvl="0" indent="0" algn="just">
              <a:spcAft>
                <a:spcPts val="0"/>
              </a:spcAft>
              <a:buNone/>
            </a:pPr>
            <a:endParaRPr lang="de-DE" sz="11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1100"/>
              </a:spcAft>
              <a:buNone/>
            </a:pPr>
            <a:r>
              <a:rPr lang="de-DE" sz="1200" dirty="0">
                <a:solidFill>
                  <a:srgbClr val="59348D"/>
                </a:solidFill>
                <a:effectLst/>
                <a:latin typeface="Arial Narrow" panose="020B0606020202030204" pitchFamily="34" charset="0"/>
                <a:ea typeface="Calibri" panose="020F0502020204030204" pitchFamily="34" charset="0"/>
                <a:cs typeface="SegoeUI"/>
              </a:rPr>
              <a:t>Praxisorientierter Vortrag,                    Kleingruppenarbeit, Übungen </a:t>
            </a: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2770787"/>
            <a:ext cx="3549133" cy="3391887"/>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spcAft>
                <a:spcPts val="1100"/>
              </a:spcAft>
              <a:buNone/>
            </a:pPr>
            <a:r>
              <a:rPr lang="de-DE" sz="1100" i="1" dirty="0">
                <a:solidFill>
                  <a:srgbClr val="262626"/>
                </a:solidFill>
                <a:effectLst/>
                <a:latin typeface="Arial" panose="020B0604020202020204" pitchFamily="34" charset="0"/>
                <a:ea typeface="Calibri" panose="020F0502020204030204" pitchFamily="34" charset="0"/>
              </a:rPr>
              <a:t>Kennen Sie das?</a:t>
            </a:r>
            <a:endParaRPr lang="de-DE" sz="1100" i="1" dirty="0">
              <a:effectLst/>
              <a:latin typeface="Arial" panose="020B0604020202020204" pitchFamily="34" charset="0"/>
              <a:ea typeface="Calibri" panose="020F0502020204030204" pitchFamily="34" charset="0"/>
            </a:endParaRPr>
          </a:p>
          <a:p>
            <a:pPr marL="0" indent="0">
              <a:spcAft>
                <a:spcPts val="1100"/>
              </a:spcAft>
              <a:buNone/>
            </a:pPr>
            <a:r>
              <a:rPr lang="de-DE" sz="1100" i="1" dirty="0">
                <a:solidFill>
                  <a:srgbClr val="262626"/>
                </a:solidFill>
                <a:effectLst/>
                <a:latin typeface="Arial" panose="020B0604020202020204" pitchFamily="34" charset="0"/>
                <a:ea typeface="Calibri" panose="020F0502020204030204" pitchFamily="34" charset="0"/>
              </a:rPr>
              <a:t>Sie geben sich alle Mühe Beschäftigte für pädagogische oder Produktionsziele zu motivieren und es passiert so gut wie nichts?</a:t>
            </a:r>
            <a:endParaRPr lang="de-DE" sz="1100" i="1" dirty="0">
              <a:effectLst/>
              <a:latin typeface="Arial" panose="020B0604020202020204" pitchFamily="34" charset="0"/>
              <a:ea typeface="Calibri" panose="020F0502020204030204" pitchFamily="34" charset="0"/>
            </a:endParaRPr>
          </a:p>
          <a:p>
            <a:pPr marL="0" indent="0">
              <a:spcAft>
                <a:spcPts val="1100"/>
              </a:spcAft>
              <a:buNone/>
            </a:pPr>
            <a:r>
              <a:rPr lang="de-DE" sz="1100" i="1" dirty="0">
                <a:solidFill>
                  <a:srgbClr val="262626"/>
                </a:solidFill>
                <a:effectLst/>
                <a:latin typeface="Arial" panose="020B0604020202020204" pitchFamily="34" charset="0"/>
                <a:ea typeface="Calibri" panose="020F0502020204030204" pitchFamily="34" charset="0"/>
              </a:rPr>
              <a:t>Sie fragen sich woran das liegt und was Sie nun noch tun können? In diesem Seminar lernen Sie nachweislich wirksame Motivationstechniken kennen.</a:t>
            </a:r>
            <a:endParaRPr lang="de-DE" sz="1100" i="1" dirty="0">
              <a:effectLst/>
              <a:latin typeface="Arial" panose="020B0604020202020204" pitchFamily="34" charset="0"/>
              <a:ea typeface="Calibri" panose="020F0502020204030204" pitchFamily="34" charset="0"/>
            </a:endParaRPr>
          </a:p>
          <a:p>
            <a:pPr marL="0" indent="0">
              <a:spcAft>
                <a:spcPts val="1100"/>
              </a:spcAft>
              <a:buNone/>
            </a:pPr>
            <a:r>
              <a:rPr lang="de-DE" sz="1100" b="1" dirty="0">
                <a:solidFill>
                  <a:srgbClr val="262626"/>
                </a:solidFill>
                <a:effectLst/>
                <a:latin typeface="Arial" panose="020B0604020202020204" pitchFamily="34" charset="0"/>
                <a:ea typeface="Calibri" panose="020F0502020204030204" pitchFamily="34" charset="0"/>
              </a:rPr>
              <a:t>Inhalt:</a:t>
            </a:r>
            <a:endParaRPr lang="de-DE" sz="1100" dirty="0">
              <a:effectLst/>
              <a:latin typeface="Arial" panose="020B0604020202020204" pitchFamily="34" charset="0"/>
              <a:ea typeface="Calibri" panose="020F0502020204030204" pitchFamily="34" charset="0"/>
            </a:endParaRPr>
          </a:p>
          <a:p>
            <a:pPr marL="0" indent="0">
              <a:spcAft>
                <a:spcPts val="1100"/>
              </a:spcAft>
              <a:buNone/>
            </a:pPr>
            <a:r>
              <a:rPr lang="de-DE" sz="1100" dirty="0">
                <a:solidFill>
                  <a:srgbClr val="262626"/>
                </a:solidFill>
                <a:effectLst/>
                <a:latin typeface="Arial" panose="020B0604020202020204" pitchFamily="34" charset="0"/>
                <a:ea typeface="Calibri" panose="020F0502020204030204" pitchFamily="34" charset="0"/>
              </a:rPr>
              <a:t>Kann ich motivieren oder nur bei meinen Beschäftigten vorhandene Motive mit Anreizen</a:t>
            </a:r>
            <a:r>
              <a:rPr lang="de-DE" sz="1100" dirty="0">
                <a:latin typeface="Arial" panose="020B0604020202020204" pitchFamily="34" charset="0"/>
                <a:ea typeface="Calibri" panose="020F0502020204030204" pitchFamily="34" charset="0"/>
              </a:rPr>
              <a:t> </a:t>
            </a:r>
            <a:r>
              <a:rPr lang="de-DE" sz="1100" dirty="0">
                <a:solidFill>
                  <a:srgbClr val="262626"/>
                </a:solidFill>
                <a:effectLst/>
                <a:latin typeface="Arial" panose="020B0604020202020204" pitchFamily="34" charset="0"/>
                <a:ea typeface="Calibri" panose="020F0502020204030204" pitchFamily="34" charset="0"/>
              </a:rPr>
              <a:t>wecken?</a:t>
            </a:r>
            <a:endParaRPr lang="de-DE" sz="1100" dirty="0">
              <a:effectLst/>
              <a:latin typeface="Arial" panose="020B0604020202020204" pitchFamily="34" charset="0"/>
              <a:ea typeface="Calibri" panose="020F0502020204030204" pitchFamily="34" charset="0"/>
            </a:endParaRPr>
          </a:p>
          <a:p>
            <a:pPr marL="0" indent="0">
              <a:spcAft>
                <a:spcPts val="1100"/>
              </a:spcAft>
              <a:buNone/>
            </a:pPr>
            <a:r>
              <a:rPr lang="de-DE" sz="1100" dirty="0">
                <a:solidFill>
                  <a:srgbClr val="262626"/>
                </a:solidFill>
                <a:effectLst/>
                <a:latin typeface="Arial" panose="020B0604020202020204" pitchFamily="34" charset="0"/>
                <a:ea typeface="Calibri" panose="020F0502020204030204" pitchFamily="34" charset="0"/>
              </a:rPr>
              <a:t>Wie erkenne ich die Motive meiner Beschäftigten?</a:t>
            </a:r>
            <a:endParaRPr lang="de-DE" sz="1100" dirty="0">
              <a:latin typeface="Arial" panose="020B0604020202020204" pitchFamily="34" charset="0"/>
              <a:ea typeface="Calibri" panose="020F0502020204030204" pitchFamily="34" charset="0"/>
            </a:endParaRPr>
          </a:p>
          <a:p>
            <a:pPr marL="0" indent="0">
              <a:spcAft>
                <a:spcPts val="1100"/>
              </a:spcAft>
              <a:buNone/>
            </a:pPr>
            <a:r>
              <a:rPr lang="de-DE" sz="1100" dirty="0">
                <a:solidFill>
                  <a:srgbClr val="262626"/>
                </a:solidFill>
                <a:effectLst/>
                <a:latin typeface="Arial" panose="020B0604020202020204" pitchFamily="34" charset="0"/>
                <a:ea typeface="Calibri" panose="020F0502020204030204" pitchFamily="34" charset="0"/>
              </a:rPr>
              <a:t>Warum kann ich bei manchen psychischen Störungen bestimmte Motivationstechniken</a:t>
            </a:r>
            <a:r>
              <a:rPr lang="de-DE" sz="1100" dirty="0">
                <a:latin typeface="Arial" panose="020B0604020202020204" pitchFamily="34" charset="0"/>
                <a:ea typeface="Calibri" panose="020F0502020204030204" pitchFamily="34" charset="0"/>
              </a:rPr>
              <a:t> </a:t>
            </a:r>
            <a:r>
              <a:rPr lang="de-DE" sz="1100" dirty="0">
                <a:solidFill>
                  <a:srgbClr val="262626"/>
                </a:solidFill>
                <a:effectLst/>
                <a:latin typeface="Arial" panose="020B0604020202020204" pitchFamily="34" charset="0"/>
                <a:ea typeface="Calibri" panose="020F0502020204030204" pitchFamily="34" charset="0"/>
              </a:rPr>
              <a:t>anwenden und brauche bei anderen Störungen andere Tools?</a:t>
            </a:r>
            <a:endParaRPr lang="de-DE" sz="1100" dirty="0">
              <a:latin typeface="Arial" panose="020B0604020202020204" pitchFamily="34" charset="0"/>
              <a:ea typeface="Calibri" panose="020F0502020204030204" pitchFamily="34" charset="0"/>
            </a:endParaRPr>
          </a:p>
          <a:p>
            <a:pPr marL="0" indent="0">
              <a:spcAft>
                <a:spcPts val="1100"/>
              </a:spcAft>
              <a:buNone/>
            </a:pPr>
            <a:r>
              <a:rPr lang="de-DE" sz="1100" dirty="0">
                <a:solidFill>
                  <a:srgbClr val="262626"/>
                </a:solidFill>
                <a:effectLst/>
                <a:latin typeface="Arial" panose="020B0604020202020204" pitchFamily="34" charset="0"/>
                <a:ea typeface="Calibri" panose="020F0502020204030204" pitchFamily="34" charset="0"/>
              </a:rPr>
              <a:t>Welche nehme ich wann um Erfolg zu haben?</a:t>
            </a:r>
            <a:endParaRPr lang="de-DE" sz="1100" dirty="0">
              <a:effectLst/>
              <a:latin typeface="Arial" panose="020B0604020202020204" pitchFamily="34" charset="0"/>
              <a:ea typeface="Calibri" panose="020F0502020204030204" pitchFamily="34" charset="0"/>
            </a:endParaRPr>
          </a:p>
          <a:p>
            <a:pPr marL="0" marR="570" indent="0">
              <a:buFont typeface="Arial" panose="020B0604020202020204" pitchFamily="34" charset="0"/>
              <a:buNone/>
            </a:pPr>
            <a:endParaRPr lang="de-DE" sz="1100" dirty="0">
              <a:latin typeface="Arial" panose="020B060402020202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Uwe Steinmeyer</a:t>
            </a:r>
            <a:endParaRPr lang="de-DE" sz="1200" b="1" dirty="0">
              <a:solidFill>
                <a:srgbClr val="7030A0"/>
              </a:solidFill>
              <a:latin typeface="Arial Narrow" panose="020B0606020202030204" pitchFamily="34" charset="0"/>
              <a:ea typeface="Times New Roman" panose="02020603050405020304" pitchFamily="18" charset="0"/>
            </a:endParaRPr>
          </a:p>
          <a:p>
            <a:pPr marL="0" indent="0">
              <a:spcAft>
                <a:spcPts val="600"/>
              </a:spcAft>
              <a:buNone/>
            </a:pPr>
            <a:r>
              <a:rPr lang="de-DE" sz="1000" b="1" dirty="0">
                <a:effectLst/>
                <a:latin typeface="Arial Narrow" panose="020B0606020202030204" pitchFamily="34" charset="0"/>
                <a:ea typeface="Calibri" panose="020F0502020204030204" pitchFamily="34" charset="0"/>
              </a:rPr>
              <a:t>Bildung Coaching im Sozialwesen, Dresden</a:t>
            </a:r>
            <a:endParaRPr lang="de-DE" sz="1000" b="1" i="0" u="none" strike="noStrike" baseline="0" dirty="0">
              <a:latin typeface="Arial Narrow" panose="020B0606020202030204" pitchFamily="34" charset="0"/>
            </a:endParaRPr>
          </a:p>
          <a:p>
            <a:pPr marL="0" marR="570" indent="0" rtl="0">
              <a:buNone/>
            </a:pPr>
            <a:endParaRPr lang="de-DE" sz="1000" b="0"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Zentralverwaltung</a:t>
            </a:r>
          </a:p>
          <a:p>
            <a:pPr marL="0" indent="0">
              <a:lnSpc>
                <a:spcPct val="100000"/>
              </a:lnSpc>
              <a:buNone/>
            </a:pPr>
            <a:r>
              <a:rPr lang="de-DE" sz="1000" b="0" i="0" u="none" strike="noStrike" baseline="0" dirty="0">
                <a:latin typeface="Arial" panose="020B0604020202020204" pitchFamily="34" charset="0"/>
                <a:cs typeface="Arial" panose="020B0604020202020204" pitchFamily="34" charset="0"/>
              </a:rPr>
              <a:t>Seminarraum 1</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19</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06.09.23</a:t>
            </a:r>
          </a:p>
          <a:p>
            <a:pPr marL="0" indent="0">
              <a:lnSpc>
                <a:spcPct val="100000"/>
              </a:lnSpc>
              <a:buFont typeface="Arial" panose="020B0604020202020204" pitchFamily="34" charset="0"/>
              <a:buNone/>
            </a:pPr>
            <a:r>
              <a:rPr lang="de-DE" sz="1000" dirty="0">
                <a:latin typeface="Arial" panose="020B0604020202020204" pitchFamily="34" charset="0"/>
              </a:rPr>
              <a:t>8:00 –16:00 Uhr </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20</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23/0004</a:t>
            </a:r>
            <a:endParaRPr lang="de-DE" sz="1000" dirty="0">
              <a:latin typeface="Arial Black" panose="020B0A04020102020204" pitchFamily="34" charset="0"/>
            </a:endParaRPr>
          </a:p>
        </p:txBody>
      </p:sp>
      <p:sp>
        <p:nvSpPr>
          <p:cNvPr id="13" name="Foliennummernplatzhalter 12">
            <a:extLst>
              <a:ext uri="{FF2B5EF4-FFF2-40B4-BE49-F238E27FC236}">
                <a16:creationId xmlns:a16="http://schemas.microsoft.com/office/drawing/2014/main" id="{B43DE290-DABA-948C-B7EF-2773FFA5887C}"/>
              </a:ext>
            </a:extLst>
          </p:cNvPr>
          <p:cNvSpPr>
            <a:spLocks noGrp="1"/>
          </p:cNvSpPr>
          <p:nvPr>
            <p:ph type="sldNum" sz="quarter" idx="12"/>
          </p:nvPr>
        </p:nvSpPr>
        <p:spPr/>
        <p:txBody>
          <a:bodyPr/>
          <a:lstStyle/>
          <a:p>
            <a:fld id="{98051CB9-6888-4E64-B477-E6EAEEC55F9F}" type="slidenum">
              <a:rPr lang="de-DE" smtClean="0"/>
              <a:t>15</a:t>
            </a:fld>
            <a:endParaRPr lang="de-DE"/>
          </a:p>
        </p:txBody>
      </p:sp>
      <p:sp>
        <p:nvSpPr>
          <p:cNvPr id="15" name="Inhaltsplatzhalter 2">
            <a:extLst>
              <a:ext uri="{FF2B5EF4-FFF2-40B4-BE49-F238E27FC236}">
                <a16:creationId xmlns:a16="http://schemas.microsoft.com/office/drawing/2014/main" id="{CE5D42F8-21CA-D240-A849-01BE28BDA7F0}"/>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079261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400" dirty="0">
                <a:latin typeface="Arial Black" panose="020B0A04020102020204" pitchFamily="34" charset="0"/>
                <a:cs typeface="Arial" panose="020B0604020202020204" pitchFamily="34" charset="0"/>
              </a:rPr>
              <a:t>Doppeldiagnosen – Kognitiv eingeschränkt und psychisch gestört</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5534526"/>
            <a:ext cx="3567041" cy="21055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36195" lvl="0" indent="0" algn="just">
              <a:spcAft>
                <a:spcPts val="0"/>
              </a:spcAft>
              <a:buNone/>
            </a:pPr>
            <a:endParaRPr lang="de-DE" sz="11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1100"/>
              </a:spcAft>
              <a:buNone/>
            </a:pPr>
            <a:r>
              <a:rPr lang="de-DE" sz="1200" dirty="0">
                <a:solidFill>
                  <a:srgbClr val="59348D"/>
                </a:solidFill>
                <a:effectLst/>
                <a:latin typeface="Arial Narrow" panose="020B0606020202030204" pitchFamily="34" charset="0"/>
                <a:ea typeface="Calibri" panose="020F0502020204030204" pitchFamily="34" charset="0"/>
                <a:cs typeface="SegoeUI"/>
              </a:rPr>
              <a:t>Praxisorientierter Vortrag,                    Kleingruppenarbeit, Übungen </a:t>
            </a: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2770787"/>
            <a:ext cx="3549133" cy="4156612"/>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cs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cs typeface="Arial" panose="020B0604020202020204" pitchFamily="34" charset="0"/>
            </a:endParaRPr>
          </a:p>
          <a:p>
            <a:pPr marL="0" indent="0" algn="l">
              <a:buNone/>
            </a:pPr>
            <a:r>
              <a:rPr lang="de-DE" sz="1100" b="0" i="1" u="none" strike="noStrike" baseline="0" dirty="0">
                <a:latin typeface="Arial" panose="020B0604020202020204" pitchFamily="34" charset="0"/>
                <a:cs typeface="Arial" panose="020B0604020202020204" pitchFamily="34" charset="0"/>
              </a:rPr>
              <a:t>Ein großer Anteil von Menschen mit kognitiven Einschränkungen leidet gleichzeitig an psychischen Auffälligkeiten oder Störungen. Wir sprechen dann von Doppeldiagnosen.</a:t>
            </a:r>
          </a:p>
          <a:p>
            <a:pPr marL="0" indent="0" algn="l">
              <a:buNone/>
            </a:pPr>
            <a:r>
              <a:rPr lang="de-DE" sz="1100" b="0" i="1" u="none" strike="noStrike" baseline="0" dirty="0">
                <a:latin typeface="Arial" panose="020B0604020202020204" pitchFamily="34" charset="0"/>
                <a:cs typeface="Arial" panose="020B0604020202020204" pitchFamily="34" charset="0"/>
              </a:rPr>
              <a:t>F</a:t>
            </a:r>
            <a:r>
              <a:rPr lang="de-DE" sz="1100" i="1" dirty="0">
                <a:latin typeface="Arial" panose="020B0604020202020204" pitchFamily="34" charset="0"/>
                <a:cs typeface="Arial" panose="020B0604020202020204" pitchFamily="34" charset="0"/>
              </a:rPr>
              <a:t>ü</a:t>
            </a:r>
            <a:r>
              <a:rPr lang="de-DE" sz="1100" b="0" i="1" u="none" strike="noStrike" baseline="0" dirty="0">
                <a:latin typeface="Arial" panose="020B0604020202020204" pitchFamily="34" charset="0"/>
                <a:cs typeface="Arial" panose="020B0604020202020204" pitchFamily="34" charset="0"/>
              </a:rPr>
              <a:t>r pädagogische Fachkräfte und Betreuende Mitarbeiter ergibt sich daraus häufig die Situation, dass übliche kommunikative oder psychotherapeutische Ansätze nicht genügen, um pädagogische Ziele zu erreichen, bzw. bei Problemen zu helfen oder Konflikte erfolgreich zu kl</a:t>
            </a:r>
            <a:r>
              <a:rPr lang="de-DE" sz="1100" i="1" dirty="0">
                <a:latin typeface="Arial" panose="020B0604020202020204" pitchFamily="34" charset="0"/>
                <a:cs typeface="Arial" panose="020B0604020202020204" pitchFamily="34" charset="0"/>
              </a:rPr>
              <a:t>ä</a:t>
            </a:r>
            <a:r>
              <a:rPr lang="de-DE" sz="1100" b="0" i="1" u="none" strike="noStrike" baseline="0" dirty="0">
                <a:latin typeface="Arial" panose="020B0604020202020204" pitchFamily="34" charset="0"/>
                <a:cs typeface="Arial" panose="020B0604020202020204" pitchFamily="34" charset="0"/>
              </a:rPr>
              <a:t>ren.</a:t>
            </a:r>
          </a:p>
          <a:p>
            <a:pPr marL="0" indent="0" algn="l">
              <a:buNone/>
            </a:pPr>
            <a:endParaRPr lang="de-DE" sz="1100" dirty="0">
              <a:latin typeface="Arial" panose="020B0604020202020204" pitchFamily="34" charset="0"/>
              <a:cs typeface="Arial" panose="020B0604020202020204" pitchFamily="34" charset="0"/>
            </a:endParaRPr>
          </a:p>
          <a:p>
            <a:pPr marL="0" indent="0" algn="l">
              <a:buNone/>
            </a:pPr>
            <a:endParaRPr lang="de-DE" sz="1100" b="0" i="0" u="none" strike="noStrike" baseline="0" dirty="0">
              <a:latin typeface="Arial" panose="020B0604020202020204" pitchFamily="34" charset="0"/>
              <a:cs typeface="Arial" panose="020B0604020202020204" pitchFamily="34" charset="0"/>
            </a:endParaRPr>
          </a:p>
          <a:p>
            <a:pPr marL="0" indent="0" algn="l">
              <a:buNone/>
            </a:pPr>
            <a:r>
              <a:rPr lang="de-DE" sz="1100" b="1" i="0" u="none" strike="noStrike" baseline="0" dirty="0">
                <a:latin typeface="Arial" panose="020B0604020202020204" pitchFamily="34" charset="0"/>
                <a:cs typeface="Arial" panose="020B0604020202020204" pitchFamily="34" charset="0"/>
              </a:rPr>
              <a:t>In diesem Seminar lernen Sie:</a:t>
            </a:r>
          </a:p>
          <a:p>
            <a:pPr marL="0" indent="0" algn="l">
              <a:buNone/>
            </a:pPr>
            <a:r>
              <a:rPr lang="de-DE" sz="1100" b="0" i="0" u="none" strike="noStrike" baseline="0" dirty="0">
                <a:latin typeface="Arial" panose="020B0604020202020204" pitchFamily="34" charset="0"/>
                <a:cs typeface="Arial" panose="020B0604020202020204" pitchFamily="34" charset="0"/>
              </a:rPr>
              <a:t>Abhängig von der Art der Doppeldiagnose Entwicklungsziele festzulegen und umzusetzen</a:t>
            </a:r>
          </a:p>
          <a:p>
            <a:pPr marL="0" indent="0" algn="l">
              <a:buNone/>
            </a:pPr>
            <a:r>
              <a:rPr lang="de-DE" sz="1100" b="0" i="0" u="none" strike="noStrike" baseline="0" dirty="0">
                <a:latin typeface="Arial" panose="020B0604020202020204" pitchFamily="34" charset="0"/>
                <a:cs typeface="Arial" panose="020B0604020202020204" pitchFamily="34" charset="0"/>
              </a:rPr>
              <a:t>Konflikte zwischen ihnen und den Klienten entsprechend der Doppeldiagnose präventiv zu minimieren. </a:t>
            </a:r>
          </a:p>
          <a:p>
            <a:pPr marL="0" indent="0" algn="l">
              <a:buNone/>
            </a:pPr>
            <a:r>
              <a:rPr lang="de-DE" sz="1100" b="0" i="0" u="none" strike="noStrike" baseline="0" dirty="0">
                <a:latin typeface="Arial" panose="020B0604020202020204" pitchFamily="34" charset="0"/>
                <a:cs typeface="Arial" panose="020B0604020202020204" pitchFamily="34" charset="0"/>
              </a:rPr>
              <a:t>Mit bestehenden Konflikten entsprechend Störungsbild erfolgreich umzugehen </a:t>
            </a:r>
          </a:p>
          <a:p>
            <a:pPr marL="0" indent="0" algn="l">
              <a:buNone/>
            </a:pPr>
            <a:r>
              <a:rPr lang="de-DE" sz="1100" b="0" i="0" u="none" strike="noStrike" baseline="0" dirty="0">
                <a:latin typeface="Arial" panose="020B0604020202020204" pitchFamily="34" charset="0"/>
                <a:cs typeface="Arial" panose="020B0604020202020204" pitchFamily="34" charset="0"/>
              </a:rPr>
              <a:t>Methoden der Fremdanamnese bei eingeschränkten kognitiven Fähigkeiten der Klienten.</a:t>
            </a:r>
          </a:p>
          <a:p>
            <a:pPr marL="0" indent="0" algn="l">
              <a:buNone/>
            </a:pPr>
            <a:endParaRPr lang="de-DE" sz="1100" dirty="0">
              <a:latin typeface="Arial" panose="020B0604020202020204" pitchFamily="34" charset="0"/>
              <a:cs typeface="Arial" panose="020B0604020202020204" pitchFamily="34" charset="0"/>
            </a:endParaRPr>
          </a:p>
          <a:p>
            <a:pPr marL="0" indent="0" algn="l">
              <a:buNone/>
            </a:pPr>
            <a:endParaRPr lang="de-DE" sz="1100" dirty="0">
              <a:latin typeface="Arial" panose="020B0604020202020204" pitchFamily="34" charset="0"/>
              <a:cs typeface="Arial" panose="020B0604020202020204" pitchFamily="34" charset="0"/>
            </a:endParaRPr>
          </a:p>
          <a:p>
            <a:pPr marL="0" indent="0" algn="l">
              <a:buNone/>
            </a:pPr>
            <a:endParaRPr lang="de-DE" sz="1100" dirty="0">
              <a:latin typeface="Arial" panose="020B0604020202020204" pitchFamily="34" charset="0"/>
              <a:cs typeface="Arial" panose="020B0604020202020204" pitchFamily="34" charset="0"/>
            </a:endParaRPr>
          </a:p>
          <a:p>
            <a:pPr marL="0" indent="0" algn="l">
              <a:buNone/>
            </a:pPr>
            <a:r>
              <a:rPr lang="de-DE" sz="1100" b="1" dirty="0">
                <a:solidFill>
                  <a:srgbClr val="FF0000"/>
                </a:solidFill>
                <a:latin typeface="Arial" panose="020B0604020202020204" pitchFamily="34" charset="0"/>
                <a:cs typeface="Arial" panose="020B0604020202020204" pitchFamily="34" charset="0"/>
              </a:rPr>
              <a:t>Termin ist für November 2023 geplant</a:t>
            </a: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Uwe Steinmeyer</a:t>
            </a:r>
            <a:endParaRPr lang="de-DE" sz="1200" b="1" dirty="0">
              <a:solidFill>
                <a:srgbClr val="7030A0"/>
              </a:solidFill>
              <a:latin typeface="Arial Narrow" panose="020B0606020202030204" pitchFamily="34" charset="0"/>
              <a:ea typeface="Times New Roman" panose="02020603050405020304" pitchFamily="18" charset="0"/>
            </a:endParaRPr>
          </a:p>
          <a:p>
            <a:pPr marL="0" indent="0">
              <a:spcAft>
                <a:spcPts val="600"/>
              </a:spcAft>
              <a:buNone/>
            </a:pPr>
            <a:r>
              <a:rPr lang="de-DE" sz="1000" b="1" dirty="0">
                <a:effectLst/>
                <a:latin typeface="Arial Narrow" panose="020B0606020202030204" pitchFamily="34" charset="0"/>
                <a:ea typeface="Calibri" panose="020F0502020204030204" pitchFamily="34" charset="0"/>
              </a:rPr>
              <a:t>Bildung Coaching im Sozialwesen, Dresden</a:t>
            </a:r>
            <a:endParaRPr lang="de-DE" sz="1000" b="1" i="0" u="none" strike="noStrike" baseline="0" dirty="0">
              <a:latin typeface="Arial Narrow" panose="020B0606020202030204" pitchFamily="34" charset="0"/>
            </a:endParaRPr>
          </a:p>
          <a:p>
            <a:pPr marL="0" marR="570" indent="0" rtl="0">
              <a:buNone/>
            </a:pPr>
            <a:endParaRPr lang="de-DE" sz="1000" b="0"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Zentralverwaltung</a:t>
            </a:r>
          </a:p>
          <a:p>
            <a:pPr marL="0" indent="0">
              <a:lnSpc>
                <a:spcPct val="100000"/>
              </a:lnSpc>
              <a:buNone/>
            </a:pPr>
            <a:r>
              <a:rPr lang="de-DE" sz="1000" b="0" i="0" u="none" strike="noStrike" baseline="0" dirty="0">
                <a:latin typeface="Arial" panose="020B0604020202020204" pitchFamily="34" charset="0"/>
                <a:cs typeface="Arial" panose="020B0604020202020204" pitchFamily="34" charset="0"/>
              </a:rPr>
              <a:t>Seminarraum 1</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19</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Termin offen</a:t>
            </a:r>
          </a:p>
          <a:p>
            <a:pPr marL="0" indent="0">
              <a:lnSpc>
                <a:spcPct val="100000"/>
              </a:lnSpc>
              <a:buFont typeface="Arial" panose="020B0604020202020204" pitchFamily="34" charset="0"/>
              <a:buNone/>
            </a:pPr>
            <a:r>
              <a:rPr lang="de-DE" sz="1000" dirty="0">
                <a:latin typeface="Arial" panose="020B0604020202020204" pitchFamily="34" charset="0"/>
              </a:rPr>
              <a:t>8:00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20</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23/0005</a:t>
            </a:r>
            <a:endParaRPr lang="de-DE" sz="1000" dirty="0">
              <a:latin typeface="Arial Black" panose="020B0A04020102020204" pitchFamily="34" charset="0"/>
            </a:endParaRPr>
          </a:p>
        </p:txBody>
      </p:sp>
      <p:sp>
        <p:nvSpPr>
          <p:cNvPr id="13" name="Foliennummernplatzhalter 12">
            <a:extLst>
              <a:ext uri="{FF2B5EF4-FFF2-40B4-BE49-F238E27FC236}">
                <a16:creationId xmlns:a16="http://schemas.microsoft.com/office/drawing/2014/main" id="{E88824C3-2C13-99DE-7993-5BC5279712E2}"/>
              </a:ext>
            </a:extLst>
          </p:cNvPr>
          <p:cNvSpPr>
            <a:spLocks noGrp="1"/>
          </p:cNvSpPr>
          <p:nvPr>
            <p:ph type="sldNum" sz="quarter" idx="12"/>
          </p:nvPr>
        </p:nvSpPr>
        <p:spPr/>
        <p:txBody>
          <a:bodyPr/>
          <a:lstStyle/>
          <a:p>
            <a:fld id="{98051CB9-6888-4E64-B477-E6EAEEC55F9F}" type="slidenum">
              <a:rPr lang="de-DE" smtClean="0"/>
              <a:t>16</a:t>
            </a:fld>
            <a:endParaRPr lang="de-DE"/>
          </a:p>
        </p:txBody>
      </p:sp>
      <p:sp>
        <p:nvSpPr>
          <p:cNvPr id="15" name="Inhaltsplatzhalter 2">
            <a:extLst>
              <a:ext uri="{FF2B5EF4-FFF2-40B4-BE49-F238E27FC236}">
                <a16:creationId xmlns:a16="http://schemas.microsoft.com/office/drawing/2014/main" id="{28C83D81-6E8E-A3FC-F71F-98EDA00B7380}"/>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804121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400" dirty="0">
                <a:latin typeface="Arial Black" panose="020B0A04020102020204" pitchFamily="34" charset="0"/>
                <a:cs typeface="Arial" panose="020B0604020202020204" pitchFamily="34" charset="0"/>
              </a:rPr>
              <a:t>Fetales Alkoholsyndrom    Erfolgreich als soziale Fachkraft mit betroffenen Menschen umgehen </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1100"/>
              </a:spcAft>
              <a:buNone/>
            </a:pPr>
            <a:r>
              <a:rPr lang="de-DE" sz="1200" dirty="0">
                <a:solidFill>
                  <a:srgbClr val="59348D"/>
                </a:solidFill>
                <a:effectLst/>
                <a:latin typeface="Arial Narrow" panose="020B0606020202030204" pitchFamily="34" charset="0"/>
                <a:ea typeface="Calibri" panose="020F0502020204030204" pitchFamily="34" charset="0"/>
                <a:cs typeface="SegoeUI"/>
              </a:rPr>
              <a:t>Praxisorientierter Vortrag,                    Kleingruppenarbeit, Übungen </a:t>
            </a: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2770786"/>
            <a:ext cx="3549133" cy="5012297"/>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cs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cs typeface="Arial" panose="020B0604020202020204" pitchFamily="34" charset="0"/>
            </a:endParaRPr>
          </a:p>
          <a:p>
            <a:pPr marL="0" indent="0" algn="l">
              <a:buNone/>
            </a:pPr>
            <a:r>
              <a:rPr lang="de-DE" sz="1100" b="0" i="1" u="none" strike="noStrike" baseline="0" dirty="0">
                <a:latin typeface="Arial" panose="020B0604020202020204" pitchFamily="34" charset="0"/>
                <a:cs typeface="Arial" panose="020B0604020202020204" pitchFamily="34" charset="0"/>
              </a:rPr>
              <a:t>Das durch intrauterine Alkoholexposition ausgelöste FAS führt zu nicht revidierbaren kognitiven und organischen Schädigungen. </a:t>
            </a:r>
          </a:p>
          <a:p>
            <a:pPr marL="0" indent="0" algn="l">
              <a:buNone/>
            </a:pPr>
            <a:r>
              <a:rPr lang="de-DE" sz="1100" b="0" i="1" u="none" strike="noStrike" baseline="0" dirty="0">
                <a:latin typeface="Arial" panose="020B0604020202020204" pitchFamily="34" charset="0"/>
                <a:cs typeface="Arial" panose="020B0604020202020204" pitchFamily="34" charset="0"/>
              </a:rPr>
              <a:t>Kurz FAS ist nicht heilbar - das ist die harte Wahrheit. Bildungsabbrüche, sexuelle Abweichungen, Drogenabusus und Probleme mit dem Gesetz sind oft die sozialen Folgen.</a:t>
            </a:r>
          </a:p>
          <a:p>
            <a:pPr marL="0" indent="0" algn="l">
              <a:buNone/>
            </a:pPr>
            <a:r>
              <a:rPr lang="de-DE" sz="1100" b="0" i="1" u="none" strike="noStrike" baseline="0" dirty="0">
                <a:latin typeface="Arial" panose="020B0604020202020204" pitchFamily="34" charset="0"/>
                <a:cs typeface="Arial" panose="020B0604020202020204" pitchFamily="34" charset="0"/>
              </a:rPr>
              <a:t>Für P</a:t>
            </a:r>
            <a:r>
              <a:rPr lang="de-DE" sz="1100" i="1" dirty="0">
                <a:latin typeface="Arial" panose="020B0604020202020204" pitchFamily="34" charset="0"/>
                <a:cs typeface="Arial" panose="020B0604020202020204" pitchFamily="34" charset="0"/>
              </a:rPr>
              <a:t>ä</a:t>
            </a:r>
            <a:r>
              <a:rPr lang="de-DE" sz="1100" b="0" i="1" u="none" strike="noStrike" baseline="0" dirty="0">
                <a:latin typeface="Arial" panose="020B0604020202020204" pitchFamily="34" charset="0"/>
                <a:cs typeface="Arial" panose="020B0604020202020204" pitchFamily="34" charset="0"/>
              </a:rPr>
              <a:t>dagoginnen und Pädagogen stellt es eine der gr</a:t>
            </a:r>
            <a:r>
              <a:rPr lang="de-DE" sz="1100" i="1" dirty="0">
                <a:latin typeface="Arial" panose="020B0604020202020204" pitchFamily="34" charset="0"/>
                <a:cs typeface="Arial" panose="020B0604020202020204" pitchFamily="34" charset="0"/>
              </a:rPr>
              <a:t>öß</a:t>
            </a:r>
            <a:r>
              <a:rPr lang="de-DE" sz="1100" b="0" i="1" u="none" strike="noStrike" baseline="0" dirty="0">
                <a:latin typeface="Arial" panose="020B0604020202020204" pitchFamily="34" charset="0"/>
                <a:cs typeface="Arial" panose="020B0604020202020204" pitchFamily="34" charset="0"/>
              </a:rPr>
              <a:t>ten Herausforderungen dar, trotz der nicht veränderbaren Symptomatik p</a:t>
            </a:r>
            <a:r>
              <a:rPr lang="de-DE" sz="1100" i="1" dirty="0">
                <a:latin typeface="Arial" panose="020B0604020202020204" pitchFamily="34" charset="0"/>
                <a:cs typeface="Arial" panose="020B0604020202020204" pitchFamily="34" charset="0"/>
              </a:rPr>
              <a:t>ä</a:t>
            </a:r>
            <a:r>
              <a:rPr lang="de-DE" sz="1100" b="0" i="1" u="none" strike="noStrike" baseline="0" dirty="0">
                <a:latin typeface="Arial" panose="020B0604020202020204" pitchFamily="34" charset="0"/>
                <a:cs typeface="Arial" panose="020B0604020202020204" pitchFamily="34" charset="0"/>
              </a:rPr>
              <a:t>dagogische Ziele zu erreichen und die Lebensqualität von Klienten zu steigern. In diesem Seminar werden Ihnen fachliche Inhalte zu dieser Erkrankung und m</a:t>
            </a:r>
            <a:r>
              <a:rPr lang="de-DE" sz="1100" i="1" dirty="0">
                <a:latin typeface="Arial" panose="020B0604020202020204" pitchFamily="34" charset="0"/>
                <a:cs typeface="Arial" panose="020B0604020202020204" pitchFamily="34" charset="0"/>
              </a:rPr>
              <a:t>ö</a:t>
            </a:r>
            <a:r>
              <a:rPr lang="de-DE" sz="1100" b="0" i="1" u="none" strike="noStrike" baseline="0" dirty="0">
                <a:latin typeface="Arial" panose="020B0604020202020204" pitchFamily="34" charset="0"/>
                <a:cs typeface="Arial" panose="020B0604020202020204" pitchFamily="34" charset="0"/>
              </a:rPr>
              <a:t>gliche wirksame Methoden der Entwicklung bei unveränderbarer Symptomatik aufgezeigt.</a:t>
            </a:r>
          </a:p>
          <a:p>
            <a:pPr marL="0" indent="0" algn="l">
              <a:buNone/>
            </a:pPr>
            <a:endParaRPr lang="de-DE" sz="1100" b="1" i="0" u="none" strike="noStrike" baseline="0" dirty="0">
              <a:latin typeface="Arial" panose="020B0604020202020204" pitchFamily="34" charset="0"/>
              <a:cs typeface="Arial" panose="020B0604020202020204" pitchFamily="34" charset="0"/>
            </a:endParaRPr>
          </a:p>
          <a:p>
            <a:pPr marL="0" indent="0" algn="l">
              <a:buNone/>
            </a:pPr>
            <a:r>
              <a:rPr lang="de-DE" sz="1100" b="1" i="0" u="none" strike="noStrike" baseline="0" dirty="0">
                <a:latin typeface="Arial" panose="020B0604020202020204" pitchFamily="34" charset="0"/>
                <a:cs typeface="Arial" panose="020B0604020202020204" pitchFamily="34" charset="0"/>
              </a:rPr>
              <a:t>Im Einzelnen lernen Sie:</a:t>
            </a:r>
          </a:p>
          <a:p>
            <a:pPr marL="0" indent="0" algn="l">
              <a:buNone/>
            </a:pPr>
            <a:r>
              <a:rPr lang="de-DE" sz="1100" b="0" i="0" u="none" strike="noStrike" baseline="0" dirty="0">
                <a:latin typeface="Arial" panose="020B0604020202020204" pitchFamily="34" charset="0"/>
                <a:cs typeface="Arial" panose="020B0604020202020204" pitchFamily="34" charset="0"/>
              </a:rPr>
              <a:t>Diagnostik der FAS</a:t>
            </a:r>
          </a:p>
          <a:p>
            <a:pPr marL="0" indent="0" algn="l">
              <a:buNone/>
            </a:pPr>
            <a:r>
              <a:rPr lang="de-DE" sz="1100" b="0" i="0" u="none" strike="noStrike" baseline="0" dirty="0">
                <a:latin typeface="Arial" panose="020B0604020202020204" pitchFamily="34" charset="0"/>
                <a:cs typeface="Arial" panose="020B0604020202020204" pitchFamily="34" charset="0"/>
              </a:rPr>
              <a:t>Herleitung und Erklärung p</a:t>
            </a:r>
            <a:r>
              <a:rPr lang="de-DE" sz="1100" dirty="0">
                <a:latin typeface="Arial" panose="020B0604020202020204" pitchFamily="34" charset="0"/>
                <a:cs typeface="Arial" panose="020B0604020202020204" pitchFamily="34" charset="0"/>
              </a:rPr>
              <a:t>ä</a:t>
            </a:r>
            <a:r>
              <a:rPr lang="de-DE" sz="1100" b="0" i="0" u="none" strike="noStrike" baseline="0" dirty="0">
                <a:latin typeface="Arial" panose="020B0604020202020204" pitchFamily="34" charset="0"/>
                <a:cs typeface="Arial" panose="020B0604020202020204" pitchFamily="34" charset="0"/>
              </a:rPr>
              <a:t>dagogische Handlungsempfehlungen zur Unterstützung</a:t>
            </a:r>
          </a:p>
          <a:p>
            <a:pPr marL="0" indent="0" algn="l">
              <a:buNone/>
            </a:pPr>
            <a:r>
              <a:rPr lang="de-DE" sz="1100" b="0" i="0" u="none" strike="noStrike" baseline="0" dirty="0">
                <a:latin typeface="Arial" panose="020B0604020202020204" pitchFamily="34" charset="0"/>
                <a:cs typeface="Arial" panose="020B0604020202020204" pitchFamily="34" charset="0"/>
              </a:rPr>
              <a:t>von Lernprozessen und Verhaltensveränderungen</a:t>
            </a:r>
          </a:p>
          <a:p>
            <a:pPr marL="0" indent="0" algn="l">
              <a:buNone/>
            </a:pPr>
            <a:r>
              <a:rPr lang="de-DE" sz="1100" b="0" i="0" u="none" strike="noStrike" baseline="0" dirty="0">
                <a:latin typeface="Arial" panose="020B0604020202020204" pitchFamily="34" charset="0"/>
                <a:cs typeface="Arial" panose="020B0604020202020204" pitchFamily="34" charset="0"/>
              </a:rPr>
              <a:t>Analyse von Fallbeispielen</a:t>
            </a: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Uwe Steinmeyer</a:t>
            </a:r>
            <a:r>
              <a:rPr lang="de-DE" sz="1200" b="1" dirty="0">
                <a:solidFill>
                  <a:srgbClr val="7030A0"/>
                </a:solidFill>
                <a:latin typeface="Arial Narrow" panose="020B0606020202030204" pitchFamily="34" charset="0"/>
                <a:ea typeface="Times New Roman" panose="02020603050405020304" pitchFamily="18" charset="0"/>
              </a:rPr>
              <a:t> </a:t>
            </a:r>
            <a:endParaRPr lang="de-DE" sz="1200" b="1" dirty="0">
              <a:solidFill>
                <a:srgbClr val="7030A0"/>
              </a:solidFill>
              <a:effectLst/>
              <a:latin typeface="Arial Narrow" panose="020B0606020202030204" pitchFamily="34" charset="0"/>
              <a:ea typeface="Times New Roman" panose="02020603050405020304" pitchFamily="18" charset="0"/>
            </a:endParaRPr>
          </a:p>
          <a:p>
            <a:pPr marL="0" indent="0">
              <a:buNone/>
            </a:pPr>
            <a:r>
              <a:rPr lang="de-DE" sz="1000" b="1" dirty="0">
                <a:effectLst/>
                <a:latin typeface="Arial Narrow" panose="020B0606020202030204" pitchFamily="34" charset="0"/>
                <a:ea typeface="Calibri" panose="020F0502020204030204" pitchFamily="34" charset="0"/>
              </a:rPr>
              <a:t>Bildung Coaching im Sozialwesen, Dresden</a:t>
            </a:r>
            <a:endParaRPr lang="de-DE" sz="1000" b="1" i="0" u="none" strike="noStrike" baseline="0" dirty="0">
              <a:latin typeface="Arial Narrow" panose="020B0606020202030204" pitchFamily="34" charset="0"/>
            </a:endParaRPr>
          </a:p>
          <a:p>
            <a:pPr marL="0" marR="570" indent="0" rtl="0">
              <a:buNone/>
            </a:pPr>
            <a:endParaRPr lang="de-DE" sz="1000" b="0"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Zentralverwaltung</a:t>
            </a:r>
          </a:p>
          <a:p>
            <a:pPr marL="0" indent="0">
              <a:lnSpc>
                <a:spcPct val="100000"/>
              </a:lnSpc>
              <a:buNone/>
            </a:pPr>
            <a:r>
              <a:rPr lang="de-DE" sz="1000" b="0" i="0" u="none" strike="noStrike" baseline="0" dirty="0">
                <a:latin typeface="Arial" panose="020B0604020202020204" pitchFamily="34" charset="0"/>
                <a:cs typeface="Arial" panose="020B0604020202020204" pitchFamily="34" charset="0"/>
              </a:rPr>
              <a:t>Seminarraum 1</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19</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14.11.23</a:t>
            </a:r>
          </a:p>
          <a:p>
            <a:pPr marL="0" indent="0">
              <a:lnSpc>
                <a:spcPct val="100000"/>
              </a:lnSpc>
              <a:buFont typeface="Arial" panose="020B0604020202020204" pitchFamily="34" charset="0"/>
              <a:buNone/>
            </a:pPr>
            <a:r>
              <a:rPr lang="de-DE" sz="1000" dirty="0">
                <a:latin typeface="Arial" panose="020B0604020202020204" pitchFamily="34" charset="0"/>
              </a:rPr>
              <a:t>8:00 –16:00 Uhr </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20</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23/0006</a:t>
            </a:r>
            <a:endParaRPr lang="de-DE" sz="1000" dirty="0">
              <a:latin typeface="Arial Black" panose="020B0A04020102020204" pitchFamily="34" charset="0"/>
            </a:endParaRPr>
          </a:p>
        </p:txBody>
      </p:sp>
      <p:sp>
        <p:nvSpPr>
          <p:cNvPr id="3" name="Foliennummernplatzhalter 2">
            <a:extLst>
              <a:ext uri="{FF2B5EF4-FFF2-40B4-BE49-F238E27FC236}">
                <a16:creationId xmlns:a16="http://schemas.microsoft.com/office/drawing/2014/main" id="{8A7AFE0A-E8FB-7E83-6E24-8982BE4CBBF8}"/>
              </a:ext>
            </a:extLst>
          </p:cNvPr>
          <p:cNvSpPr>
            <a:spLocks noGrp="1"/>
          </p:cNvSpPr>
          <p:nvPr>
            <p:ph type="sldNum" sz="quarter" idx="12"/>
          </p:nvPr>
        </p:nvSpPr>
        <p:spPr/>
        <p:txBody>
          <a:bodyPr/>
          <a:lstStyle/>
          <a:p>
            <a:fld id="{98051CB9-6888-4E64-B477-E6EAEEC55F9F}" type="slidenum">
              <a:rPr lang="de-DE" smtClean="0"/>
              <a:t>17</a:t>
            </a:fld>
            <a:endParaRPr lang="de-DE"/>
          </a:p>
        </p:txBody>
      </p:sp>
      <p:sp>
        <p:nvSpPr>
          <p:cNvPr id="13" name="Inhaltsplatzhalter 2">
            <a:extLst>
              <a:ext uri="{FF2B5EF4-FFF2-40B4-BE49-F238E27FC236}">
                <a16:creationId xmlns:a16="http://schemas.microsoft.com/office/drawing/2014/main" id="{505F1FF0-8F0D-3146-3C41-3A8A3C8B0924}"/>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141777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Das wäre doch gelacht – Humor in der Betreuung</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5534526"/>
            <a:ext cx="3567041" cy="224855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de-DE" sz="11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de-DE" sz="11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Inhalte der Fortbildung: </a:t>
            </a:r>
            <a:endParaRPr lang="de-DE" sz="1100" dirty="0">
              <a:effectLst/>
              <a:latin typeface="Arial" panose="020B0604020202020204" pitchFamily="34" charset="0"/>
              <a:ea typeface="Calibri" panose="020F0502020204030204" pitchFamily="34" charset="0"/>
              <a:cs typeface="Arial" panose="020B0604020202020204" pitchFamily="34" charset="0"/>
            </a:endParaRPr>
          </a:p>
          <a:p>
            <a:pPr marL="0" lvl="0" indent="0">
              <a:spcBef>
                <a:spcPts val="600"/>
              </a:spcBef>
              <a:buNone/>
            </a:pPr>
            <a:r>
              <a:rPr lang="de-DE" sz="1100" dirty="0">
                <a:effectLst/>
                <a:latin typeface="Arial" panose="020B0604020202020204" pitchFamily="34" charset="0"/>
                <a:ea typeface="Times New Roman" panose="02020603050405020304" pitchFamily="18" charset="0"/>
                <a:cs typeface="Arial" panose="020B0604020202020204" pitchFamily="34" charset="0"/>
              </a:rPr>
              <a:t>Perspektivenwechsel mit Humor</a:t>
            </a:r>
          </a:p>
          <a:p>
            <a:pPr marL="0" lvl="0" indent="0">
              <a:buNone/>
            </a:pPr>
            <a:r>
              <a:rPr lang="de-DE" sz="1100" dirty="0">
                <a:effectLst/>
                <a:latin typeface="Arial" panose="020B0604020202020204" pitchFamily="34" charset="0"/>
                <a:ea typeface="Times New Roman" panose="02020603050405020304" pitchFamily="18" charset="0"/>
                <a:cs typeface="Arial" panose="020B0604020202020204" pitchFamily="34" charset="0"/>
              </a:rPr>
              <a:t>Ideensuche z.B. Humorkoffer, </a:t>
            </a:r>
            <a:r>
              <a:rPr lang="de-DE" sz="1100" dirty="0" err="1">
                <a:effectLst/>
                <a:latin typeface="Arial" panose="020B0604020202020204" pitchFamily="34" charset="0"/>
                <a:ea typeface="Times New Roman" panose="02020603050405020304" pitchFamily="18" charset="0"/>
                <a:cs typeface="Arial" panose="020B0604020202020204" pitchFamily="34" charset="0"/>
              </a:rPr>
              <a:t>TimeSlips</a:t>
            </a:r>
            <a:r>
              <a:rPr lang="de-DE" sz="1100" dirty="0">
                <a:effectLst/>
                <a:latin typeface="Arial" panose="020B0604020202020204" pitchFamily="34" charset="0"/>
                <a:ea typeface="Times New Roman" panose="02020603050405020304" pitchFamily="18" charset="0"/>
                <a:cs typeface="Arial" panose="020B0604020202020204" pitchFamily="34" charset="0"/>
              </a:rPr>
              <a:t>, witzige Text und Bilder </a:t>
            </a:r>
          </a:p>
          <a:p>
            <a:pPr marL="0" lvl="0" indent="0">
              <a:buNone/>
            </a:pPr>
            <a:r>
              <a:rPr lang="de-DE" sz="1100" dirty="0">
                <a:effectLst/>
                <a:latin typeface="Arial" panose="020B0604020202020204" pitchFamily="34" charset="0"/>
                <a:ea typeface="Times New Roman" panose="02020603050405020304" pitchFamily="18" charset="0"/>
                <a:cs typeface="Arial" panose="020B0604020202020204" pitchFamily="34" charset="0"/>
              </a:rPr>
              <a:t>Komische Situationen erfassen und damit spielen</a:t>
            </a:r>
          </a:p>
          <a:p>
            <a:pPr marL="0" lvl="0" indent="0">
              <a:buNone/>
            </a:pPr>
            <a:r>
              <a:rPr lang="de-DE" sz="1100" dirty="0">
                <a:effectLst/>
                <a:latin typeface="Arial" panose="020B0604020202020204" pitchFamily="34" charset="0"/>
                <a:ea typeface="Times New Roman" panose="02020603050405020304" pitchFamily="18" charset="0"/>
                <a:cs typeface="Arial" panose="020B0604020202020204" pitchFamily="34" charset="0"/>
              </a:rPr>
              <a:t>Humor in der Interaktion</a:t>
            </a:r>
          </a:p>
          <a:p>
            <a:pPr marL="0" lvl="0" indent="0">
              <a:buNone/>
            </a:pPr>
            <a:r>
              <a:rPr lang="de-DE" sz="1100" dirty="0">
                <a:effectLst/>
                <a:latin typeface="Arial" panose="020B0604020202020204" pitchFamily="34" charset="0"/>
                <a:ea typeface="Times New Roman" panose="02020603050405020304" pitchFamily="18" charset="0"/>
                <a:cs typeface="Arial" panose="020B0604020202020204" pitchFamily="34" charset="0"/>
              </a:rPr>
              <a:t>Humor als Eigenschutz</a:t>
            </a:r>
          </a:p>
          <a:p>
            <a:pPr marL="0" lvl="0" indent="0">
              <a:spcAft>
                <a:spcPts val="600"/>
              </a:spcAft>
              <a:buNone/>
            </a:pPr>
            <a:r>
              <a:rPr lang="de-DE" sz="1100" dirty="0">
                <a:effectLst/>
                <a:latin typeface="Arial" panose="020B0604020202020204" pitchFamily="34" charset="0"/>
                <a:ea typeface="Times New Roman" panose="02020603050405020304" pitchFamily="18" charset="0"/>
                <a:cs typeface="Arial" panose="020B0604020202020204" pitchFamily="34" charset="0"/>
              </a:rPr>
              <a:t>Mit Leichtigkeit und Spielfreude werden neue Möglichkeiten ausprobiert und in die Praxis umgesetzt. </a:t>
            </a:r>
          </a:p>
          <a:p>
            <a:pPr marL="0" marR="570" indent="0">
              <a:lnSpc>
                <a:spcPct val="100000"/>
              </a:lnSpc>
              <a:buFont typeface="Arial" panose="020B0604020202020204" pitchFamily="34" charset="0"/>
              <a:buNone/>
            </a:pPr>
            <a:endParaRPr lang="de-DE" sz="1100" dirty="0">
              <a:latin typeface="Arial" panose="020B0604020202020204" pitchFamily="34" charset="0"/>
              <a:cs typeface="Arial" panose="020B060402020202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0" i="0" u="none" strike="noStrike" baseline="0" dirty="0">
                <a:solidFill>
                  <a:srgbClr val="59348D"/>
                </a:solidFill>
                <a:latin typeface="Arial Narrow" panose="020B0606020202030204" pitchFamily="34" charset="0"/>
              </a:rPr>
              <a:t>Kurzvorträge, Erfahrungsaustausch, Demonstrationen,</a:t>
            </a:r>
          </a:p>
          <a:p>
            <a:pPr marL="0" marR="570" indent="0" rtl="0">
              <a:buNone/>
            </a:pPr>
            <a:r>
              <a:rPr lang="de-DE" sz="1200" b="0" i="0" u="none" strike="noStrike" baseline="0" dirty="0">
                <a:solidFill>
                  <a:srgbClr val="59348D"/>
                </a:solidFill>
                <a:latin typeface="Arial Narrow" panose="020B0606020202030204" pitchFamily="34" charset="0"/>
              </a:rPr>
              <a:t>Gruppenarbeit und Feedback</a:t>
            </a:r>
          </a:p>
          <a:p>
            <a:pPr marL="0" marR="0" indent="0" rtl="0">
              <a:buNone/>
            </a:pP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2770787"/>
            <a:ext cx="3549133" cy="3391887"/>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cs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cs typeface="Arial" panose="020B0604020202020204" pitchFamily="34" charset="0"/>
            </a:endParaRPr>
          </a:p>
          <a:p>
            <a:pPr marL="0" indent="0">
              <a:buNone/>
            </a:pPr>
            <a:r>
              <a:rPr lang="de-DE" sz="11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Lachen und Lächeln löst in uns Glücksmomente aus.</a:t>
            </a:r>
            <a:endParaRPr lang="de-DE" sz="1100" i="1" dirty="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de-DE" sz="11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In dieser Fortbildung beschäftigen Sie sich mit Humor im Betreuungsalltag. Die Fähigkeit zur Unbeschwertheit und zu einem humorvollem Umgang miteinander ist uns angeboren.</a:t>
            </a:r>
            <a:endParaRPr lang="de-DE" sz="1100" i="1" dirty="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de-DE" sz="11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Humor entspannt und schafft eine Basis des Vertrauens. In schwierigen und belastenden Situationen hilft Lachen, eine Brücke zu schlagen. Die Fähigkeit fröhlich und ausgelassen zu lachen bleibt bis zum Ende unteres Lebens erhalten. </a:t>
            </a:r>
            <a:endParaRPr lang="de-DE" sz="1100" i="1" dirty="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de-DE" sz="11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Je besser man seine eigenen Vorlieben und die der Betreuten kennt, umso einfacher ist es, einen humorvollen Umgang zu pflegen. </a:t>
            </a:r>
            <a:endParaRPr lang="de-DE" sz="1100" i="1" dirty="0">
              <a:effectLst/>
              <a:latin typeface="Arial" panose="020B0604020202020204" pitchFamily="34" charset="0"/>
              <a:ea typeface="Calibri" panose="020F0502020204030204" pitchFamily="34" charset="0"/>
              <a:cs typeface="Arial" panose="020B0604020202020204" pitchFamily="34" charset="0"/>
            </a:endParaRPr>
          </a:p>
          <a:p>
            <a:pPr marL="0" marR="570" indent="0">
              <a:buFont typeface="Arial" panose="020B0604020202020204" pitchFamily="34" charset="0"/>
              <a:buNone/>
            </a:pPr>
            <a:endParaRPr lang="de-DE" sz="1100" dirty="0">
              <a:latin typeface="Arial" panose="020B0604020202020204" pitchFamily="34" charset="0"/>
              <a:cs typeface="Arial" panose="020B0604020202020204" pitchFamily="34" charset="0"/>
            </a:endParaRPr>
          </a:p>
          <a:p>
            <a:pPr marL="0" marR="570" indent="0">
              <a:buFont typeface="Arial" panose="020B0604020202020204" pitchFamily="34" charset="0"/>
              <a:buNone/>
            </a:pPr>
            <a:endParaRPr lang="de-DE" sz="1100" dirty="0">
              <a:latin typeface="Arial" panose="020B060402020202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1" i="0" u="none" strike="noStrike" baseline="0" dirty="0">
                <a:solidFill>
                  <a:srgbClr val="7030A0"/>
                </a:solidFill>
                <a:latin typeface="Arial Narrow" panose="020B0606020202030204" pitchFamily="34" charset="0"/>
              </a:rPr>
              <a:t>Stephanie Braun</a:t>
            </a:r>
          </a:p>
          <a:p>
            <a:pPr marL="0" marR="570" indent="0" rtl="0">
              <a:buNone/>
            </a:pPr>
            <a:r>
              <a:rPr lang="de-DE" sz="1000" b="1" dirty="0">
                <a:latin typeface="Arial Narrow" panose="020B0606020202030204" pitchFamily="34" charset="0"/>
              </a:rPr>
              <a:t>Diplom Sozialpädagogin, Trainer für Improvisationstheater</a:t>
            </a:r>
            <a:endParaRPr lang="de-DE" sz="1000" b="0"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Zentralverwaltung</a:t>
            </a:r>
          </a:p>
          <a:p>
            <a:pPr marL="0" indent="0">
              <a:lnSpc>
                <a:spcPct val="100000"/>
              </a:lnSpc>
              <a:buNone/>
            </a:pPr>
            <a:r>
              <a:rPr lang="de-DE" sz="1000" b="0" i="0" u="none" strike="noStrike" baseline="0" dirty="0">
                <a:latin typeface="Arial" panose="020B0604020202020204" pitchFamily="34" charset="0"/>
                <a:cs typeface="Arial" panose="020B0604020202020204" pitchFamily="34" charset="0"/>
              </a:rPr>
              <a:t>Seminarraum 1</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19</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20.07.23</a:t>
            </a:r>
          </a:p>
          <a:p>
            <a:pPr marL="0" indent="0">
              <a:lnSpc>
                <a:spcPct val="100000"/>
              </a:lnSpc>
              <a:buFont typeface="Arial" panose="020B0604020202020204" pitchFamily="34" charset="0"/>
              <a:buNone/>
            </a:pPr>
            <a:r>
              <a:rPr lang="de-DE" sz="1000" dirty="0">
                <a:latin typeface="Arial" panose="020B0604020202020204" pitchFamily="34" charset="0"/>
              </a:rPr>
              <a:t>10:00 –16:30 Uhr </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15</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23/0007</a:t>
            </a:r>
            <a:endParaRPr lang="de-DE" sz="1000" dirty="0">
              <a:latin typeface="Arial Black" panose="020B0A04020102020204" pitchFamily="34" charset="0"/>
            </a:endParaRPr>
          </a:p>
        </p:txBody>
      </p:sp>
      <p:sp>
        <p:nvSpPr>
          <p:cNvPr id="13" name="Foliennummernplatzhalter 12">
            <a:extLst>
              <a:ext uri="{FF2B5EF4-FFF2-40B4-BE49-F238E27FC236}">
                <a16:creationId xmlns:a16="http://schemas.microsoft.com/office/drawing/2014/main" id="{F99C9EC3-8ADB-C94E-099F-47A4D3F1FA96}"/>
              </a:ext>
            </a:extLst>
          </p:cNvPr>
          <p:cNvSpPr>
            <a:spLocks noGrp="1"/>
          </p:cNvSpPr>
          <p:nvPr>
            <p:ph type="sldNum" sz="quarter" idx="12"/>
          </p:nvPr>
        </p:nvSpPr>
        <p:spPr/>
        <p:txBody>
          <a:bodyPr/>
          <a:lstStyle/>
          <a:p>
            <a:fld id="{98051CB9-6888-4E64-B477-E6EAEEC55F9F}" type="slidenum">
              <a:rPr lang="de-DE" smtClean="0"/>
              <a:t>18</a:t>
            </a:fld>
            <a:endParaRPr lang="de-DE"/>
          </a:p>
        </p:txBody>
      </p:sp>
      <p:sp>
        <p:nvSpPr>
          <p:cNvPr id="15" name="Inhaltsplatzhalter 2">
            <a:extLst>
              <a:ext uri="{FF2B5EF4-FFF2-40B4-BE49-F238E27FC236}">
                <a16:creationId xmlns:a16="http://schemas.microsoft.com/office/drawing/2014/main" id="{AAC7773E-5377-E357-C0C4-BBBF5AEFC005}"/>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593538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800" dirty="0">
                <a:latin typeface="Arial Black" panose="020B0A04020102020204" pitchFamily="34" charset="0"/>
                <a:cs typeface="Arial" panose="020B0604020202020204" pitchFamily="34" charset="0"/>
              </a:rPr>
              <a:t>Epilepsie</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5534526"/>
            <a:ext cx="3567041" cy="224855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1100" b="1" dirty="0">
                <a:solidFill>
                  <a:srgbClr val="000000"/>
                </a:solidFill>
                <a:effectLst/>
                <a:latin typeface="Helvetica Neue"/>
                <a:ea typeface="Calibri" panose="020F0502020204030204" pitchFamily="34" charset="0"/>
                <a:cs typeface="Times New Roman" panose="02020603050405020304" pitchFamily="18" charset="0"/>
              </a:rPr>
              <a:t>Inhalte der Fortbildung:</a:t>
            </a:r>
            <a:endParaRPr lang="de-DE" sz="1100" dirty="0">
              <a:effectLst/>
              <a:latin typeface="Arial" panose="020B0604020202020204" pitchFamily="34" charset="0"/>
              <a:ea typeface="Times New Roman" panose="02020603050405020304" pitchFamily="18" charset="0"/>
            </a:endParaRPr>
          </a:p>
          <a:p>
            <a:pPr marL="342900" lvl="0" indent="-342900">
              <a:spcBef>
                <a:spcPts val="600"/>
              </a:spcBef>
              <a:buFont typeface="Arial" panose="020B0604020202020204" pitchFamily="34" charset="0"/>
              <a:buChar char="-"/>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Anfälle und Epilepsien: Begriffe Ursachen, Krankheitsbild</a:t>
            </a:r>
          </a:p>
          <a:p>
            <a:pPr marL="342900" lvl="0" indent="-342900">
              <a:buFont typeface="Arial" panose="020B0604020202020204" pitchFamily="34" charset="0"/>
              <a:buChar char="-"/>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Anfallsformen</a:t>
            </a:r>
          </a:p>
          <a:p>
            <a:pPr marL="342900" lvl="0" indent="-342900">
              <a:buFont typeface="Arial" panose="020B0604020202020204" pitchFamily="34" charset="0"/>
              <a:buChar char="-"/>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Diagnosen</a:t>
            </a:r>
          </a:p>
          <a:p>
            <a:pPr marL="342900" lvl="0" indent="-342900">
              <a:buFont typeface="Arial" panose="020B0604020202020204" pitchFamily="34" charset="0"/>
              <a:buChar char="-"/>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Behandlungen: Verfahren, Ziele und Struktur, Lebensführung</a:t>
            </a:r>
          </a:p>
          <a:p>
            <a:pPr marL="342900" lvl="0" indent="-342900">
              <a:buFont typeface="Arial" panose="020B0604020202020204" pitchFamily="34" charset="0"/>
              <a:buChar char="-"/>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Umgang mit Anfällen: Ablauf, Besonderheiten</a:t>
            </a:r>
          </a:p>
          <a:p>
            <a:pPr marL="342900" lvl="0" indent="-342900">
              <a:spcAft>
                <a:spcPts val="600"/>
              </a:spcAft>
              <a:buFont typeface="Arial" panose="020B0604020202020204" pitchFamily="34" charset="0"/>
              <a:buChar char="-"/>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Rückschlüsse für die Betreuung: Psychische und soziale Probleme, Lebensqualität</a:t>
            </a:r>
          </a:p>
          <a:p>
            <a:pPr marL="0" marR="570" indent="0">
              <a:lnSpc>
                <a:spcPct val="100000"/>
              </a:lnSpc>
              <a:buFont typeface="Arial" panose="020B0604020202020204" pitchFamily="34" charset="0"/>
              <a:buNone/>
            </a:pPr>
            <a:endParaRPr lang="de-DE" sz="1100" dirty="0">
              <a:latin typeface="Arial" panose="020B060402020202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59348D"/>
                </a:solidFill>
                <a:latin typeface="Arial Narrow" panose="020B0606020202030204" pitchFamily="34" charset="0"/>
              </a:rPr>
              <a:t>V</a:t>
            </a:r>
            <a:r>
              <a:rPr lang="de-DE" sz="1200" b="0" i="0" u="none" strike="noStrike" baseline="0" dirty="0">
                <a:solidFill>
                  <a:srgbClr val="59348D"/>
                </a:solidFill>
                <a:latin typeface="Arial Narrow" panose="020B0606020202030204" pitchFamily="34" charset="0"/>
              </a:rPr>
              <a:t>orträge mit Multimedia Programm                   Übungen Einzel – und Gruppenarbeit</a:t>
            </a:r>
          </a:p>
          <a:p>
            <a:pPr marL="0" marR="0" indent="0" rtl="0">
              <a:buNone/>
            </a:pP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2770787"/>
            <a:ext cx="3549133" cy="3391887"/>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marR="570" indent="0">
              <a:buNone/>
            </a:pPr>
            <a:r>
              <a:rPr lang="de-DE" sz="1100" i="1" dirty="0">
                <a:effectLst/>
                <a:latin typeface="Arial" panose="020B0604020202020204" pitchFamily="34" charset="0"/>
                <a:ea typeface="Times New Roman" panose="02020603050405020304" pitchFamily="18" charset="0"/>
              </a:rPr>
              <a:t>In vielen Einrichtungen der Behindertenhilfe gehören Epilepsie zum Alltag.                                     Epileptische Anfälle können die Betroffenen und die Anwesenden verunsichern, da sie in der Regel unvorhersehbar und unkontrolliert auftreten und somit selten kalkulierbar sind</a:t>
            </a:r>
          </a:p>
          <a:p>
            <a:pPr marL="0" marR="570" indent="0">
              <a:buNone/>
            </a:pPr>
            <a:r>
              <a:rPr lang="de-DE" sz="1100" i="1" dirty="0">
                <a:latin typeface="Arial" panose="020B0604020202020204" pitchFamily="34" charset="0"/>
                <a:ea typeface="Times New Roman" panose="02020603050405020304" pitchFamily="18" charset="0"/>
              </a:rPr>
              <a:t>Die Anfallsformen sind unterschiedlich und somit auch die Auswirkungen auf das Leben der Betroffenen und den Betreuungsalltag.</a:t>
            </a:r>
          </a:p>
          <a:p>
            <a:pPr marL="0" marR="570" indent="0">
              <a:buNone/>
            </a:pPr>
            <a:r>
              <a:rPr lang="de-DE" sz="1100" b="1" i="1" dirty="0">
                <a:effectLst/>
                <a:latin typeface="Arial" panose="020B0604020202020204" pitchFamily="34" charset="0"/>
                <a:ea typeface="Times New Roman" panose="02020603050405020304" pitchFamily="18" charset="0"/>
              </a:rPr>
              <a:t>Ziel:</a:t>
            </a:r>
          </a:p>
          <a:p>
            <a:pPr marL="0" marR="570" indent="0">
              <a:buNone/>
            </a:pPr>
            <a:r>
              <a:rPr lang="de-DE" sz="1100" i="1" dirty="0">
                <a:effectLst/>
                <a:latin typeface="Arial" panose="020B0604020202020204" pitchFamily="34" charset="0"/>
                <a:ea typeface="Times New Roman" panose="02020603050405020304" pitchFamily="18" charset="0"/>
              </a:rPr>
              <a:t>Sicherheit im Umgang mit epileptischen Anfällen und der Alltagsbegleitung zu erlangen.</a:t>
            </a:r>
          </a:p>
          <a:p>
            <a:pPr marL="0" marR="570" indent="0">
              <a:buFont typeface="Arial" panose="020B0604020202020204" pitchFamily="34" charset="0"/>
              <a:buNone/>
            </a:pPr>
            <a:endParaRPr lang="de-DE" sz="1100" dirty="0">
              <a:latin typeface="Arial" panose="020B060402020202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1" dirty="0">
                <a:solidFill>
                  <a:srgbClr val="7030A0"/>
                </a:solidFill>
                <a:latin typeface="Arial Narrow" panose="020B0606020202030204" pitchFamily="34" charset="0"/>
              </a:rPr>
              <a:t>Jens Reichl</a:t>
            </a:r>
          </a:p>
          <a:p>
            <a:pPr marL="0" marR="570" indent="0" rtl="0">
              <a:buNone/>
            </a:pPr>
            <a:r>
              <a:rPr lang="de-DE" sz="1000" b="1" i="0" u="none" strike="noStrike" baseline="0" dirty="0">
                <a:latin typeface="Arial Narrow" panose="020B0606020202030204" pitchFamily="34" charset="0"/>
              </a:rPr>
              <a:t>Institut für betriebliche Fortbildung Bethel</a:t>
            </a:r>
            <a:endParaRPr lang="de-DE" sz="1000" b="0"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Zentralverwaltung</a:t>
            </a:r>
          </a:p>
          <a:p>
            <a:pPr marL="0" indent="0">
              <a:lnSpc>
                <a:spcPct val="100000"/>
              </a:lnSpc>
              <a:buNone/>
            </a:pPr>
            <a:r>
              <a:rPr lang="de-DE" sz="1000" b="0" i="0" u="none" strike="noStrike" baseline="0" dirty="0">
                <a:latin typeface="Arial" panose="020B0604020202020204" pitchFamily="34" charset="0"/>
                <a:cs typeface="Arial" panose="020B0604020202020204" pitchFamily="34" charset="0"/>
              </a:rPr>
              <a:t>Seminarraum 1</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19</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13.07.2023</a:t>
            </a:r>
          </a:p>
          <a:p>
            <a:pPr marL="0" indent="0">
              <a:lnSpc>
                <a:spcPct val="100000"/>
              </a:lnSpc>
              <a:buFont typeface="Arial" panose="020B0604020202020204" pitchFamily="34" charset="0"/>
              <a:buNone/>
            </a:pPr>
            <a:r>
              <a:rPr lang="de-DE" sz="1000" dirty="0">
                <a:latin typeface="Arial" panose="020B0604020202020204" pitchFamily="34" charset="0"/>
              </a:rPr>
              <a:t>9:00 –16:30 Uhr </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15</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23/0008</a:t>
            </a:r>
            <a:endParaRPr lang="de-DE" sz="1000" dirty="0">
              <a:latin typeface="Arial Black" panose="020B0A04020102020204" pitchFamily="34" charset="0"/>
            </a:endParaRPr>
          </a:p>
        </p:txBody>
      </p:sp>
      <p:sp>
        <p:nvSpPr>
          <p:cNvPr id="13" name="Foliennummernplatzhalter 12">
            <a:extLst>
              <a:ext uri="{FF2B5EF4-FFF2-40B4-BE49-F238E27FC236}">
                <a16:creationId xmlns:a16="http://schemas.microsoft.com/office/drawing/2014/main" id="{8BC2E7CC-6301-D039-803A-C07A74D71407}"/>
              </a:ext>
            </a:extLst>
          </p:cNvPr>
          <p:cNvSpPr>
            <a:spLocks noGrp="1"/>
          </p:cNvSpPr>
          <p:nvPr>
            <p:ph type="sldNum" sz="quarter" idx="12"/>
          </p:nvPr>
        </p:nvSpPr>
        <p:spPr/>
        <p:txBody>
          <a:bodyPr/>
          <a:lstStyle/>
          <a:p>
            <a:fld id="{98051CB9-6888-4E64-B477-E6EAEEC55F9F}" type="slidenum">
              <a:rPr lang="de-DE" smtClean="0"/>
              <a:t>19</a:t>
            </a:fld>
            <a:endParaRPr lang="de-DE"/>
          </a:p>
        </p:txBody>
      </p:sp>
      <p:sp>
        <p:nvSpPr>
          <p:cNvPr id="15" name="Inhaltsplatzhalter 2">
            <a:extLst>
              <a:ext uri="{FF2B5EF4-FFF2-40B4-BE49-F238E27FC236}">
                <a16:creationId xmlns:a16="http://schemas.microsoft.com/office/drawing/2014/main" id="{42848B45-5D7B-BEA8-30B9-082595EA4ED0}"/>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642841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AA76D6E-9A1E-6AE3-A728-DFA1515BEB05}"/>
              </a:ext>
            </a:extLst>
          </p:cNvPr>
          <p:cNvSpPr txBox="1">
            <a:spLocks/>
          </p:cNvSpPr>
          <p:nvPr/>
        </p:nvSpPr>
        <p:spPr>
          <a:xfrm>
            <a:off x="418623" y="1153017"/>
            <a:ext cx="4256894" cy="9103313"/>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7000"/>
              </a:lnSpc>
              <a:spcAft>
                <a:spcPts val="800"/>
              </a:spcAft>
              <a:buNone/>
              <a:tabLst>
                <a:tab pos="5104130" algn="l"/>
              </a:tabLst>
            </a:pPr>
            <a:r>
              <a:rPr lang="de-DE" sz="1150" dirty="0">
                <a:effectLst/>
                <a:latin typeface="Arial" panose="020B0604020202020204" pitchFamily="34" charset="0"/>
                <a:ea typeface="Calibri" panose="020F0502020204030204" pitchFamily="34" charset="0"/>
                <a:cs typeface="Arial" panose="020B0604020202020204" pitchFamily="34" charset="0"/>
              </a:rPr>
              <a:t>Liebe Mitarbeiter*innen,</a:t>
            </a:r>
          </a:p>
          <a:p>
            <a:pPr marL="0" indent="0">
              <a:lnSpc>
                <a:spcPct val="107000"/>
              </a:lnSpc>
              <a:spcAft>
                <a:spcPts val="800"/>
              </a:spcAft>
              <a:buNone/>
              <a:tabLst>
                <a:tab pos="5104130" algn="l"/>
              </a:tabLst>
            </a:pPr>
            <a:r>
              <a:rPr lang="de-DE" sz="1150" dirty="0">
                <a:effectLst/>
                <a:latin typeface="Arial" panose="020B0604020202020204" pitchFamily="34" charset="0"/>
                <a:ea typeface="Calibri" panose="020F0502020204030204" pitchFamily="34" charset="0"/>
                <a:cs typeface="Arial" panose="020B0604020202020204" pitchFamily="34" charset="0"/>
              </a:rPr>
              <a:t>was macht ein attraktives Unternehmen aus? Welche Informationen sind für Sie als Mitarbeiter*innen von Interesse und sollten auf einen Blick verfügbar sein? Welche Formen und Inhalte der Wissensvermittlung braucht es, um die gute Qualität unserer gemeinsamen Arbeit nachhaltig sicher zu stellen und weiterzuentwickeln? Diese und ähnliche Fragen beschäftigten uns im Vorfeld der Erarbeitung des nun vorliegenden Formats: bdks-360°.</a:t>
            </a:r>
          </a:p>
          <a:p>
            <a:pPr marL="0" indent="0">
              <a:lnSpc>
                <a:spcPct val="107000"/>
              </a:lnSpc>
              <a:spcAft>
                <a:spcPts val="800"/>
              </a:spcAft>
              <a:buNone/>
              <a:tabLst>
                <a:tab pos="5104130" algn="l"/>
              </a:tabLst>
            </a:pPr>
            <a:r>
              <a:rPr lang="de-DE" sz="1150" dirty="0">
                <a:effectLst/>
                <a:latin typeface="Arial" panose="020B0604020202020204" pitchFamily="34" charset="0"/>
                <a:ea typeface="Calibri" panose="020F0502020204030204" pitchFamily="34" charset="0"/>
                <a:cs typeface="Arial" panose="020B0604020202020204" pitchFamily="34" charset="0"/>
              </a:rPr>
              <a:t>bdks-360° möchte Ihnen Ein- und Überblick bieten zu den vielfältigen Möglichkeiten, die Ihnen innerhalb der unterschiedlichen Bereiche</a:t>
            </a:r>
            <a:r>
              <a:rPr lang="de-DE" sz="115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de-DE" sz="1150" dirty="0">
                <a:effectLst/>
                <a:latin typeface="Arial" panose="020B0604020202020204" pitchFamily="34" charset="0"/>
                <a:ea typeface="Calibri" panose="020F0502020204030204" pitchFamily="34" charset="0"/>
                <a:cs typeface="Arial" panose="020B0604020202020204" pitchFamily="34" charset="0"/>
              </a:rPr>
              <a:t>im </a:t>
            </a:r>
            <a:r>
              <a:rPr lang="de-DE" sz="1150" dirty="0" err="1">
                <a:effectLst/>
                <a:latin typeface="Arial" panose="020B0604020202020204" pitchFamily="34" charset="0"/>
                <a:ea typeface="Calibri" panose="020F0502020204030204" pitchFamily="34" charset="0"/>
                <a:cs typeface="Arial" panose="020B0604020202020204" pitchFamily="34" charset="0"/>
              </a:rPr>
              <a:t>bdks</a:t>
            </a:r>
            <a:r>
              <a:rPr lang="de-DE" sz="1150" dirty="0">
                <a:effectLst/>
                <a:latin typeface="Arial" panose="020B0604020202020204" pitchFamily="34" charset="0"/>
                <a:ea typeface="Calibri" panose="020F0502020204030204" pitchFamily="34" charset="0"/>
                <a:cs typeface="Arial" panose="020B0604020202020204" pitchFamily="34" charset="0"/>
              </a:rPr>
              <a:t> Werteverbund zur Verfügung stehen. </a:t>
            </a:r>
            <a:br>
              <a:rPr lang="de-DE" sz="1150" dirty="0">
                <a:effectLst/>
                <a:latin typeface="Arial" panose="020B0604020202020204" pitchFamily="34" charset="0"/>
                <a:ea typeface="Calibri" panose="020F0502020204030204" pitchFamily="34" charset="0"/>
                <a:cs typeface="Arial" panose="020B0604020202020204" pitchFamily="34" charset="0"/>
              </a:rPr>
            </a:br>
            <a:r>
              <a:rPr lang="de-DE" sz="1150" dirty="0">
                <a:effectLst/>
                <a:latin typeface="Arial" panose="020B0604020202020204" pitchFamily="34" charset="0"/>
                <a:ea typeface="Calibri" panose="020F0502020204030204" pitchFamily="34" charset="0"/>
                <a:cs typeface="Arial" panose="020B0604020202020204" pitchFamily="34" charset="0"/>
              </a:rPr>
              <a:t>Informieren Sie sich über:</a:t>
            </a:r>
          </a:p>
          <a:p>
            <a:pPr lvl="0">
              <a:lnSpc>
                <a:spcPct val="107000"/>
              </a:lnSpc>
              <a:tabLst>
                <a:tab pos="5104130" algn="l"/>
              </a:tabLst>
            </a:pPr>
            <a:r>
              <a:rPr lang="de-DE" sz="1150" dirty="0">
                <a:effectLst/>
                <a:latin typeface="Arial" panose="020B0604020202020204" pitchFamily="34" charset="0"/>
                <a:ea typeface="Calibri" panose="020F0502020204030204" pitchFamily="34" charset="0"/>
                <a:cs typeface="Arial" panose="020B0604020202020204" pitchFamily="34" charset="0"/>
              </a:rPr>
              <a:t>Fort- und Weiterbildung</a:t>
            </a:r>
          </a:p>
          <a:p>
            <a:pPr lvl="0">
              <a:lnSpc>
                <a:spcPct val="107000"/>
              </a:lnSpc>
              <a:tabLst>
                <a:tab pos="5104130" algn="l"/>
              </a:tabLst>
            </a:pPr>
            <a:r>
              <a:rPr lang="de-DE" sz="1150" dirty="0">
                <a:effectLst/>
                <a:latin typeface="Arial" panose="020B0604020202020204" pitchFamily="34" charset="0"/>
                <a:ea typeface="Calibri" panose="020F0502020204030204" pitchFamily="34" charset="0"/>
                <a:cs typeface="Arial" panose="020B0604020202020204" pitchFamily="34" charset="0"/>
              </a:rPr>
              <a:t>Familie &amp; Beruf</a:t>
            </a:r>
          </a:p>
          <a:p>
            <a:pPr lvl="0">
              <a:lnSpc>
                <a:spcPct val="107000"/>
              </a:lnSpc>
              <a:tabLst>
                <a:tab pos="5104130" algn="l"/>
              </a:tabLst>
            </a:pPr>
            <a:r>
              <a:rPr lang="de-DE" sz="1150" dirty="0">
                <a:effectLst/>
                <a:latin typeface="Arial" panose="020B0604020202020204" pitchFamily="34" charset="0"/>
                <a:ea typeface="Calibri" panose="020F0502020204030204" pitchFamily="34" charset="0"/>
                <a:cs typeface="Arial" panose="020B0604020202020204" pitchFamily="34" charset="0"/>
              </a:rPr>
              <a:t>Betriebliches Gesundheits- und Sozialwesen </a:t>
            </a:r>
          </a:p>
          <a:p>
            <a:pPr lvl="0">
              <a:lnSpc>
                <a:spcPct val="107000"/>
              </a:lnSpc>
              <a:tabLst>
                <a:tab pos="5104130" algn="l"/>
              </a:tabLst>
            </a:pPr>
            <a:r>
              <a:rPr lang="de-DE" sz="1150" dirty="0">
                <a:effectLst/>
                <a:latin typeface="Arial" panose="020B0604020202020204" pitchFamily="34" charset="0"/>
                <a:ea typeface="Calibri" panose="020F0502020204030204" pitchFamily="34" charset="0"/>
                <a:cs typeface="Arial" panose="020B0604020202020204" pitchFamily="34" charset="0"/>
              </a:rPr>
              <a:t>Angebote des diakonischen Dienstes</a:t>
            </a:r>
          </a:p>
          <a:p>
            <a:pPr lvl="0">
              <a:lnSpc>
                <a:spcPct val="107000"/>
              </a:lnSpc>
              <a:spcAft>
                <a:spcPts val="800"/>
              </a:spcAft>
              <a:tabLst>
                <a:tab pos="5104130" algn="l"/>
              </a:tabLst>
            </a:pPr>
            <a:r>
              <a:rPr lang="de-DE" sz="1150" dirty="0">
                <a:effectLst/>
                <a:latin typeface="Arial" panose="020B0604020202020204" pitchFamily="34" charset="0"/>
                <a:ea typeface="Calibri" panose="020F0502020204030204" pitchFamily="34" charset="0"/>
                <a:cs typeface="Arial" panose="020B0604020202020204" pitchFamily="34" charset="0"/>
              </a:rPr>
              <a:t>Zusatzleistungen für Mitarbeitende</a:t>
            </a:r>
          </a:p>
          <a:p>
            <a:pPr marL="0" indent="0">
              <a:lnSpc>
                <a:spcPct val="107000"/>
              </a:lnSpc>
              <a:spcAft>
                <a:spcPts val="800"/>
              </a:spcAft>
              <a:buNone/>
              <a:tabLst>
                <a:tab pos="5104130" algn="l"/>
              </a:tabLst>
            </a:pPr>
            <a:r>
              <a:rPr lang="de-DE" sz="1150" dirty="0">
                <a:effectLst/>
                <a:latin typeface="Arial" panose="020B0604020202020204" pitchFamily="34" charset="0"/>
                <a:ea typeface="Calibri" panose="020F0502020204030204" pitchFamily="34" charset="0"/>
                <a:cs typeface="Arial" panose="020B0604020202020204" pitchFamily="34" charset="0"/>
              </a:rPr>
              <a:t>Wir wachsen an gemeinsamen Erfahrungen – und möchten flexibel auf diese reagieren, daher haben wir uns für ein dynamisches Konzept entschieden, dass sich an aktuellen Bedarfen und Anregungen orientieren wird. Angebote werden daher fortlaufend angepasst und stetig ergänzt.  </a:t>
            </a:r>
          </a:p>
          <a:p>
            <a:pPr marL="0" indent="0">
              <a:lnSpc>
                <a:spcPct val="107000"/>
              </a:lnSpc>
              <a:spcAft>
                <a:spcPts val="800"/>
              </a:spcAft>
              <a:buNone/>
              <a:tabLst>
                <a:tab pos="5104130" algn="l"/>
              </a:tabLst>
            </a:pPr>
            <a:r>
              <a:rPr lang="de-DE" sz="1150" dirty="0">
                <a:effectLst/>
                <a:latin typeface="Arial" panose="020B0604020202020204" pitchFamily="34" charset="0"/>
                <a:ea typeface="Calibri" panose="020F0502020204030204" pitchFamily="34" charset="0"/>
                <a:cs typeface="Arial" panose="020B0604020202020204" pitchFamily="34" charset="0"/>
              </a:rPr>
              <a:t>Wir laden Sie herzlich ein, das umfangreiche Portfolio zu nutzen und freuen uns, wenn Sie von einer für Sie stimmigen Auswahl profitieren. </a:t>
            </a:r>
          </a:p>
          <a:p>
            <a:pPr marL="0" indent="0">
              <a:lnSpc>
                <a:spcPct val="107000"/>
              </a:lnSpc>
              <a:spcAft>
                <a:spcPts val="800"/>
              </a:spcAft>
              <a:buNone/>
              <a:tabLst>
                <a:tab pos="5104130" algn="l"/>
              </a:tabLst>
            </a:pPr>
            <a:r>
              <a:rPr lang="de-DE" sz="1150" dirty="0">
                <a:effectLst/>
                <a:latin typeface="Arial" panose="020B0604020202020204" pitchFamily="34" charset="0"/>
                <a:ea typeface="Calibri" panose="020F0502020204030204" pitchFamily="34" charset="0"/>
                <a:cs typeface="Arial" panose="020B0604020202020204" pitchFamily="34" charset="0"/>
              </a:rPr>
              <a:t>Für Rückmeldungen und Anregungen sind alle benannten Ansprechpartner*innen gern erreichbar.  </a:t>
            </a:r>
            <a:endParaRPr lang="de-DE" sz="115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tabLst>
                <a:tab pos="5104130" algn="l"/>
              </a:tabLst>
            </a:pPr>
            <a:r>
              <a:rPr lang="de-DE" sz="1150" dirty="0">
                <a:effectLst/>
                <a:latin typeface="Arial" panose="020B0604020202020204" pitchFamily="34" charset="0"/>
                <a:ea typeface="Calibri" panose="020F0502020204030204" pitchFamily="34" charset="0"/>
                <a:cs typeface="Arial" panose="020B0604020202020204" pitchFamily="34" charset="0"/>
              </a:rPr>
              <a:t>Herzliche Grüße</a:t>
            </a:r>
          </a:p>
          <a:p>
            <a:pPr marL="0" indent="0">
              <a:lnSpc>
                <a:spcPct val="107000"/>
              </a:lnSpc>
              <a:spcAft>
                <a:spcPts val="800"/>
              </a:spcAft>
              <a:buNone/>
              <a:tabLst>
                <a:tab pos="5104130" algn="l"/>
              </a:tabLst>
            </a:pPr>
            <a:endParaRPr lang="de-DE" sz="115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tabLst>
                <a:tab pos="5104130" algn="l"/>
              </a:tabLst>
            </a:pPr>
            <a:r>
              <a:rPr lang="de-DE" sz="1150" dirty="0">
                <a:effectLst/>
                <a:latin typeface="Arial" panose="020B0604020202020204" pitchFamily="34" charset="0"/>
                <a:ea typeface="Calibri" panose="020F0502020204030204" pitchFamily="34" charset="0"/>
                <a:cs typeface="Arial" panose="020B0604020202020204" pitchFamily="34" charset="0"/>
              </a:rPr>
              <a:t>Gerrit Jungk</a:t>
            </a:r>
            <a:r>
              <a:rPr lang="de-DE" sz="1150" dirty="0">
                <a:latin typeface="Arial" panose="020B0604020202020204" pitchFamily="34" charset="0"/>
                <a:ea typeface="Calibri" panose="020F0502020204030204" pitchFamily="34" charset="0"/>
                <a:cs typeface="Arial" panose="020B0604020202020204" pitchFamily="34" charset="0"/>
              </a:rPr>
              <a:t>                     </a:t>
            </a:r>
            <a:r>
              <a:rPr lang="de-DE" sz="1150" dirty="0">
                <a:effectLst/>
                <a:latin typeface="Arial" panose="020B0604020202020204" pitchFamily="34" charset="0"/>
                <a:ea typeface="Calibri" panose="020F0502020204030204" pitchFamily="34" charset="0"/>
                <a:cs typeface="Arial" panose="020B0604020202020204" pitchFamily="34" charset="0"/>
              </a:rPr>
              <a:t>Michael Conzelmann 	</a:t>
            </a:r>
          </a:p>
        </p:txBody>
      </p:sp>
      <p:sp>
        <p:nvSpPr>
          <p:cNvPr id="4" name="Titel 1">
            <a:extLst>
              <a:ext uri="{FF2B5EF4-FFF2-40B4-BE49-F238E27FC236}">
                <a16:creationId xmlns:a16="http://schemas.microsoft.com/office/drawing/2014/main" id="{FF1F1BFD-3A3A-1C70-C39C-1B79E6886239}"/>
              </a:ext>
            </a:extLst>
          </p:cNvPr>
          <p:cNvSpPr txBox="1">
            <a:spLocks/>
          </p:cNvSpPr>
          <p:nvPr/>
        </p:nvSpPr>
        <p:spPr>
          <a:xfrm>
            <a:off x="418623" y="497870"/>
            <a:ext cx="1975102" cy="499872"/>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2400" b="1" dirty="0">
                <a:latin typeface="Arial Black" panose="020B0A04020102020204" pitchFamily="34" charset="0"/>
                <a:cs typeface="Arial" panose="020B0604020202020204" pitchFamily="34" charset="0"/>
              </a:rPr>
              <a:t>Vorwort</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pic>
        <p:nvPicPr>
          <p:cNvPr id="6" name="Grafik 5">
            <a:extLst>
              <a:ext uri="{FF2B5EF4-FFF2-40B4-BE49-F238E27FC236}">
                <a16:creationId xmlns:a16="http://schemas.microsoft.com/office/drawing/2014/main" id="{C9255957-4039-3ECB-45E6-65C644D36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23" y="8643677"/>
            <a:ext cx="892662" cy="721654"/>
          </a:xfrm>
          <a:prstGeom prst="rect">
            <a:avLst/>
          </a:prstGeom>
        </p:spPr>
      </p:pic>
      <p:pic>
        <p:nvPicPr>
          <p:cNvPr id="9" name="Grafik 8">
            <a:extLst>
              <a:ext uri="{FF2B5EF4-FFF2-40B4-BE49-F238E27FC236}">
                <a16:creationId xmlns:a16="http://schemas.microsoft.com/office/drawing/2014/main" id="{40330F9D-B0AE-729A-41B7-66EB70E173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4076" y="8661967"/>
            <a:ext cx="2173856" cy="694738"/>
          </a:xfrm>
          <a:prstGeom prst="rect">
            <a:avLst/>
          </a:prstGeom>
        </p:spPr>
      </p:pic>
      <p:sp>
        <p:nvSpPr>
          <p:cNvPr id="10" name="Foliennummernplatzhalter 9">
            <a:extLst>
              <a:ext uri="{FF2B5EF4-FFF2-40B4-BE49-F238E27FC236}">
                <a16:creationId xmlns:a16="http://schemas.microsoft.com/office/drawing/2014/main" id="{1FEEF87E-D74C-AB5A-BA23-8B9FBF7689D1}"/>
              </a:ext>
            </a:extLst>
          </p:cNvPr>
          <p:cNvSpPr>
            <a:spLocks noGrp="1"/>
          </p:cNvSpPr>
          <p:nvPr>
            <p:ph type="sldNum" sz="quarter" idx="12"/>
          </p:nvPr>
        </p:nvSpPr>
        <p:spPr/>
        <p:txBody>
          <a:bodyPr/>
          <a:lstStyle/>
          <a:p>
            <a:fld id="{98051CB9-6888-4E64-B477-E6EAEEC55F9F}" type="slidenum">
              <a:rPr lang="de-DE" smtClean="0"/>
              <a:t>2</a:t>
            </a:fld>
            <a:endParaRPr lang="de-DE"/>
          </a:p>
        </p:txBody>
      </p:sp>
    </p:spTree>
    <p:extLst>
      <p:ext uri="{BB962C8B-B14F-4D97-AF65-F5344CB8AC3E}">
        <p14:creationId xmlns:p14="http://schemas.microsoft.com/office/powerpoint/2010/main" val="1865276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400" dirty="0">
                <a:latin typeface="Arial Black" panose="020B0A04020102020204" pitchFamily="34" charset="0"/>
                <a:cs typeface="Arial" panose="020B0604020202020204" pitchFamily="34" charset="0"/>
              </a:rPr>
              <a:t>Pflege und Betreuung von älteren Menschen mit geistiger Behinderung</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5534526"/>
            <a:ext cx="3567041" cy="224855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de-DE"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570" indent="0">
              <a:lnSpc>
                <a:spcPct val="100000"/>
              </a:lnSpc>
              <a:buFont typeface="Arial" panose="020B0604020202020204" pitchFamily="34" charset="0"/>
              <a:buNone/>
            </a:pPr>
            <a:endParaRPr lang="de-DE" sz="1100" dirty="0">
              <a:latin typeface="Arial" panose="020B060402020202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59348D"/>
                </a:solidFill>
                <a:latin typeface="Arial Narrow" panose="020B0606020202030204" pitchFamily="34" charset="0"/>
              </a:rPr>
              <a:t>Impulsv</a:t>
            </a:r>
            <a:r>
              <a:rPr lang="de-DE" sz="1200" b="0" i="0" u="none" strike="noStrike" baseline="0" dirty="0">
                <a:solidFill>
                  <a:srgbClr val="59348D"/>
                </a:solidFill>
                <a:latin typeface="Arial Narrow" panose="020B0606020202030204" pitchFamily="34" charset="0"/>
              </a:rPr>
              <a:t>ortrag, Diskussionsrunde</a:t>
            </a:r>
          </a:p>
          <a:p>
            <a:pPr marL="0" marR="0" indent="0" rtl="0">
              <a:buNone/>
            </a:pP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2770787"/>
            <a:ext cx="3549133" cy="3391887"/>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spcAft>
                <a:spcPts val="1100"/>
              </a:spcAft>
              <a:buNone/>
            </a:pPr>
            <a:r>
              <a:rPr lang="de-DE" sz="1100" i="1" dirty="0">
                <a:effectLst/>
                <a:latin typeface="Arial" panose="020B0604020202020204" pitchFamily="34" charset="0"/>
                <a:ea typeface="Calibri" panose="020F0502020204030204" pitchFamily="34" charset="0"/>
              </a:rPr>
              <a:t>Die Tatsache, dass Menschen mit geistiger Behinderung immer älter werden, ist seit langem bekannt und findet immer mehr Eingang in Wissenschaft und Praxis. </a:t>
            </a:r>
          </a:p>
          <a:p>
            <a:pPr marL="0" indent="0">
              <a:spcAft>
                <a:spcPts val="1100"/>
              </a:spcAft>
              <a:buNone/>
            </a:pPr>
            <a:r>
              <a:rPr lang="de-DE" sz="1100" i="1" dirty="0">
                <a:effectLst/>
                <a:latin typeface="Arial" panose="020B0604020202020204" pitchFamily="34" charset="0"/>
                <a:ea typeface="Calibri" panose="020F0502020204030204" pitchFamily="34" charset="0"/>
              </a:rPr>
              <a:t>Es ist wichtig, Konzepte im Umgang mit Veränderungen im Alter zu finden. </a:t>
            </a:r>
          </a:p>
          <a:p>
            <a:pPr marL="0" indent="0">
              <a:spcAft>
                <a:spcPts val="1100"/>
              </a:spcAft>
              <a:buNone/>
            </a:pPr>
            <a:r>
              <a:rPr lang="de-DE" sz="1100" i="1" dirty="0">
                <a:effectLst/>
                <a:latin typeface="Arial" panose="020B0604020202020204" pitchFamily="34" charset="0"/>
                <a:ea typeface="Calibri" panose="020F0502020204030204" pitchFamily="34" charset="0"/>
              </a:rPr>
              <a:t>Besonders der zunehmende Pflegebedarf stellt die Einrichtungen der Eingliederungshilfe vor große Herausforderungen. </a:t>
            </a:r>
          </a:p>
          <a:p>
            <a:pPr marL="0" indent="0">
              <a:spcAft>
                <a:spcPts val="1100"/>
              </a:spcAft>
              <a:buNone/>
            </a:pPr>
            <a:r>
              <a:rPr lang="de-DE" sz="1100" dirty="0">
                <a:effectLst/>
                <a:latin typeface="Arial" panose="020B0604020202020204" pitchFamily="34" charset="0"/>
                <a:ea typeface="Calibri" panose="020F0502020204030204" pitchFamily="34" charset="0"/>
              </a:rPr>
              <a:t>Nach einer allgemeinen Einführung über alterstypische Erkrankungen und pflegerische Konzepte, können anhand von Fallbeispielen pflegerische Fragestellungen praxisnah erörtert werden. </a:t>
            </a:r>
          </a:p>
          <a:p>
            <a:pPr marL="0" indent="0">
              <a:spcAft>
                <a:spcPts val="1100"/>
              </a:spcAft>
              <a:buNone/>
            </a:pPr>
            <a:r>
              <a:rPr lang="de-DE" sz="1100" dirty="0">
                <a:effectLst/>
                <a:latin typeface="Arial" panose="020B0604020202020204" pitchFamily="34" charset="0"/>
                <a:ea typeface="Calibri" panose="020F0502020204030204" pitchFamily="34" charset="0"/>
              </a:rPr>
              <a:t>Themen können je nach Interesse der Teilnehmer z.B. Schmerzen, Essen und Trinken, Körperpflege oder Prophylaxen sein.</a:t>
            </a:r>
          </a:p>
          <a:p>
            <a:pPr marL="0" marR="570" indent="0">
              <a:buFont typeface="Arial" panose="020B0604020202020204" pitchFamily="34" charset="0"/>
              <a:buNone/>
            </a:pPr>
            <a:endParaRPr lang="de-DE" sz="1100" dirty="0">
              <a:latin typeface="Arial" panose="020B060402020202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1" dirty="0">
                <a:solidFill>
                  <a:srgbClr val="7030A0"/>
                </a:solidFill>
                <a:latin typeface="Arial Narrow" panose="020B0606020202030204" pitchFamily="34" charset="0"/>
              </a:rPr>
              <a:t>Katja Bodenstein</a:t>
            </a:r>
          </a:p>
          <a:p>
            <a:pPr marL="0" marR="570" indent="0" rtl="0">
              <a:buNone/>
            </a:pPr>
            <a:r>
              <a:rPr lang="de-DE" sz="1000" b="1" i="0" u="none" strike="noStrike" baseline="0" dirty="0">
                <a:latin typeface="Arial Narrow" panose="020B0606020202030204" pitchFamily="34" charset="0"/>
              </a:rPr>
              <a:t>Mitarbeiterin </a:t>
            </a:r>
            <a:r>
              <a:rPr lang="de-DE" sz="1000" b="1" i="0" u="none" strike="noStrike" baseline="0" dirty="0" err="1">
                <a:latin typeface="Arial Narrow" panose="020B0606020202030204" pitchFamily="34" charset="0"/>
              </a:rPr>
              <a:t>bdks</a:t>
            </a:r>
            <a:r>
              <a:rPr lang="de-DE" sz="1000" b="1" i="0" u="none" strike="noStrike" baseline="0" dirty="0">
                <a:latin typeface="Arial Narrow" panose="020B0606020202030204" pitchFamily="34" charset="0"/>
              </a:rPr>
              <a:t> Werteverbund DIWO                                                   Haus am Heimbach / Haus Roseneck</a:t>
            </a:r>
            <a:endParaRPr lang="de-DE" sz="1000" b="0"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Zentralverwaltung</a:t>
            </a:r>
          </a:p>
          <a:p>
            <a:pPr marL="0" indent="0">
              <a:lnSpc>
                <a:spcPct val="100000"/>
              </a:lnSpc>
              <a:buNone/>
            </a:pPr>
            <a:r>
              <a:rPr lang="de-DE" sz="1000" b="0" i="0" u="none" strike="noStrike" baseline="0" dirty="0">
                <a:latin typeface="Arial" panose="020B0604020202020204" pitchFamily="34" charset="0"/>
                <a:cs typeface="Arial" panose="020B0604020202020204" pitchFamily="34" charset="0"/>
              </a:rPr>
              <a:t>Seminarraum 2</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19</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18.09.2023</a:t>
            </a:r>
          </a:p>
          <a:p>
            <a:pPr marL="0" indent="0">
              <a:lnSpc>
                <a:spcPct val="100000"/>
              </a:lnSpc>
              <a:buFont typeface="Arial" panose="020B0604020202020204" pitchFamily="34" charset="0"/>
              <a:buNone/>
            </a:pPr>
            <a:r>
              <a:rPr lang="de-DE" sz="1000" dirty="0">
                <a:latin typeface="Arial" panose="020B0604020202020204" pitchFamily="34" charset="0"/>
              </a:rPr>
              <a:t>9:00 –13:00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10</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23/0009</a:t>
            </a:r>
            <a:endParaRPr lang="de-DE" sz="1000" dirty="0">
              <a:latin typeface="Arial Black" panose="020B0A04020102020204" pitchFamily="34" charset="0"/>
            </a:endParaRPr>
          </a:p>
        </p:txBody>
      </p:sp>
      <p:sp>
        <p:nvSpPr>
          <p:cNvPr id="13" name="Foliennummernplatzhalter 12">
            <a:extLst>
              <a:ext uri="{FF2B5EF4-FFF2-40B4-BE49-F238E27FC236}">
                <a16:creationId xmlns:a16="http://schemas.microsoft.com/office/drawing/2014/main" id="{745B53FD-1468-6C67-A95B-5F852F82B130}"/>
              </a:ext>
            </a:extLst>
          </p:cNvPr>
          <p:cNvSpPr>
            <a:spLocks noGrp="1"/>
          </p:cNvSpPr>
          <p:nvPr>
            <p:ph type="sldNum" sz="quarter" idx="12"/>
          </p:nvPr>
        </p:nvSpPr>
        <p:spPr/>
        <p:txBody>
          <a:bodyPr/>
          <a:lstStyle/>
          <a:p>
            <a:fld id="{98051CB9-6888-4E64-B477-E6EAEEC55F9F}" type="slidenum">
              <a:rPr lang="de-DE" smtClean="0"/>
              <a:t>20</a:t>
            </a:fld>
            <a:endParaRPr lang="de-DE"/>
          </a:p>
        </p:txBody>
      </p:sp>
      <p:sp>
        <p:nvSpPr>
          <p:cNvPr id="15" name="Inhaltsplatzhalter 2">
            <a:extLst>
              <a:ext uri="{FF2B5EF4-FFF2-40B4-BE49-F238E27FC236}">
                <a16:creationId xmlns:a16="http://schemas.microsoft.com/office/drawing/2014/main" id="{4DFEE9A5-C643-43D4-3820-DFA044808C84}"/>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144192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600" dirty="0" err="1">
                <a:latin typeface="Arial Black" panose="020B0A04020102020204" pitchFamily="34" charset="0"/>
                <a:cs typeface="Arial" panose="020B0604020202020204" pitchFamily="34" charset="0"/>
              </a:rPr>
              <a:t>Kinaesthetics</a:t>
            </a:r>
            <a:r>
              <a:rPr lang="de-DE" sz="1600" dirty="0">
                <a:latin typeface="Arial Black" panose="020B0A04020102020204" pitchFamily="34" charset="0"/>
                <a:cs typeface="Arial" panose="020B0604020202020204" pitchFamily="34" charset="0"/>
              </a:rPr>
              <a:t> Grundlagen</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5534526"/>
            <a:ext cx="3567041" cy="21055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endParaRPr lang="de-DE" sz="1100" dirty="0">
              <a:latin typeface="Arial" panose="020B060402020202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0" i="0" u="none" strike="noStrike" baseline="0" dirty="0">
                <a:solidFill>
                  <a:srgbClr val="59348D"/>
                </a:solidFill>
                <a:latin typeface="Arial Narrow" panose="020B0606020202030204" pitchFamily="34" charset="0"/>
              </a:rPr>
              <a:t>Impulsreferat, </a:t>
            </a:r>
            <a:r>
              <a:rPr lang="de-DE" sz="1200" dirty="0">
                <a:solidFill>
                  <a:srgbClr val="59348D"/>
                </a:solidFill>
                <a:latin typeface="Arial Narrow" panose="020B0606020202030204" pitchFamily="34" charset="0"/>
              </a:rPr>
              <a:t>R</a:t>
            </a:r>
            <a:r>
              <a:rPr lang="de-DE" sz="1200" b="0" i="0" u="none" strike="noStrike" baseline="0" dirty="0">
                <a:solidFill>
                  <a:srgbClr val="59348D"/>
                </a:solidFill>
                <a:latin typeface="Arial Narrow" panose="020B0606020202030204" pitchFamily="34" charset="0"/>
              </a:rPr>
              <a:t>eflexion von Praxisbeispielen, Übungen</a:t>
            </a:r>
          </a:p>
          <a:p>
            <a:pPr marL="0" marR="0" indent="0" rtl="0">
              <a:buNone/>
            </a:pP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2770787"/>
            <a:ext cx="3549133" cy="3391887"/>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spcAft>
                <a:spcPts val="1100"/>
              </a:spcAft>
              <a:buNone/>
            </a:pPr>
            <a:r>
              <a:rPr lang="de-DE" sz="1100" i="1" dirty="0">
                <a:effectLst/>
                <a:latin typeface="Arial" panose="020B0604020202020204" pitchFamily="34" charset="0"/>
                <a:ea typeface="Calibri" panose="020F0502020204030204" pitchFamily="34" charset="0"/>
              </a:rPr>
              <a:t>Die zweitägige Fortbildung „</a:t>
            </a:r>
            <a:r>
              <a:rPr lang="de-DE" sz="1100" i="1" dirty="0" err="1">
                <a:effectLst/>
                <a:latin typeface="Arial" panose="020B0604020202020204" pitchFamily="34" charset="0"/>
                <a:ea typeface="Calibri" panose="020F0502020204030204" pitchFamily="34" charset="0"/>
              </a:rPr>
              <a:t>Kinaesthetics</a:t>
            </a:r>
            <a:r>
              <a:rPr lang="de-DE" sz="1100" i="1" dirty="0">
                <a:effectLst/>
                <a:latin typeface="Arial" panose="020B0604020202020204" pitchFamily="34" charset="0"/>
                <a:ea typeface="Calibri" panose="020F0502020204030204" pitchFamily="34" charset="0"/>
              </a:rPr>
              <a:t>“ beschäftigt sich mit der Frage, was ist eigentlich </a:t>
            </a:r>
            <a:r>
              <a:rPr lang="de-DE" sz="1100" i="1" dirty="0" err="1">
                <a:effectLst/>
                <a:latin typeface="Arial" panose="020B0604020202020204" pitchFamily="34" charset="0"/>
                <a:ea typeface="Calibri" panose="020F0502020204030204" pitchFamily="34" charset="0"/>
              </a:rPr>
              <a:t>Kinaesthetics</a:t>
            </a:r>
            <a:r>
              <a:rPr lang="de-DE" sz="1100" i="1" dirty="0">
                <a:effectLst/>
                <a:latin typeface="Arial" panose="020B0604020202020204" pitchFamily="34" charset="0"/>
                <a:ea typeface="Calibri" panose="020F0502020204030204" pitchFamily="34" charset="0"/>
              </a:rPr>
              <a:t>. </a:t>
            </a:r>
          </a:p>
          <a:p>
            <a:pPr marL="0" indent="0">
              <a:spcAft>
                <a:spcPts val="1100"/>
              </a:spcAft>
              <a:buNone/>
            </a:pPr>
            <a:r>
              <a:rPr lang="de-DE" sz="1100" i="1" dirty="0">
                <a:effectLst/>
                <a:latin typeface="Arial" panose="020B0604020202020204" pitchFamily="34" charset="0"/>
                <a:ea typeface="Calibri" panose="020F0502020204030204" pitchFamily="34" charset="0"/>
              </a:rPr>
              <a:t>Wir schauen uns an, wie wir Bewegungsabläufe in der Pflege und der Mobilisation unserer Klienten so gestalten, dass die Ressourcen der Zu-Pflegenden und der Pflegenden so gut wie möglich genutzt werden.</a:t>
            </a:r>
          </a:p>
          <a:p>
            <a:pPr marL="0" indent="0">
              <a:spcAft>
                <a:spcPts val="1100"/>
              </a:spcAft>
              <a:buNone/>
            </a:pPr>
            <a:r>
              <a:rPr lang="de-DE" sz="1100" i="1" dirty="0">
                <a:effectLst/>
                <a:latin typeface="Arial" panose="020B0604020202020204" pitchFamily="34" charset="0"/>
                <a:ea typeface="Calibri" panose="020F0502020204030204" pitchFamily="34" charset="0"/>
              </a:rPr>
              <a:t>Es geht um kräftesparenden und flexiblen Einsatz der eigenen Bewegung in der Pflege; auch unter dem Aspekt des ergonomisch, rückenschonenden Arbeitens.</a:t>
            </a:r>
          </a:p>
          <a:p>
            <a:pPr marL="0" indent="0">
              <a:spcAft>
                <a:spcPts val="1100"/>
              </a:spcAft>
              <a:buNone/>
            </a:pPr>
            <a:r>
              <a:rPr lang="de-DE" sz="1100" dirty="0">
                <a:effectLst/>
                <a:latin typeface="Arial" panose="020B0604020202020204" pitchFamily="34" charset="0"/>
                <a:ea typeface="Calibri" panose="020F0502020204030204" pitchFamily="34" charset="0"/>
              </a:rPr>
              <a:t>Im Nachgang der Schulung können bei auftretenden Fragen und/oder Schwierigkeiten individuelle Unterstützung und Hilfestellung auf der jeweiligen Gruppe angeboten werden.</a:t>
            </a:r>
            <a:endParaRPr lang="de-DE" sz="1100" dirty="0">
              <a:latin typeface="Arial" panose="020B060402020202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Regina Penaloza-König, Erika Abermet, Jan Horchler             </a:t>
            </a:r>
            <a:r>
              <a:rPr lang="de-DE" sz="1000" b="1" dirty="0">
                <a:effectLst/>
                <a:latin typeface="Arial Narrow" panose="020B0606020202030204" pitchFamily="34" charset="0"/>
                <a:ea typeface="Times New Roman" panose="02020603050405020304" pitchFamily="18" charset="0"/>
              </a:rPr>
              <a:t>Mitarbeitende </a:t>
            </a:r>
            <a:r>
              <a:rPr lang="de-DE" sz="1000" b="1" dirty="0" err="1">
                <a:effectLst/>
                <a:latin typeface="Arial Narrow" panose="020B0606020202030204" pitchFamily="34" charset="0"/>
                <a:ea typeface="Times New Roman" panose="02020603050405020304" pitchFamily="18" charset="0"/>
              </a:rPr>
              <a:t>bdks</a:t>
            </a:r>
            <a:r>
              <a:rPr lang="de-DE" sz="1000" b="1" dirty="0">
                <a:effectLst/>
                <a:latin typeface="Arial Narrow" panose="020B0606020202030204" pitchFamily="34" charset="0"/>
                <a:ea typeface="Times New Roman" panose="02020603050405020304" pitchFamily="18" charset="0"/>
              </a:rPr>
              <a:t> Werteverbund, </a:t>
            </a:r>
            <a:r>
              <a:rPr lang="de-DE" sz="1000" b="1" dirty="0">
                <a:effectLst/>
                <a:latin typeface="Arial Narrow" panose="020B0606020202030204" pitchFamily="34" charset="0"/>
                <a:ea typeface="Calibri" panose="020F0502020204030204" pitchFamily="34" charset="0"/>
              </a:rPr>
              <a:t>Besondere Wohnform Wabern</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Zentralverwaltung</a:t>
            </a:r>
          </a:p>
          <a:p>
            <a:pPr marL="0" indent="0">
              <a:lnSpc>
                <a:spcPct val="100000"/>
              </a:lnSpc>
              <a:buNone/>
            </a:pPr>
            <a:r>
              <a:rPr lang="de-DE" sz="1000" b="0" i="0" u="none" strike="noStrike" baseline="0" dirty="0">
                <a:latin typeface="Arial" panose="020B0604020202020204" pitchFamily="34" charset="0"/>
                <a:cs typeface="Arial" panose="020B0604020202020204" pitchFamily="34" charset="0"/>
              </a:rPr>
              <a:t>Seminarraum 007/ kleiner Gymnastikraum</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7" y="3637289"/>
            <a:ext cx="1517699" cy="886886"/>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01.06.2023 – 02.06.2023</a:t>
            </a:r>
          </a:p>
          <a:p>
            <a:pPr marL="0" indent="0">
              <a:lnSpc>
                <a:spcPct val="100000"/>
              </a:lnSpc>
              <a:buFont typeface="Arial" panose="020B0604020202020204" pitchFamily="34" charset="0"/>
              <a:buNone/>
            </a:pPr>
            <a:r>
              <a:rPr lang="de-DE" sz="1000" dirty="0">
                <a:latin typeface="Arial" panose="020B0604020202020204" pitchFamily="34" charset="0"/>
              </a:rPr>
              <a:t>jeweils 9:00 –17:00 Uhr </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10</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23/0010</a:t>
            </a:r>
            <a:endParaRPr lang="de-DE" sz="1000" dirty="0">
              <a:latin typeface="Arial Black" panose="020B0A04020102020204" pitchFamily="34" charset="0"/>
            </a:endParaRPr>
          </a:p>
        </p:txBody>
      </p:sp>
      <p:sp>
        <p:nvSpPr>
          <p:cNvPr id="13" name="Foliennummernplatzhalter 12">
            <a:extLst>
              <a:ext uri="{FF2B5EF4-FFF2-40B4-BE49-F238E27FC236}">
                <a16:creationId xmlns:a16="http://schemas.microsoft.com/office/drawing/2014/main" id="{18059F28-B6A4-539A-B0A1-276F5571F006}"/>
              </a:ext>
            </a:extLst>
          </p:cNvPr>
          <p:cNvSpPr>
            <a:spLocks noGrp="1"/>
          </p:cNvSpPr>
          <p:nvPr>
            <p:ph type="sldNum" sz="quarter" idx="12"/>
          </p:nvPr>
        </p:nvSpPr>
        <p:spPr/>
        <p:txBody>
          <a:bodyPr/>
          <a:lstStyle/>
          <a:p>
            <a:fld id="{98051CB9-6888-4E64-B477-E6EAEEC55F9F}" type="slidenum">
              <a:rPr lang="de-DE" smtClean="0"/>
              <a:t>21</a:t>
            </a:fld>
            <a:endParaRPr lang="de-DE"/>
          </a:p>
        </p:txBody>
      </p:sp>
      <p:sp>
        <p:nvSpPr>
          <p:cNvPr id="15" name="Inhaltsplatzhalter 2">
            <a:extLst>
              <a:ext uri="{FF2B5EF4-FFF2-40B4-BE49-F238E27FC236}">
                <a16:creationId xmlns:a16="http://schemas.microsoft.com/office/drawing/2014/main" id="{BF97FE92-2EAE-4B34-3B0C-60BA9BC3F302}"/>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544599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600" dirty="0" err="1">
                <a:latin typeface="Arial Black" panose="020B0A04020102020204" pitchFamily="34" charset="0"/>
                <a:cs typeface="Arial" panose="020B0604020202020204" pitchFamily="34" charset="0"/>
              </a:rPr>
              <a:t>Kinaesthetics</a:t>
            </a:r>
            <a:r>
              <a:rPr lang="de-DE" sz="1600" dirty="0">
                <a:latin typeface="Arial Black" panose="020B0A04020102020204" pitchFamily="34" charset="0"/>
                <a:cs typeface="Arial" panose="020B0604020202020204" pitchFamily="34" charset="0"/>
              </a:rPr>
              <a:t> Grundlagen</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58783" y="5546557"/>
            <a:ext cx="3567041" cy="21055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endParaRPr lang="de-DE" sz="1100" dirty="0">
              <a:latin typeface="Arial" panose="020B060402020202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0" i="0" u="none" strike="noStrike" baseline="0" dirty="0">
                <a:solidFill>
                  <a:srgbClr val="59348D"/>
                </a:solidFill>
                <a:latin typeface="Arial Narrow" panose="020B0606020202030204" pitchFamily="34" charset="0"/>
              </a:rPr>
              <a:t>Impulsreferat, </a:t>
            </a:r>
            <a:r>
              <a:rPr lang="de-DE" sz="1200" dirty="0">
                <a:solidFill>
                  <a:srgbClr val="59348D"/>
                </a:solidFill>
                <a:latin typeface="Arial Narrow" panose="020B0606020202030204" pitchFamily="34" charset="0"/>
              </a:rPr>
              <a:t>R</a:t>
            </a:r>
            <a:r>
              <a:rPr lang="de-DE" sz="1200" b="0" i="0" u="none" strike="noStrike" baseline="0" dirty="0">
                <a:solidFill>
                  <a:srgbClr val="59348D"/>
                </a:solidFill>
                <a:latin typeface="Arial Narrow" panose="020B0606020202030204" pitchFamily="34" charset="0"/>
              </a:rPr>
              <a:t>eflexion von Praxisbeispielen, Übungen</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2770787"/>
            <a:ext cx="3549133" cy="3391887"/>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spcAft>
                <a:spcPts val="1100"/>
              </a:spcAft>
              <a:buNone/>
            </a:pPr>
            <a:r>
              <a:rPr lang="de-DE" sz="1100" i="1" dirty="0">
                <a:effectLst/>
                <a:latin typeface="Arial" panose="020B0604020202020204" pitchFamily="34" charset="0"/>
                <a:ea typeface="Calibri" panose="020F0502020204030204" pitchFamily="34" charset="0"/>
              </a:rPr>
              <a:t>Die zweitägige Fortbildung „</a:t>
            </a:r>
            <a:r>
              <a:rPr lang="de-DE" sz="1100" i="1" dirty="0" err="1">
                <a:effectLst/>
                <a:latin typeface="Arial" panose="020B0604020202020204" pitchFamily="34" charset="0"/>
                <a:ea typeface="Calibri" panose="020F0502020204030204" pitchFamily="34" charset="0"/>
              </a:rPr>
              <a:t>Kinaesthetics</a:t>
            </a:r>
            <a:r>
              <a:rPr lang="de-DE" sz="1100" i="1" dirty="0">
                <a:effectLst/>
                <a:latin typeface="Arial" panose="020B0604020202020204" pitchFamily="34" charset="0"/>
                <a:ea typeface="Calibri" panose="020F0502020204030204" pitchFamily="34" charset="0"/>
              </a:rPr>
              <a:t>“ beschäftigt sich mit der Frage, was ist eigentlich </a:t>
            </a:r>
            <a:r>
              <a:rPr lang="de-DE" sz="1100" i="1" dirty="0" err="1">
                <a:effectLst/>
                <a:latin typeface="Arial" panose="020B0604020202020204" pitchFamily="34" charset="0"/>
                <a:ea typeface="Calibri" panose="020F0502020204030204" pitchFamily="34" charset="0"/>
              </a:rPr>
              <a:t>Kinaesthetics</a:t>
            </a:r>
            <a:r>
              <a:rPr lang="de-DE" sz="1100" i="1" dirty="0">
                <a:effectLst/>
                <a:latin typeface="Arial" panose="020B0604020202020204" pitchFamily="34" charset="0"/>
                <a:ea typeface="Calibri" panose="020F0502020204030204" pitchFamily="34" charset="0"/>
              </a:rPr>
              <a:t>. </a:t>
            </a:r>
          </a:p>
          <a:p>
            <a:pPr marL="0" indent="0">
              <a:spcAft>
                <a:spcPts val="1100"/>
              </a:spcAft>
              <a:buNone/>
            </a:pPr>
            <a:r>
              <a:rPr lang="de-DE" sz="1100" i="1" dirty="0">
                <a:effectLst/>
                <a:latin typeface="Arial" panose="020B0604020202020204" pitchFamily="34" charset="0"/>
                <a:ea typeface="Calibri" panose="020F0502020204030204" pitchFamily="34" charset="0"/>
              </a:rPr>
              <a:t>Wir schauen uns an, wie wir Bewegungsabläufe in der Pflege und der Mobilisation unserer Klienten so gestalten, dass die Ressourcen der Zu-Pflegenden und der Pflegenden so gut wie möglich genutzt werden.</a:t>
            </a:r>
          </a:p>
          <a:p>
            <a:pPr marL="0" indent="0">
              <a:spcAft>
                <a:spcPts val="1100"/>
              </a:spcAft>
              <a:buNone/>
            </a:pPr>
            <a:r>
              <a:rPr lang="de-DE" sz="1100" i="1" dirty="0">
                <a:effectLst/>
                <a:latin typeface="Arial" panose="020B0604020202020204" pitchFamily="34" charset="0"/>
                <a:ea typeface="Calibri" panose="020F0502020204030204" pitchFamily="34" charset="0"/>
              </a:rPr>
              <a:t>Es geht um kräftesparenden und flexiblen Einsatz der eigenen Bewegung in der Pflege; auch unter dem Aspekt des ergonomisch, rückenschonenden Arbeitens.</a:t>
            </a:r>
          </a:p>
          <a:p>
            <a:pPr marL="0" indent="0">
              <a:spcAft>
                <a:spcPts val="1100"/>
              </a:spcAft>
              <a:buNone/>
            </a:pPr>
            <a:r>
              <a:rPr lang="de-DE" sz="1100" dirty="0">
                <a:effectLst/>
                <a:latin typeface="Arial" panose="020B0604020202020204" pitchFamily="34" charset="0"/>
                <a:ea typeface="Calibri" panose="020F0502020204030204" pitchFamily="34" charset="0"/>
              </a:rPr>
              <a:t>Im Nachgang der Schulung können bei auftretenden Fragen und/oder Schwierigkeiten individuelle Unterstützung und Hilfestellung auf der jeweiligen Gruppe angeboten werden.</a:t>
            </a:r>
            <a:endParaRPr lang="de-DE" sz="1100" dirty="0">
              <a:latin typeface="Arial" panose="020B060402020202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Regina Penaloza-König, Erika Abermet, Jan Horchler             </a:t>
            </a:r>
            <a:r>
              <a:rPr lang="de-DE" sz="1000" b="1" dirty="0">
                <a:effectLst/>
                <a:latin typeface="Arial Narrow" panose="020B0606020202030204" pitchFamily="34" charset="0"/>
                <a:ea typeface="Times New Roman" panose="02020603050405020304" pitchFamily="18" charset="0"/>
              </a:rPr>
              <a:t>Mitarbeitende </a:t>
            </a:r>
            <a:r>
              <a:rPr lang="de-DE" sz="1000" b="1" dirty="0" err="1">
                <a:effectLst/>
                <a:latin typeface="Arial Narrow" panose="020B0606020202030204" pitchFamily="34" charset="0"/>
                <a:ea typeface="Times New Roman" panose="02020603050405020304" pitchFamily="18" charset="0"/>
              </a:rPr>
              <a:t>bdks</a:t>
            </a:r>
            <a:r>
              <a:rPr lang="de-DE" sz="1000" b="1" dirty="0">
                <a:effectLst/>
                <a:latin typeface="Arial Narrow" panose="020B0606020202030204" pitchFamily="34" charset="0"/>
                <a:ea typeface="Times New Roman" panose="02020603050405020304" pitchFamily="18" charset="0"/>
              </a:rPr>
              <a:t> Werteverbund, </a:t>
            </a:r>
            <a:r>
              <a:rPr lang="de-DE" sz="1000" b="1" dirty="0">
                <a:effectLst/>
                <a:latin typeface="Arial Narrow" panose="020B0606020202030204" pitchFamily="34" charset="0"/>
                <a:ea typeface="Calibri" panose="020F0502020204030204" pitchFamily="34" charset="0"/>
              </a:rPr>
              <a:t>Besondere Wohnform Wabern</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Zentralverwaltung</a:t>
            </a:r>
          </a:p>
          <a:p>
            <a:pPr marL="0" indent="0">
              <a:lnSpc>
                <a:spcPct val="100000"/>
              </a:lnSpc>
              <a:buNone/>
            </a:pPr>
            <a:r>
              <a:rPr lang="de-DE" sz="1000" b="0" i="0" u="none" strike="noStrike" baseline="0" dirty="0">
                <a:latin typeface="Arial" panose="020B0604020202020204" pitchFamily="34" charset="0"/>
                <a:cs typeface="Arial" panose="020B0604020202020204" pitchFamily="34" charset="0"/>
              </a:rPr>
              <a:t>Seminarraum 007/ kleiner Gymnastikraum</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7" y="3637289"/>
            <a:ext cx="1517699"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12.10.2023 – 13.10.2023</a:t>
            </a:r>
          </a:p>
          <a:p>
            <a:pPr marL="0" indent="0">
              <a:lnSpc>
                <a:spcPct val="100000"/>
              </a:lnSpc>
              <a:buFont typeface="Arial" panose="020B0604020202020204" pitchFamily="34" charset="0"/>
              <a:buNone/>
            </a:pPr>
            <a:r>
              <a:rPr lang="de-DE" sz="1000" dirty="0">
                <a:latin typeface="Arial" panose="020B0604020202020204" pitchFamily="34" charset="0"/>
              </a:rPr>
              <a:t>jeweils 9:00 –17:00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10</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23/0011</a:t>
            </a:r>
            <a:endParaRPr lang="de-DE" sz="1000" dirty="0">
              <a:latin typeface="Arial Black" panose="020B0A04020102020204" pitchFamily="34" charset="0"/>
            </a:endParaRPr>
          </a:p>
        </p:txBody>
      </p:sp>
      <p:sp>
        <p:nvSpPr>
          <p:cNvPr id="13" name="Foliennummernplatzhalter 12">
            <a:extLst>
              <a:ext uri="{FF2B5EF4-FFF2-40B4-BE49-F238E27FC236}">
                <a16:creationId xmlns:a16="http://schemas.microsoft.com/office/drawing/2014/main" id="{57A55315-F9B8-5310-1CD6-7F726948F323}"/>
              </a:ext>
            </a:extLst>
          </p:cNvPr>
          <p:cNvSpPr>
            <a:spLocks noGrp="1"/>
          </p:cNvSpPr>
          <p:nvPr>
            <p:ph type="sldNum" sz="quarter" idx="12"/>
          </p:nvPr>
        </p:nvSpPr>
        <p:spPr/>
        <p:txBody>
          <a:bodyPr/>
          <a:lstStyle/>
          <a:p>
            <a:fld id="{98051CB9-6888-4E64-B477-E6EAEEC55F9F}" type="slidenum">
              <a:rPr lang="de-DE" smtClean="0"/>
              <a:t>22</a:t>
            </a:fld>
            <a:endParaRPr lang="de-DE"/>
          </a:p>
        </p:txBody>
      </p:sp>
      <p:sp>
        <p:nvSpPr>
          <p:cNvPr id="15" name="Inhaltsplatzhalter 2">
            <a:extLst>
              <a:ext uri="{FF2B5EF4-FFF2-40B4-BE49-F238E27FC236}">
                <a16:creationId xmlns:a16="http://schemas.microsoft.com/office/drawing/2014/main" id="{F324DD9B-A2E8-86DF-7D78-467DDCE02A43}"/>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092338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Gewaltprävention und Deeskalationsstrategie  </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5534526"/>
            <a:ext cx="3567041" cy="21055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endParaRPr lang="de-DE" sz="1100" dirty="0">
              <a:latin typeface="Arial" panose="020B060402020202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0" i="0" u="none" strike="noStrike" baseline="0" dirty="0">
                <a:solidFill>
                  <a:srgbClr val="59348D"/>
                </a:solidFill>
                <a:latin typeface="Arial Narrow" panose="020B0606020202030204" pitchFamily="34" charset="0"/>
              </a:rPr>
              <a:t>Impulsreferat, </a:t>
            </a:r>
            <a:r>
              <a:rPr lang="de-DE" sz="1200" dirty="0">
                <a:solidFill>
                  <a:srgbClr val="59348D"/>
                </a:solidFill>
                <a:latin typeface="Arial Narrow" panose="020B0606020202030204" pitchFamily="34" charset="0"/>
              </a:rPr>
              <a:t>R</a:t>
            </a:r>
            <a:r>
              <a:rPr lang="de-DE" sz="1200" b="0" i="0" u="none" strike="noStrike" baseline="0" dirty="0">
                <a:solidFill>
                  <a:srgbClr val="59348D"/>
                </a:solidFill>
                <a:latin typeface="Arial Narrow" panose="020B0606020202030204" pitchFamily="34" charset="0"/>
              </a:rPr>
              <a:t>eflexion von Praxisbeispielen, Übungen</a:t>
            </a:r>
          </a:p>
          <a:p>
            <a:pPr marL="0" marR="0" indent="0" rtl="0">
              <a:buNone/>
            </a:pP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19714"/>
            <a:ext cx="3549133" cy="508434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spcAft>
                <a:spcPts val="1100"/>
              </a:spcAft>
              <a:buNone/>
            </a:pPr>
            <a:r>
              <a:rPr lang="de-DE" sz="1100" i="1" dirty="0">
                <a:effectLst/>
                <a:latin typeface="Arial" panose="020B0604020202020204" pitchFamily="34" charset="0"/>
                <a:ea typeface="Calibri" panose="020F0502020204030204" pitchFamily="34" charset="0"/>
              </a:rPr>
              <a:t>Hierbei handelt es sich um einen dreitägigen Kurs, der sich besonders den schwierigen Situationen mit Klienten/innen in der alltäglichen Arbeit widmet. Er soll Mitarbeitenden einen sicheren Umgang mit solchen Situationen vermitteln und sie in ihrer Handlungssicherheit stärken. </a:t>
            </a:r>
          </a:p>
          <a:p>
            <a:pPr marL="0" indent="0">
              <a:spcAft>
                <a:spcPts val="1100"/>
              </a:spcAft>
              <a:buNone/>
            </a:pPr>
            <a:r>
              <a:rPr lang="de-DE" sz="1100" i="1" dirty="0">
                <a:effectLst/>
                <a:latin typeface="Arial" panose="020B0604020202020204" pitchFamily="34" charset="0"/>
                <a:ea typeface="Calibri" panose="020F0502020204030204" pitchFamily="34" charset="0"/>
              </a:rPr>
              <a:t>Unser Angebot sozialer Dienstleistung in der </a:t>
            </a:r>
            <a:r>
              <a:rPr lang="de-DE" sz="1100" i="1" dirty="0" err="1">
                <a:effectLst/>
                <a:latin typeface="Arial" panose="020B0604020202020204" pitchFamily="34" charset="0"/>
                <a:ea typeface="Calibri" panose="020F0502020204030204" pitchFamily="34" charset="0"/>
              </a:rPr>
              <a:t>bdks</a:t>
            </a:r>
            <a:r>
              <a:rPr lang="de-DE" sz="1100" i="1" dirty="0">
                <a:effectLst/>
                <a:latin typeface="Arial" panose="020B0604020202020204" pitchFamily="34" charset="0"/>
                <a:ea typeface="Calibri" panose="020F0502020204030204" pitchFamily="34" charset="0"/>
              </a:rPr>
              <a:t> beruht auf der Grundhaltung der Anerkennung. Das heißt, grenzwahrendes respektvolles Miteinander bestimmt das gemeinsame Gestalten von Lebensumfeld und persönlicher Entwicklung.</a:t>
            </a:r>
          </a:p>
          <a:p>
            <a:pPr marL="0" indent="0">
              <a:spcAft>
                <a:spcPts val="1100"/>
              </a:spcAft>
              <a:buNone/>
            </a:pPr>
            <a:r>
              <a:rPr lang="de-DE" sz="1100" i="1" dirty="0">
                <a:effectLst/>
                <a:latin typeface="Arial" panose="020B0604020202020204" pitchFamily="34" charset="0"/>
                <a:ea typeface="Calibri" panose="020F0502020204030204" pitchFamily="34" charset="0"/>
              </a:rPr>
              <a:t>Jeder Mitarbeitende ist durch sein professionelles Handeln an dem Gelingen von gewaltfreiem Miteinander beteiligt. </a:t>
            </a:r>
          </a:p>
          <a:p>
            <a:pPr marL="0" marR="36195" lvl="0" indent="0" algn="just">
              <a:lnSpc>
                <a:spcPts val="1300"/>
              </a:lnSpc>
              <a:spcAft>
                <a:spcPts val="1100"/>
              </a:spcAft>
              <a:buNone/>
            </a:pPr>
            <a:r>
              <a:rPr lang="de-DE" sz="1100" dirty="0">
                <a:effectLst/>
                <a:latin typeface="Arial" panose="020B0604020202020204" pitchFamily="34" charset="0"/>
                <a:ea typeface="Calibri" panose="020F0502020204030204" pitchFamily="34" charset="0"/>
              </a:rPr>
              <a:t>Auseinandersetzung mit rechtlichen Aspekten und Rahmenbedingungen</a:t>
            </a:r>
          </a:p>
          <a:p>
            <a:pPr marL="0" marR="36195" lvl="0" indent="0" algn="just">
              <a:lnSpc>
                <a:spcPts val="1300"/>
              </a:lnSpc>
              <a:spcAft>
                <a:spcPts val="1100"/>
              </a:spcAft>
              <a:buNone/>
            </a:pPr>
            <a:r>
              <a:rPr lang="de-DE" sz="1100" dirty="0">
                <a:effectLst/>
                <a:latin typeface="Arial" panose="020B0604020202020204" pitchFamily="34" charset="0"/>
                <a:ea typeface="Calibri" panose="020F0502020204030204" pitchFamily="34" charset="0"/>
              </a:rPr>
              <a:t>Rolle der Mitarbeitenden, Vorstellung Low Arousal-Ansatz</a:t>
            </a:r>
          </a:p>
          <a:p>
            <a:pPr marL="0" indent="0">
              <a:spcAft>
                <a:spcPts val="600"/>
              </a:spcAft>
              <a:buNone/>
            </a:pPr>
            <a:r>
              <a:rPr lang="de-DE" sz="1100" dirty="0">
                <a:effectLst/>
                <a:latin typeface="Arial" panose="020B0604020202020204" pitchFamily="34" charset="0"/>
                <a:ea typeface="Times New Roman" panose="02020603050405020304" pitchFamily="18" charset="0"/>
              </a:rPr>
              <a:t>Wie können herausfordernde Verhaltensweisen verstanden werden und wie kann man ihnen begegnen? </a:t>
            </a:r>
          </a:p>
          <a:p>
            <a:pPr marL="0" indent="0">
              <a:spcAft>
                <a:spcPts val="600"/>
              </a:spcAft>
              <a:buNone/>
            </a:pPr>
            <a:r>
              <a:rPr lang="de-DE" sz="1100" b="1" dirty="0">
                <a:effectLst/>
                <a:latin typeface="Arial" panose="020B0604020202020204" pitchFamily="34" charset="0"/>
                <a:ea typeface="Times New Roman" panose="02020603050405020304" pitchFamily="18" charset="0"/>
              </a:rPr>
              <a:t>Dieses Modul bildet eine Fortbildungseinheit mit „Gewaltprävention und Deeskalationsstrategien Modul 1“ sowie den dazugehörigen Workshops.</a:t>
            </a:r>
          </a:p>
          <a:p>
            <a:pPr marL="0" indent="0">
              <a:spcAft>
                <a:spcPts val="600"/>
              </a:spcAft>
              <a:buNone/>
            </a:pPr>
            <a:endParaRPr lang="de-DE" sz="1100" b="1" dirty="0">
              <a:latin typeface="Arial" panose="020B0604020202020204" pitchFamily="34" charset="0"/>
              <a:ea typeface="Times New Roman" panose="02020603050405020304" pitchFamily="18" charset="0"/>
            </a:endParaRPr>
          </a:p>
          <a:p>
            <a:pPr marL="0" indent="0">
              <a:spcAft>
                <a:spcPts val="600"/>
              </a:spcAft>
              <a:buNone/>
            </a:pPr>
            <a:r>
              <a:rPr lang="de-DE" sz="1100" u="sng" dirty="0">
                <a:solidFill>
                  <a:srgbClr val="FF0000"/>
                </a:solidFill>
                <a:effectLst/>
                <a:latin typeface="Arial" panose="020B0604020202020204" pitchFamily="34" charset="0"/>
                <a:ea typeface="Times New Roman" panose="02020603050405020304" pitchFamily="18" charset="0"/>
              </a:rPr>
              <a:t>Folgetermine 19.09.2023 + 26.09.2023 beachten!</a:t>
            </a: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Bef>
                <a:spcPts val="0"/>
              </a:spcBef>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Marko Dietrich</a:t>
            </a:r>
          </a:p>
          <a:p>
            <a:pPr marL="0" indent="0">
              <a:spcBef>
                <a:spcPts val="0"/>
              </a:spcBef>
              <a:spcAft>
                <a:spcPts val="600"/>
              </a:spcAft>
              <a:buNone/>
            </a:pPr>
            <a:r>
              <a:rPr lang="de-DE" sz="1000" b="1" dirty="0">
                <a:effectLst/>
                <a:latin typeface="Arial Narrow" panose="020B0606020202030204" pitchFamily="34" charset="0"/>
                <a:ea typeface="Times New Roman" panose="02020603050405020304" pitchFamily="18" charset="0"/>
              </a:rPr>
              <a:t>Deeskalationstrainer Studio III Charta</a:t>
            </a:r>
          </a:p>
          <a:p>
            <a:pPr marL="0" indent="0">
              <a:spcBef>
                <a:spcPts val="0"/>
              </a:spcBef>
              <a:spcAft>
                <a:spcPts val="600"/>
              </a:spcAft>
              <a:buNone/>
            </a:pPr>
            <a:r>
              <a:rPr lang="de-DE" sz="1000" b="1" dirty="0">
                <a:effectLst/>
                <a:latin typeface="Arial Narrow" panose="020B0606020202030204" pitchFamily="34" charset="0"/>
                <a:ea typeface="Times New Roman" panose="02020603050405020304" pitchFamily="18" charset="0"/>
              </a:rPr>
              <a:t>Mitarbeiter </a:t>
            </a:r>
            <a:r>
              <a:rPr lang="de-DE" sz="1000" b="1" dirty="0" err="1">
                <a:effectLst/>
                <a:latin typeface="Arial Narrow" panose="020B0606020202030204" pitchFamily="34" charset="0"/>
                <a:ea typeface="Times New Roman" panose="02020603050405020304" pitchFamily="18" charset="0"/>
              </a:rPr>
              <a:t>bdks</a:t>
            </a:r>
            <a:r>
              <a:rPr lang="de-DE" sz="1000" b="1" dirty="0">
                <a:effectLst/>
                <a:latin typeface="Arial Narrow" panose="020B0606020202030204" pitchFamily="34" charset="0"/>
                <a:ea typeface="Times New Roman" panose="02020603050405020304" pitchFamily="18" charset="0"/>
              </a:rPr>
              <a:t> Werteverbund, </a:t>
            </a:r>
            <a:r>
              <a:rPr lang="de-DE" sz="1000" b="1" dirty="0">
                <a:effectLst/>
                <a:latin typeface="Arial Narrow" panose="020B0606020202030204" pitchFamily="34" charset="0"/>
                <a:ea typeface="Calibri" panose="020F0502020204030204" pitchFamily="34" charset="0"/>
              </a:rPr>
              <a:t>Besondere Wohnform Wabern</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Zentralverwaltung</a:t>
            </a:r>
          </a:p>
          <a:p>
            <a:pPr marL="0" indent="0">
              <a:lnSpc>
                <a:spcPct val="100000"/>
              </a:lnSpc>
              <a:buNone/>
            </a:pPr>
            <a:r>
              <a:rPr lang="de-DE" sz="1000" b="0" i="0" u="none" strike="noStrike" baseline="0" dirty="0">
                <a:latin typeface="Arial" panose="020B0604020202020204" pitchFamily="34" charset="0"/>
                <a:cs typeface="Arial" panose="020B0604020202020204" pitchFamily="34" charset="0"/>
              </a:rPr>
              <a:t>Seminarraum 2</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19</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10</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23/0012</a:t>
            </a:r>
            <a:endParaRPr lang="de-DE" sz="1000" dirty="0">
              <a:latin typeface="Arial Black" panose="020B0A04020102020204" pitchFamily="34" charset="0"/>
            </a:endParaRPr>
          </a:p>
        </p:txBody>
      </p:sp>
      <p:sp>
        <p:nvSpPr>
          <p:cNvPr id="13" name="Inhaltsplatzhalter 2">
            <a:extLst>
              <a:ext uri="{FF2B5EF4-FFF2-40B4-BE49-F238E27FC236}">
                <a16:creationId xmlns:a16="http://schemas.microsoft.com/office/drawing/2014/main" id="{F995FA9A-FDF4-4FF1-18D9-E3AFEBCC65D2}"/>
              </a:ext>
            </a:extLst>
          </p:cNvPr>
          <p:cNvSpPr txBox="1">
            <a:spLocks/>
          </p:cNvSpPr>
          <p:nvPr/>
        </p:nvSpPr>
        <p:spPr>
          <a:xfrm>
            <a:off x="4321868" y="3626090"/>
            <a:ext cx="1517699"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12.09.2023, 19.09.2023, 26.09.2023</a:t>
            </a:r>
          </a:p>
          <a:p>
            <a:pPr marL="0" indent="0">
              <a:lnSpc>
                <a:spcPct val="100000"/>
              </a:lnSpc>
              <a:spcBef>
                <a:spcPts val="0"/>
              </a:spcBef>
              <a:buFont typeface="Arial" panose="020B0604020202020204" pitchFamily="34" charset="0"/>
              <a:buNone/>
            </a:pPr>
            <a:r>
              <a:rPr lang="de-DE" sz="1000" dirty="0">
                <a:latin typeface="Arial" panose="020B0604020202020204" pitchFamily="34" charset="0"/>
              </a:rPr>
              <a:t>jeweils 9:00 –17:00 Uhr</a:t>
            </a:r>
          </a:p>
        </p:txBody>
      </p:sp>
      <p:sp>
        <p:nvSpPr>
          <p:cNvPr id="14" name="Foliennummernplatzhalter 13">
            <a:extLst>
              <a:ext uri="{FF2B5EF4-FFF2-40B4-BE49-F238E27FC236}">
                <a16:creationId xmlns:a16="http://schemas.microsoft.com/office/drawing/2014/main" id="{A1546B21-204C-398C-4F8B-E2CD6DA2D52A}"/>
              </a:ext>
            </a:extLst>
          </p:cNvPr>
          <p:cNvSpPr>
            <a:spLocks noGrp="1"/>
          </p:cNvSpPr>
          <p:nvPr>
            <p:ph type="sldNum" sz="quarter" idx="12"/>
          </p:nvPr>
        </p:nvSpPr>
        <p:spPr/>
        <p:txBody>
          <a:bodyPr/>
          <a:lstStyle/>
          <a:p>
            <a:fld id="{98051CB9-6888-4E64-B477-E6EAEEC55F9F}" type="slidenum">
              <a:rPr lang="de-DE" smtClean="0"/>
              <a:t>23</a:t>
            </a:fld>
            <a:endParaRPr lang="de-DE"/>
          </a:p>
        </p:txBody>
      </p:sp>
      <p:sp>
        <p:nvSpPr>
          <p:cNvPr id="15" name="Inhaltsplatzhalter 2">
            <a:extLst>
              <a:ext uri="{FF2B5EF4-FFF2-40B4-BE49-F238E27FC236}">
                <a16:creationId xmlns:a16="http://schemas.microsoft.com/office/drawing/2014/main" id="{ECB32879-CE28-3C9F-F0CC-CD6F7FE093B1}"/>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3876843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800" dirty="0">
                <a:latin typeface="Arial Black" panose="020B0A04020102020204" pitchFamily="34" charset="0"/>
                <a:cs typeface="Arial" panose="020B0604020202020204" pitchFamily="34" charset="0"/>
              </a:rPr>
              <a:t>Deeskalation und Selbstverteidigung</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5534526"/>
            <a:ext cx="3567041" cy="21055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endParaRPr lang="de-DE" sz="1100" dirty="0">
              <a:latin typeface="Arial" panose="020B060402020202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1100"/>
              </a:spcAft>
              <a:buNone/>
            </a:pPr>
            <a:r>
              <a:rPr lang="de-DE" sz="1000" dirty="0">
                <a:solidFill>
                  <a:srgbClr val="7030A0"/>
                </a:solidFill>
                <a:effectLst/>
                <a:latin typeface="Arial" panose="020B0604020202020204" pitchFamily="34" charset="0"/>
                <a:ea typeface="Calibri" panose="020F0502020204030204" pitchFamily="34" charset="0"/>
              </a:rPr>
              <a:t>Schulung von Aufmerksamkeit, Reflexion eigener Erfahrungen, Training von Bewegung und Techniken</a:t>
            </a: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480654"/>
            <a:ext cx="3549133" cy="5151176"/>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marR="36195" indent="0" algn="just">
              <a:spcAft>
                <a:spcPts val="1100"/>
              </a:spcAft>
              <a:buNone/>
            </a:pPr>
            <a:r>
              <a:rPr lang="de-DE" sz="1100" i="1" dirty="0">
                <a:effectLst/>
                <a:latin typeface="Arial" panose="020B0604020202020204" pitchFamily="34" charset="0"/>
                <a:ea typeface="Times New Roman" panose="02020603050405020304" pitchFamily="18" charset="0"/>
              </a:rPr>
              <a:t>Im Umgang mit herausfordernden Verhaltensweisen steht immer das Verständnis der zugrunde liegenden möglichen Ursachen und Mechanismen im Vordergrund. Auf diese Weise kann  Konflikten vorgebeugt werden oder eskalierende Situationen können vermieden werden.</a:t>
            </a:r>
            <a:endParaRPr lang="de-DE" sz="1100" i="1" dirty="0">
              <a:effectLst/>
              <a:latin typeface="Arial" panose="020B0604020202020204" pitchFamily="34" charset="0"/>
              <a:ea typeface="Calibri" panose="020F0502020204030204" pitchFamily="34" charset="0"/>
            </a:endParaRPr>
          </a:p>
          <a:p>
            <a:pPr marL="0" marR="36195" indent="0" algn="just">
              <a:spcAft>
                <a:spcPts val="1100"/>
              </a:spcAft>
              <a:buNone/>
            </a:pPr>
            <a:r>
              <a:rPr lang="de-DE" sz="1100" i="1" dirty="0">
                <a:effectLst/>
                <a:latin typeface="Arial" panose="020B0604020202020204" pitchFamily="34" charset="0"/>
                <a:ea typeface="Times New Roman" panose="02020603050405020304" pitchFamily="18" charset="0"/>
              </a:rPr>
              <a:t>Dennoch können Situationen auftreten, in denen es für präventive Maßnahmen und deeskalierende Strategien zu spät ist und unmittelbare Handlungen notwendig werden, um sich oder andere vor Schaden zu bewahren.</a:t>
            </a:r>
            <a:endParaRPr lang="de-DE" sz="1100" i="1" dirty="0">
              <a:effectLst/>
              <a:latin typeface="Arial" panose="020B0604020202020204" pitchFamily="34" charset="0"/>
              <a:ea typeface="Calibri" panose="020F0502020204030204" pitchFamily="34" charset="0"/>
            </a:endParaRPr>
          </a:p>
          <a:p>
            <a:pPr marL="0" indent="0">
              <a:buNone/>
            </a:pPr>
            <a:r>
              <a:rPr lang="de-DE" sz="1100" i="1" dirty="0">
                <a:effectLst/>
                <a:latin typeface="Arial" panose="020B0604020202020204" pitchFamily="34" charset="0"/>
                <a:ea typeface="Times New Roman" panose="02020603050405020304" pitchFamily="18" charset="0"/>
              </a:rPr>
              <a:t>Zum Beispiel sind dies massive körperliche Attacken durch größere Personen oder Würgeangriffe.</a:t>
            </a:r>
          </a:p>
          <a:p>
            <a:pPr marL="0" indent="0">
              <a:buNone/>
            </a:pPr>
            <a:endParaRPr lang="de-DE" sz="1100" dirty="0">
              <a:latin typeface="Arial" panose="020B0604020202020204" pitchFamily="34" charset="0"/>
              <a:ea typeface="Times New Roman" panose="02020603050405020304" pitchFamily="18" charset="0"/>
            </a:endParaRPr>
          </a:p>
          <a:p>
            <a:pPr marL="0" indent="0">
              <a:buNone/>
            </a:pPr>
            <a:r>
              <a:rPr lang="de-DE" sz="1100" dirty="0">
                <a:effectLst/>
                <a:latin typeface="Arial" panose="020B0604020202020204" pitchFamily="34" charset="0"/>
                <a:ea typeface="Times New Roman" panose="02020603050405020304" pitchFamily="18" charset="0"/>
              </a:rPr>
              <a:t>Ziel dieser Fortbildung ist es, durch das Erlernen konkreter Techniken und Strategien auch in Situationen handlungssicher zu bleiben, in denen Gefahr droht.</a:t>
            </a:r>
            <a:endParaRPr lang="de-DE" sz="1100" dirty="0">
              <a:effectLst/>
              <a:latin typeface="Arial" panose="020B0604020202020204" pitchFamily="34" charset="0"/>
              <a:ea typeface="Calibri" panose="020F0502020204030204" pitchFamily="34" charset="0"/>
            </a:endParaRPr>
          </a:p>
          <a:p>
            <a:pPr marR="36195" lvl="0" algn="just">
              <a:lnSpc>
                <a:spcPts val="1300"/>
              </a:lnSpc>
              <a:spcAft>
                <a:spcPts val="0"/>
              </a:spcAft>
              <a:buSzPts val="1200"/>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Wahrnehmung von Warnsignalen</a:t>
            </a:r>
            <a:endParaRPr lang="de-DE" sz="1100" dirty="0">
              <a:effectLst/>
              <a:latin typeface="Arial" panose="020B0604020202020204" pitchFamily="34" charset="0"/>
              <a:ea typeface="Times" panose="02020603050405020304" pitchFamily="18" charset="0"/>
              <a:cs typeface="Times New Roman" panose="02020603050405020304" pitchFamily="18" charset="0"/>
            </a:endParaRPr>
          </a:p>
          <a:p>
            <a:pPr marR="36195" lvl="0" algn="just">
              <a:lnSpc>
                <a:spcPts val="1300"/>
              </a:lnSpc>
              <a:spcAft>
                <a:spcPts val="0"/>
              </a:spcAft>
              <a:buSzPts val="1200"/>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Präventive Strategien der Selbstbehauptung</a:t>
            </a:r>
            <a:endParaRPr lang="de-DE" sz="1100" dirty="0">
              <a:effectLst/>
              <a:latin typeface="Arial" panose="020B0604020202020204" pitchFamily="34" charset="0"/>
              <a:ea typeface="Times" panose="02020603050405020304" pitchFamily="18" charset="0"/>
              <a:cs typeface="Times New Roman" panose="02020603050405020304" pitchFamily="18" charset="0"/>
            </a:endParaRPr>
          </a:p>
          <a:p>
            <a:pPr marR="36195" lvl="0" algn="just">
              <a:lnSpc>
                <a:spcPts val="1300"/>
              </a:lnSpc>
              <a:spcAft>
                <a:spcPts val="0"/>
              </a:spcAft>
              <a:buSzPts val="1200"/>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Möglichkeiten zur Eigensicherung und Selbstverteidigung </a:t>
            </a:r>
            <a:endParaRPr lang="de-DE" sz="1100" dirty="0">
              <a:latin typeface="Arial" panose="020B0604020202020204" pitchFamily="34" charset="0"/>
              <a:ea typeface="Times New Roman" panose="02020603050405020304" pitchFamily="18" charset="0"/>
              <a:cs typeface="Times New Roman" panose="02020603050405020304" pitchFamily="18" charset="0"/>
            </a:endParaRPr>
          </a:p>
          <a:p>
            <a:pPr marR="36195" lvl="0" algn="just">
              <a:lnSpc>
                <a:spcPts val="1300"/>
              </a:lnSpc>
              <a:spcAft>
                <a:spcPts val="0"/>
              </a:spcAft>
              <a:buSzPts val="1200"/>
            </a:pPr>
            <a:r>
              <a:rPr lang="de-DE" sz="1100" dirty="0">
                <a:effectLst/>
                <a:latin typeface="Arial" panose="020B0604020202020204" pitchFamily="34" charset="0"/>
                <a:ea typeface="Calibri" panose="020F0502020204030204" pitchFamily="34" charset="0"/>
              </a:rPr>
              <a:t>Techniken zur Widererlangung von Kontrolle</a:t>
            </a:r>
            <a:endParaRPr lang="de-DE" sz="1100" dirty="0">
              <a:latin typeface="Arial" panose="020B060402020202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Bef>
                <a:spcPts val="0"/>
              </a:spcBef>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Sabine Mackrodt</a:t>
            </a:r>
            <a:endParaRPr lang="de-DE" sz="1000" b="1" dirty="0">
              <a:solidFill>
                <a:srgbClr val="7030A0"/>
              </a:solidFill>
              <a:latin typeface="Arial Narrow" panose="020B0606020202030204" pitchFamily="34" charset="0"/>
              <a:ea typeface="Times New Roman" panose="02020603050405020304" pitchFamily="18" charset="0"/>
            </a:endParaRPr>
          </a:p>
          <a:p>
            <a:pPr marL="0" indent="0">
              <a:spcBef>
                <a:spcPts val="0"/>
              </a:spcBef>
              <a:spcAft>
                <a:spcPts val="600"/>
              </a:spcAft>
              <a:buNone/>
            </a:pPr>
            <a:r>
              <a:rPr lang="de-DE" sz="1000" b="1" dirty="0">
                <a:effectLst/>
                <a:latin typeface="Arial Narrow" panose="020B0606020202030204" pitchFamily="34" charset="0"/>
                <a:ea typeface="Times New Roman" panose="02020603050405020304" pitchFamily="18" charset="0"/>
              </a:rPr>
              <a:t>Trainer für Deeskalation und Selbstverteidigung,</a:t>
            </a:r>
          </a:p>
          <a:p>
            <a:pPr marL="0" indent="0">
              <a:spcBef>
                <a:spcPts val="0"/>
              </a:spcBef>
              <a:buNone/>
            </a:pPr>
            <a:r>
              <a:rPr lang="de-DE" sz="1000" b="1" dirty="0">
                <a:effectLst/>
                <a:latin typeface="Arial Narrow" panose="020B0606020202030204" pitchFamily="34" charset="0"/>
                <a:ea typeface="Calibri" panose="020F0502020204030204" pitchFamily="34" charset="0"/>
              </a:rPr>
              <a:t>Inhaberin der </a:t>
            </a:r>
            <a:r>
              <a:rPr lang="de-DE" sz="1000" b="1" dirty="0" err="1">
                <a:effectLst/>
                <a:latin typeface="Arial Narrow" panose="020B0606020202030204" pitchFamily="34" charset="0"/>
                <a:ea typeface="Calibri" panose="020F0502020204030204" pitchFamily="34" charset="0"/>
              </a:rPr>
              <a:t>WingTsun</a:t>
            </a:r>
            <a:r>
              <a:rPr lang="de-DE" sz="1000" b="1" dirty="0">
                <a:effectLst/>
                <a:latin typeface="Arial Narrow" panose="020B0606020202030204" pitchFamily="34" charset="0"/>
                <a:ea typeface="Calibri" panose="020F0502020204030204" pitchFamily="34" charset="0"/>
              </a:rPr>
              <a:t> Kampfkunstschule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dirty="0">
                <a:solidFill>
                  <a:schemeClr val="bg1"/>
                </a:solidFill>
                <a:latin typeface="Arial Black" panose="020B0A04020102020204" pitchFamily="34" charset="0"/>
                <a:cs typeface="Arial" panose="020B0604020202020204" pitchFamily="34" charset="0"/>
              </a:rPr>
              <a:t>Haus </a:t>
            </a:r>
            <a:r>
              <a:rPr lang="de-DE" sz="1400" b="1" dirty="0" err="1">
                <a:solidFill>
                  <a:schemeClr val="bg1"/>
                </a:solidFill>
                <a:latin typeface="Arial Black" panose="020B0A04020102020204" pitchFamily="34" charset="0"/>
                <a:cs typeface="Arial" panose="020B0604020202020204" pitchFamily="34" charset="0"/>
              </a:rPr>
              <a:t>Chasalla</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Sickingstr</a:t>
            </a:r>
            <a:r>
              <a:rPr lang="de-DE" sz="1000" dirty="0">
                <a:latin typeface="Arial" panose="020B0604020202020204" pitchFamily="34" charset="0"/>
                <a:cs typeface="Arial" panose="020B0604020202020204" pitchFamily="34" charset="0"/>
              </a:rPr>
              <a:t>. 10 - 2 Stock</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34117 Kassel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16.06.23</a:t>
            </a:r>
          </a:p>
          <a:p>
            <a:pPr marL="0" indent="0">
              <a:lnSpc>
                <a:spcPct val="100000"/>
              </a:lnSpc>
              <a:buFont typeface="Arial" panose="020B0604020202020204" pitchFamily="34" charset="0"/>
              <a:buNone/>
            </a:pPr>
            <a:r>
              <a:rPr lang="de-DE" sz="1000" dirty="0">
                <a:latin typeface="Arial" panose="020B0604020202020204" pitchFamily="34" charset="0"/>
              </a:rPr>
              <a:t>9:30 –13:30 Uhr </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12</a:t>
            </a:r>
          </a:p>
          <a:p>
            <a:pPr marL="0" marR="0" indent="0" algn="l" rtl="0">
              <a:buNone/>
            </a:pPr>
            <a:r>
              <a:rPr lang="de-DE" sz="1000" b="0" i="0" u="none" strike="noStrike" baseline="0" dirty="0">
                <a:latin typeface="Arial" panose="020B0604020202020204" pitchFamily="34" charset="0"/>
              </a:rPr>
              <a:t>Max. Personen</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23/0013</a:t>
            </a:r>
            <a:endParaRPr lang="de-DE" sz="1000" dirty="0">
              <a:latin typeface="Arial Black" panose="020B0A04020102020204" pitchFamily="34" charset="0"/>
            </a:endParaRPr>
          </a:p>
        </p:txBody>
      </p:sp>
      <p:sp>
        <p:nvSpPr>
          <p:cNvPr id="13" name="Foliennummernplatzhalter 12">
            <a:extLst>
              <a:ext uri="{FF2B5EF4-FFF2-40B4-BE49-F238E27FC236}">
                <a16:creationId xmlns:a16="http://schemas.microsoft.com/office/drawing/2014/main" id="{12D9022F-60C2-85DD-0FB5-BD60F6DF5354}"/>
              </a:ext>
            </a:extLst>
          </p:cNvPr>
          <p:cNvSpPr>
            <a:spLocks noGrp="1"/>
          </p:cNvSpPr>
          <p:nvPr>
            <p:ph type="sldNum" sz="quarter" idx="12"/>
          </p:nvPr>
        </p:nvSpPr>
        <p:spPr/>
        <p:txBody>
          <a:bodyPr/>
          <a:lstStyle/>
          <a:p>
            <a:fld id="{98051CB9-6888-4E64-B477-E6EAEEC55F9F}" type="slidenum">
              <a:rPr lang="de-DE" smtClean="0"/>
              <a:t>24</a:t>
            </a:fld>
            <a:endParaRPr lang="de-DE"/>
          </a:p>
        </p:txBody>
      </p:sp>
      <p:sp>
        <p:nvSpPr>
          <p:cNvPr id="15" name="Inhaltsplatzhalter 2">
            <a:extLst>
              <a:ext uri="{FF2B5EF4-FFF2-40B4-BE49-F238E27FC236}">
                <a16:creationId xmlns:a16="http://schemas.microsoft.com/office/drawing/2014/main" id="{F5D48495-FBBF-BE69-80DF-2D44CB16A055}"/>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pic>
        <p:nvPicPr>
          <p:cNvPr id="17" name="Grafik 16">
            <a:extLst>
              <a:ext uri="{FF2B5EF4-FFF2-40B4-BE49-F238E27FC236}">
                <a16:creationId xmlns:a16="http://schemas.microsoft.com/office/drawing/2014/main" id="{08A3B434-420C-B45F-2EF8-B24200479731}"/>
              </a:ext>
            </a:extLst>
          </p:cNvPr>
          <p:cNvPicPr>
            <a:picLocks noChangeAspect="1"/>
          </p:cNvPicPr>
          <p:nvPr/>
        </p:nvPicPr>
        <p:blipFill>
          <a:blip r:embed="rId4"/>
          <a:stretch>
            <a:fillRect/>
          </a:stretch>
        </p:blipFill>
        <p:spPr>
          <a:xfrm>
            <a:off x="1329053" y="2820442"/>
            <a:ext cx="2604500" cy="674997"/>
          </a:xfrm>
          <a:prstGeom prst="rect">
            <a:avLst/>
          </a:prstGeom>
        </p:spPr>
      </p:pic>
    </p:spTree>
    <p:extLst>
      <p:ext uri="{BB962C8B-B14F-4D97-AF65-F5344CB8AC3E}">
        <p14:creationId xmlns:p14="http://schemas.microsoft.com/office/powerpoint/2010/main" val="1271217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PIT Grundlagen Schulung</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1100"/>
              </a:spcAft>
              <a:buNone/>
            </a:pPr>
            <a:r>
              <a:rPr lang="de-DE" sz="1200" dirty="0">
                <a:solidFill>
                  <a:srgbClr val="59348D"/>
                </a:solidFill>
                <a:effectLst/>
                <a:latin typeface="Arial Narrow" panose="020B0606020202030204" pitchFamily="34" charset="0"/>
                <a:ea typeface="Calibri" panose="020F0502020204030204" pitchFamily="34" charset="0"/>
                <a:cs typeface="SegoeUI"/>
              </a:rPr>
              <a:t>Kurzvorträge, Erfahrungsaustausch, Gruppenarbeit</a:t>
            </a:r>
            <a:endParaRPr lang="de-DE" sz="1200" b="0" i="0" u="none" strike="noStrike" baseline="0" dirty="0">
              <a:solidFill>
                <a:srgbClr val="59348D"/>
              </a:solidFill>
              <a:latin typeface="Arial Narrow" panose="020B0606020202030204" pitchFamily="34" charset="0"/>
            </a:endParaRP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2830947"/>
            <a:ext cx="3549133" cy="5627255"/>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spcAft>
                <a:spcPts val="600"/>
              </a:spcAft>
              <a:buNone/>
            </a:pPr>
            <a:r>
              <a:rPr lang="de-DE" sz="1100" i="1" dirty="0">
                <a:effectLst/>
                <a:latin typeface="Arial" panose="020B0604020202020204" pitchFamily="34" charset="0"/>
                <a:ea typeface="Times New Roman" panose="02020603050405020304" pitchFamily="18" charset="0"/>
              </a:rPr>
              <a:t>Das zweitägige Seminar umfasst 16 UE wie folgt:</a:t>
            </a:r>
          </a:p>
          <a:p>
            <a:pPr marL="265113" indent="-265113">
              <a:spcAft>
                <a:spcPts val="600"/>
              </a:spcAft>
            </a:pPr>
            <a:r>
              <a:rPr lang="de-DE" sz="1100" i="1" dirty="0">
                <a:effectLst/>
                <a:latin typeface="Arial" panose="020B0604020202020204" pitchFamily="34" charset="0"/>
                <a:ea typeface="Times New Roman" panose="02020603050405020304" pitchFamily="18" charset="0"/>
              </a:rPr>
              <a:t>Grundlagen der Personenzentrierten Bedarfsermittlung und Planung von Teilhabeleistungen</a:t>
            </a:r>
          </a:p>
          <a:p>
            <a:pPr marL="265113" indent="-265113">
              <a:spcAft>
                <a:spcPts val="600"/>
              </a:spcAft>
            </a:pPr>
            <a:r>
              <a:rPr lang="de-DE" sz="1100" i="1" dirty="0">
                <a:effectLst/>
                <a:latin typeface="Arial" panose="020B0604020202020204" pitchFamily="34" charset="0"/>
                <a:ea typeface="Times New Roman" panose="02020603050405020304" pitchFamily="18" charset="0"/>
              </a:rPr>
              <a:t>Grundlagen der Anwendungen und Nutzung 	der ICF in Bedarfsermittlung und Teilhabeplanung</a:t>
            </a:r>
          </a:p>
          <a:p>
            <a:pPr marL="265113" indent="-265113">
              <a:spcAft>
                <a:spcPts val="600"/>
              </a:spcAft>
            </a:pPr>
            <a:r>
              <a:rPr lang="de-DE" sz="1100" i="1" dirty="0">
                <a:effectLst/>
                <a:latin typeface="Arial" panose="020B0604020202020204" pitchFamily="34" charset="0"/>
                <a:ea typeface="Times New Roman" panose="02020603050405020304" pitchFamily="18" charset="0"/>
              </a:rPr>
              <a:t>Verfahren der Personenzentrierte integrierten gesamt- / Teilhabeplanung nach dem SGB IX  (neu)</a:t>
            </a:r>
          </a:p>
          <a:p>
            <a:pPr marL="265113" indent="-265113">
              <a:spcAft>
                <a:spcPts val="600"/>
              </a:spcAft>
            </a:pPr>
            <a:r>
              <a:rPr lang="de-DE" sz="1100" i="1" dirty="0">
                <a:effectLst/>
                <a:latin typeface="Arial" panose="020B0604020202020204" pitchFamily="34" charset="0"/>
                <a:ea typeface="Times New Roman" panose="02020603050405020304" pitchFamily="18" charset="0"/>
              </a:rPr>
              <a:t>Verfahren der Gesamtplanung des LWV Hessen</a:t>
            </a:r>
          </a:p>
          <a:p>
            <a:pPr marL="265113" indent="-265113">
              <a:spcAft>
                <a:spcPts val="600"/>
              </a:spcAft>
            </a:pPr>
            <a:r>
              <a:rPr lang="de-DE" sz="1100" i="1" dirty="0">
                <a:effectLst/>
                <a:latin typeface="Arial" panose="020B0604020202020204" pitchFamily="34" charset="0"/>
                <a:ea typeface="Times New Roman" panose="02020603050405020304" pitchFamily="18" charset="0"/>
              </a:rPr>
              <a:t>Der PIT: Instrument zur Bedarfsermittlung und Teilhabeplanung in Hessen</a:t>
            </a:r>
          </a:p>
          <a:p>
            <a:pPr marL="265113" indent="-265113">
              <a:spcAft>
                <a:spcPts val="600"/>
              </a:spcAft>
            </a:pPr>
            <a:r>
              <a:rPr lang="de-DE" sz="1100" i="1" dirty="0">
                <a:effectLst/>
                <a:latin typeface="Arial" panose="020B0604020202020204" pitchFamily="34" charset="0"/>
                <a:ea typeface="Times New Roman" panose="02020603050405020304" pitchFamily="18" charset="0"/>
              </a:rPr>
              <a:t>Personenzentrierte Ziele und Indikatoren</a:t>
            </a:r>
          </a:p>
          <a:p>
            <a:pPr marL="265113" indent="-265113">
              <a:spcAft>
                <a:spcPts val="600"/>
              </a:spcAft>
            </a:pPr>
            <a:r>
              <a:rPr lang="de-DE" sz="1100" i="1" dirty="0">
                <a:effectLst/>
                <a:latin typeface="Arial" panose="020B0604020202020204" pitchFamily="34" charset="0"/>
                <a:ea typeface="Times New Roman" panose="02020603050405020304" pitchFamily="18" charset="0"/>
              </a:rPr>
              <a:t>PIT-Erstellung: Methodisches Vorgehen mit Übungen</a:t>
            </a:r>
          </a:p>
          <a:p>
            <a:pPr marL="265113" indent="-265113">
              <a:spcAft>
                <a:spcPts val="600"/>
              </a:spcAft>
            </a:pPr>
            <a:r>
              <a:rPr lang="de-DE" sz="1100" i="1" dirty="0">
                <a:effectLst/>
                <a:latin typeface="Arial" panose="020B0604020202020204" pitchFamily="34" charset="0"/>
                <a:ea typeface="Times New Roman" panose="02020603050405020304" pitchFamily="18" charset="0"/>
              </a:rPr>
              <a:t>Prozess der Fortschreibung der Teilhabeplanung</a:t>
            </a:r>
          </a:p>
          <a:p>
            <a:pPr marL="265113" indent="-265113">
              <a:spcAft>
                <a:spcPts val="600"/>
              </a:spcAft>
            </a:pPr>
            <a:endParaRPr lang="de-DE" sz="1100" i="1" dirty="0">
              <a:latin typeface="Arial" panose="020B0604020202020204" pitchFamily="34" charset="0"/>
              <a:ea typeface="Times New Roman" panose="02020603050405020304" pitchFamily="18" charset="0"/>
            </a:endParaRPr>
          </a:p>
          <a:p>
            <a:pPr marL="265113" indent="-265113">
              <a:spcAft>
                <a:spcPts val="600"/>
              </a:spcAft>
            </a:pPr>
            <a:endParaRPr lang="de-DE" sz="1100" i="1" dirty="0">
              <a:effectLst/>
              <a:latin typeface="Arial" panose="020B0604020202020204" pitchFamily="34" charset="0"/>
              <a:ea typeface="Times New Roman" panose="02020603050405020304" pitchFamily="18" charset="0"/>
            </a:endParaRPr>
          </a:p>
          <a:p>
            <a:pPr marL="0" indent="0">
              <a:spcAft>
                <a:spcPts val="600"/>
              </a:spcAft>
              <a:buNone/>
            </a:pPr>
            <a:r>
              <a:rPr lang="de-DE" sz="1100" dirty="0">
                <a:solidFill>
                  <a:srgbClr val="FF0000"/>
                </a:solidFill>
                <a:latin typeface="Arial" panose="020B0604020202020204" pitchFamily="34" charset="0"/>
                <a:ea typeface="Times New Roman" panose="02020603050405020304" pitchFamily="18" charset="0"/>
              </a:rPr>
              <a:t>Bitte prüfen Sie vor Teilnahme an diesem Angebot Ihre Zugriffsrechte auf die benötigten Programme. Hierbei unterstützen Sie Herr Ernst, Herr </a:t>
            </a:r>
            <a:r>
              <a:rPr lang="de-DE" sz="1100" dirty="0" err="1">
                <a:solidFill>
                  <a:srgbClr val="FF0000"/>
                </a:solidFill>
                <a:latin typeface="Arial" panose="020B0604020202020204" pitchFamily="34" charset="0"/>
                <a:ea typeface="Times New Roman" panose="02020603050405020304" pitchFamily="18" charset="0"/>
              </a:rPr>
              <a:t>Letz</a:t>
            </a:r>
            <a:r>
              <a:rPr lang="de-DE" sz="1100" dirty="0">
                <a:solidFill>
                  <a:srgbClr val="FF0000"/>
                </a:solidFill>
                <a:latin typeface="Arial" panose="020B0604020202020204" pitchFamily="34" charset="0"/>
                <a:ea typeface="Times New Roman" panose="02020603050405020304" pitchFamily="18" charset="0"/>
              </a:rPr>
              <a:t> und Frau Wunram.</a:t>
            </a:r>
            <a:endParaRPr lang="de-DE" sz="1100" dirty="0">
              <a:solidFill>
                <a:srgbClr val="FF0000"/>
              </a:solidFill>
              <a:effectLst/>
              <a:latin typeface="Arial" panose="020B0604020202020204" pitchFamily="34" charset="0"/>
              <a:ea typeface="Times New Roman" panose="02020603050405020304" pitchFamily="18" charset="0"/>
            </a:endParaRPr>
          </a:p>
          <a:p>
            <a:pPr marL="0" marR="570" indent="0">
              <a:buFont typeface="Arial" panose="020B0604020202020204" pitchFamily="34" charset="0"/>
              <a:buNone/>
            </a:pPr>
            <a:endParaRPr lang="de-DE" sz="1100" dirty="0">
              <a:latin typeface="Arial" panose="020B060402020202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Calibri" panose="020F0502020204030204" pitchFamily="34" charset="0"/>
              </a:rPr>
              <a:t>Heiko Ernst, Sascha </a:t>
            </a:r>
            <a:r>
              <a:rPr lang="de-DE" sz="1200" b="1" dirty="0" err="1">
                <a:solidFill>
                  <a:srgbClr val="7030A0"/>
                </a:solidFill>
                <a:effectLst/>
                <a:latin typeface="Arial Narrow" panose="020B0606020202030204" pitchFamily="34" charset="0"/>
                <a:ea typeface="Calibri" panose="020F0502020204030204" pitchFamily="34" charset="0"/>
              </a:rPr>
              <a:t>Letz</a:t>
            </a:r>
            <a:r>
              <a:rPr lang="de-DE" sz="1200" b="1" dirty="0">
                <a:solidFill>
                  <a:srgbClr val="7030A0"/>
                </a:solidFill>
                <a:effectLst/>
                <a:latin typeface="Arial Narrow" panose="020B0606020202030204" pitchFamily="34" charset="0"/>
                <a:ea typeface="Calibri" panose="020F0502020204030204" pitchFamily="34" charset="0"/>
              </a:rPr>
              <a:t>, Franziska Wunram                        </a:t>
            </a:r>
          </a:p>
          <a:p>
            <a:pPr marL="0" indent="0">
              <a:spcAft>
                <a:spcPts val="600"/>
              </a:spcAft>
              <a:buNone/>
            </a:pPr>
            <a:r>
              <a:rPr lang="de-DE" sz="1000" b="1" dirty="0">
                <a:effectLst/>
                <a:latin typeface="Arial Narrow" panose="020B0606020202030204" pitchFamily="34" charset="0"/>
                <a:ea typeface="Times New Roman" panose="02020603050405020304" pitchFamily="18" charset="0"/>
              </a:rPr>
              <a:t>Mitarbeitende </a:t>
            </a:r>
            <a:r>
              <a:rPr lang="de-DE" sz="1000" b="1" dirty="0" err="1">
                <a:effectLst/>
                <a:latin typeface="Arial Narrow" panose="020B0606020202030204" pitchFamily="34" charset="0"/>
                <a:ea typeface="Times New Roman" panose="02020603050405020304" pitchFamily="18" charset="0"/>
              </a:rPr>
              <a:t>bdks</a:t>
            </a:r>
            <a:r>
              <a:rPr lang="de-DE" sz="1000" b="1" dirty="0">
                <a:effectLst/>
                <a:latin typeface="Arial Narrow" panose="020B0606020202030204" pitchFamily="34" charset="0"/>
                <a:ea typeface="Times New Roman" panose="02020603050405020304" pitchFamily="18" charset="0"/>
              </a:rPr>
              <a:t> Werteverbund, Zentrale Dienste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Zentralverwaltung</a:t>
            </a:r>
          </a:p>
          <a:p>
            <a:pPr marL="0" indent="0">
              <a:lnSpc>
                <a:spcPct val="100000"/>
              </a:lnSpc>
              <a:buNone/>
            </a:pPr>
            <a:r>
              <a:rPr lang="de-DE" sz="1000" b="0" i="0" u="none" strike="noStrike" baseline="0" dirty="0">
                <a:latin typeface="Arial" panose="020B0604020202020204" pitchFamily="34" charset="0"/>
                <a:cs typeface="Arial" panose="020B0604020202020204" pitchFamily="34" charset="0"/>
              </a:rPr>
              <a:t>Seminarraum 1</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19</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7" y="3637289"/>
            <a:ext cx="1517699"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09.05.2023 – 10.05.2023</a:t>
            </a:r>
          </a:p>
          <a:p>
            <a:pPr marL="0" indent="0">
              <a:lnSpc>
                <a:spcPct val="100000"/>
              </a:lnSpc>
              <a:buFont typeface="Arial" panose="020B0604020202020204" pitchFamily="34" charset="0"/>
              <a:buNone/>
            </a:pPr>
            <a:r>
              <a:rPr lang="de-DE" sz="1000" dirty="0">
                <a:latin typeface="Arial" panose="020B0604020202020204" pitchFamily="34" charset="0"/>
              </a:rPr>
              <a:t>jeweils 9:00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14</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23/0014</a:t>
            </a:r>
            <a:endParaRPr lang="de-DE" sz="1000" dirty="0">
              <a:latin typeface="Arial Black" panose="020B0A04020102020204" pitchFamily="34" charset="0"/>
            </a:endParaRPr>
          </a:p>
        </p:txBody>
      </p:sp>
      <p:sp>
        <p:nvSpPr>
          <p:cNvPr id="3" name="Foliennummernplatzhalter 2">
            <a:extLst>
              <a:ext uri="{FF2B5EF4-FFF2-40B4-BE49-F238E27FC236}">
                <a16:creationId xmlns:a16="http://schemas.microsoft.com/office/drawing/2014/main" id="{B46FDCFB-FBAA-2DD9-8469-E7FF7CF41FCA}"/>
              </a:ext>
            </a:extLst>
          </p:cNvPr>
          <p:cNvSpPr>
            <a:spLocks noGrp="1"/>
          </p:cNvSpPr>
          <p:nvPr>
            <p:ph type="sldNum" sz="quarter" idx="12"/>
          </p:nvPr>
        </p:nvSpPr>
        <p:spPr/>
        <p:txBody>
          <a:bodyPr/>
          <a:lstStyle/>
          <a:p>
            <a:fld id="{98051CB9-6888-4E64-B477-E6EAEEC55F9F}" type="slidenum">
              <a:rPr lang="de-DE" smtClean="0"/>
              <a:t>25</a:t>
            </a:fld>
            <a:endParaRPr lang="de-DE"/>
          </a:p>
        </p:txBody>
      </p:sp>
      <p:sp>
        <p:nvSpPr>
          <p:cNvPr id="13" name="Inhaltsplatzhalter 2">
            <a:extLst>
              <a:ext uri="{FF2B5EF4-FFF2-40B4-BE49-F238E27FC236}">
                <a16:creationId xmlns:a16="http://schemas.microsoft.com/office/drawing/2014/main" id="{323E7D67-3EA8-13C9-4044-36C879703AE1}"/>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pic>
        <p:nvPicPr>
          <p:cNvPr id="16" name="Grafik 15">
            <a:extLst>
              <a:ext uri="{FF2B5EF4-FFF2-40B4-BE49-F238E27FC236}">
                <a16:creationId xmlns:a16="http://schemas.microsoft.com/office/drawing/2014/main" id="{F59388F2-EEC1-68FC-B9F2-58783148A3E6}"/>
              </a:ext>
            </a:extLst>
          </p:cNvPr>
          <p:cNvPicPr>
            <a:picLocks noChangeAspect="1"/>
          </p:cNvPicPr>
          <p:nvPr/>
        </p:nvPicPr>
        <p:blipFill>
          <a:blip r:embed="rId4"/>
          <a:stretch>
            <a:fillRect/>
          </a:stretch>
        </p:blipFill>
        <p:spPr>
          <a:xfrm>
            <a:off x="1882752" y="2686184"/>
            <a:ext cx="2172008" cy="545828"/>
          </a:xfrm>
          <a:prstGeom prst="rect">
            <a:avLst/>
          </a:prstGeom>
        </p:spPr>
      </p:pic>
    </p:spTree>
    <p:extLst>
      <p:ext uri="{BB962C8B-B14F-4D97-AF65-F5344CB8AC3E}">
        <p14:creationId xmlns:p14="http://schemas.microsoft.com/office/powerpoint/2010/main" val="2788300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PIT Grundlagen Schulung</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5534526"/>
            <a:ext cx="3567041" cy="21055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36195" lvl="0" indent="0" algn="just">
              <a:spcAft>
                <a:spcPts val="0"/>
              </a:spcAft>
              <a:buNone/>
            </a:pPr>
            <a:endParaRPr lang="de-DE" sz="11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1100"/>
              </a:spcAft>
              <a:buNone/>
            </a:pPr>
            <a:r>
              <a:rPr lang="de-DE" sz="1200" dirty="0">
                <a:solidFill>
                  <a:srgbClr val="59348D"/>
                </a:solidFill>
                <a:effectLst/>
                <a:latin typeface="Arial Narrow" panose="020B0606020202030204" pitchFamily="34" charset="0"/>
                <a:ea typeface="Calibri" panose="020F0502020204030204" pitchFamily="34" charset="0"/>
                <a:cs typeface="SegoeUI"/>
              </a:rPr>
              <a:t>Kurzvorträge, Erfahrungsaustausch, Gruppenarbeit</a:t>
            </a:r>
            <a:endParaRPr lang="de-DE" sz="1200" b="0" i="0" u="none" strike="noStrike" baseline="0" dirty="0">
              <a:solidFill>
                <a:srgbClr val="59348D"/>
              </a:solidFill>
              <a:latin typeface="Arial Narrow" panose="020B060602020203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Calibri" panose="020F0502020204030204" pitchFamily="34" charset="0"/>
              </a:rPr>
              <a:t>Heiko Ernst, Sascha </a:t>
            </a:r>
            <a:r>
              <a:rPr lang="de-DE" sz="1200" b="1" dirty="0" err="1">
                <a:solidFill>
                  <a:srgbClr val="7030A0"/>
                </a:solidFill>
                <a:effectLst/>
                <a:latin typeface="Arial Narrow" panose="020B0606020202030204" pitchFamily="34" charset="0"/>
                <a:ea typeface="Calibri" panose="020F0502020204030204" pitchFamily="34" charset="0"/>
              </a:rPr>
              <a:t>Letz</a:t>
            </a:r>
            <a:r>
              <a:rPr lang="de-DE" sz="1200" b="1" dirty="0">
                <a:solidFill>
                  <a:srgbClr val="7030A0"/>
                </a:solidFill>
                <a:effectLst/>
                <a:latin typeface="Arial Narrow" panose="020B0606020202030204" pitchFamily="34" charset="0"/>
                <a:ea typeface="Calibri" panose="020F0502020204030204" pitchFamily="34" charset="0"/>
              </a:rPr>
              <a:t>, Franziska Wunram                        </a:t>
            </a:r>
          </a:p>
          <a:p>
            <a:pPr marL="0" indent="0">
              <a:spcAft>
                <a:spcPts val="600"/>
              </a:spcAft>
              <a:buNone/>
            </a:pPr>
            <a:r>
              <a:rPr lang="de-DE" sz="1000" b="1" dirty="0">
                <a:effectLst/>
                <a:latin typeface="Arial Narrow" panose="020B0606020202030204" pitchFamily="34" charset="0"/>
                <a:ea typeface="Times New Roman" panose="02020603050405020304" pitchFamily="18" charset="0"/>
              </a:rPr>
              <a:t>Mitarbeitende </a:t>
            </a:r>
            <a:r>
              <a:rPr lang="de-DE" sz="1000" b="1" dirty="0" err="1">
                <a:effectLst/>
                <a:latin typeface="Arial Narrow" panose="020B0606020202030204" pitchFamily="34" charset="0"/>
                <a:ea typeface="Times New Roman" panose="02020603050405020304" pitchFamily="18" charset="0"/>
              </a:rPr>
              <a:t>bdks</a:t>
            </a:r>
            <a:r>
              <a:rPr lang="de-DE" sz="1000" b="1" dirty="0">
                <a:effectLst/>
                <a:latin typeface="Arial Narrow" panose="020B0606020202030204" pitchFamily="34" charset="0"/>
                <a:ea typeface="Times New Roman" panose="02020603050405020304" pitchFamily="18" charset="0"/>
              </a:rPr>
              <a:t> Werteverbund, Zentrale Dienste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Zentralverwaltung</a:t>
            </a:r>
          </a:p>
          <a:p>
            <a:pPr marL="0" indent="0">
              <a:lnSpc>
                <a:spcPct val="100000"/>
              </a:lnSpc>
              <a:buNone/>
            </a:pPr>
            <a:r>
              <a:rPr lang="de-DE" sz="1000" b="0" i="0" u="none" strike="noStrike" baseline="0" dirty="0">
                <a:latin typeface="Arial" panose="020B0604020202020204" pitchFamily="34" charset="0"/>
                <a:cs typeface="Arial" panose="020B0604020202020204" pitchFamily="34" charset="0"/>
              </a:rPr>
              <a:t>Seminarraum 1</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19</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7" y="3637289"/>
            <a:ext cx="1517699"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28.06.2023 – 29.06.2023</a:t>
            </a:r>
          </a:p>
          <a:p>
            <a:pPr marL="0" indent="0">
              <a:lnSpc>
                <a:spcPct val="100000"/>
              </a:lnSpc>
              <a:buFont typeface="Arial" panose="020B0604020202020204" pitchFamily="34" charset="0"/>
              <a:buNone/>
            </a:pPr>
            <a:r>
              <a:rPr lang="de-DE" sz="1000" dirty="0">
                <a:latin typeface="Arial" panose="020B0604020202020204" pitchFamily="34" charset="0"/>
              </a:rPr>
              <a:t>jeweils 9:00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14</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23/0015</a:t>
            </a:r>
            <a:endParaRPr lang="de-DE" sz="1000" dirty="0">
              <a:latin typeface="Arial Black" panose="020B0A04020102020204" pitchFamily="34" charset="0"/>
            </a:endParaRPr>
          </a:p>
        </p:txBody>
      </p:sp>
      <p:sp>
        <p:nvSpPr>
          <p:cNvPr id="15" name="Inhaltsplatzhalter 2">
            <a:extLst>
              <a:ext uri="{FF2B5EF4-FFF2-40B4-BE49-F238E27FC236}">
                <a16:creationId xmlns:a16="http://schemas.microsoft.com/office/drawing/2014/main" id="{C29052A7-7879-1F41-7E1B-BC9BFCA60577}"/>
              </a:ext>
            </a:extLst>
          </p:cNvPr>
          <p:cNvSpPr txBox="1">
            <a:spLocks/>
          </p:cNvSpPr>
          <p:nvPr/>
        </p:nvSpPr>
        <p:spPr>
          <a:xfrm>
            <a:off x="376691" y="2855011"/>
            <a:ext cx="3549133" cy="5627255"/>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spcAft>
                <a:spcPts val="600"/>
              </a:spcAft>
              <a:buNone/>
            </a:pPr>
            <a:r>
              <a:rPr lang="de-DE" sz="1100" i="1" dirty="0">
                <a:effectLst/>
                <a:latin typeface="Arial" panose="020B0604020202020204" pitchFamily="34" charset="0"/>
                <a:ea typeface="Times New Roman" panose="02020603050405020304" pitchFamily="18" charset="0"/>
              </a:rPr>
              <a:t>Das zweitägige Seminar umfasst 16 UE wie folgt:</a:t>
            </a:r>
          </a:p>
          <a:p>
            <a:pPr marL="265113" indent="-265113">
              <a:spcAft>
                <a:spcPts val="600"/>
              </a:spcAft>
            </a:pPr>
            <a:r>
              <a:rPr lang="de-DE" sz="1100" i="1" dirty="0">
                <a:effectLst/>
                <a:latin typeface="Arial" panose="020B0604020202020204" pitchFamily="34" charset="0"/>
                <a:ea typeface="Times New Roman" panose="02020603050405020304" pitchFamily="18" charset="0"/>
              </a:rPr>
              <a:t>Grundlagen der Personenzentrierten Bedarfsermittlung und Planung von Teilhabeleistungen</a:t>
            </a:r>
          </a:p>
          <a:p>
            <a:pPr marL="265113" indent="-265113">
              <a:spcAft>
                <a:spcPts val="600"/>
              </a:spcAft>
            </a:pPr>
            <a:r>
              <a:rPr lang="de-DE" sz="1100" i="1" dirty="0">
                <a:effectLst/>
                <a:latin typeface="Arial" panose="020B0604020202020204" pitchFamily="34" charset="0"/>
                <a:ea typeface="Times New Roman" panose="02020603050405020304" pitchFamily="18" charset="0"/>
              </a:rPr>
              <a:t>Grundlagen der Anwendungen und Nutzung 	der ICF in Bedarfsermittlung und Teilhabeplanung</a:t>
            </a:r>
          </a:p>
          <a:p>
            <a:pPr marL="265113" indent="-265113">
              <a:spcAft>
                <a:spcPts val="600"/>
              </a:spcAft>
            </a:pPr>
            <a:r>
              <a:rPr lang="de-DE" sz="1100" i="1" dirty="0">
                <a:effectLst/>
                <a:latin typeface="Arial" panose="020B0604020202020204" pitchFamily="34" charset="0"/>
                <a:ea typeface="Times New Roman" panose="02020603050405020304" pitchFamily="18" charset="0"/>
              </a:rPr>
              <a:t>Verfahren der Personenzentrierte integrierten gesamt- / Teilhabeplanung nach dem SGB IX  (neu)</a:t>
            </a:r>
          </a:p>
          <a:p>
            <a:pPr marL="265113" indent="-265113">
              <a:spcAft>
                <a:spcPts val="600"/>
              </a:spcAft>
            </a:pPr>
            <a:r>
              <a:rPr lang="de-DE" sz="1100" i="1" dirty="0">
                <a:effectLst/>
                <a:latin typeface="Arial" panose="020B0604020202020204" pitchFamily="34" charset="0"/>
                <a:ea typeface="Times New Roman" panose="02020603050405020304" pitchFamily="18" charset="0"/>
              </a:rPr>
              <a:t>Verfahren der Gesamtplanung des LWV Hessen</a:t>
            </a:r>
          </a:p>
          <a:p>
            <a:pPr marL="265113" indent="-265113">
              <a:spcAft>
                <a:spcPts val="600"/>
              </a:spcAft>
            </a:pPr>
            <a:r>
              <a:rPr lang="de-DE" sz="1100" i="1" dirty="0">
                <a:effectLst/>
                <a:latin typeface="Arial" panose="020B0604020202020204" pitchFamily="34" charset="0"/>
                <a:ea typeface="Times New Roman" panose="02020603050405020304" pitchFamily="18" charset="0"/>
              </a:rPr>
              <a:t>Der PIT: Instrument zur Bedarfsermittlung und Teilhabeplanung in Hessen</a:t>
            </a:r>
          </a:p>
          <a:p>
            <a:pPr marL="265113" indent="-265113">
              <a:spcAft>
                <a:spcPts val="600"/>
              </a:spcAft>
            </a:pPr>
            <a:r>
              <a:rPr lang="de-DE" sz="1100" i="1" dirty="0">
                <a:effectLst/>
                <a:latin typeface="Arial" panose="020B0604020202020204" pitchFamily="34" charset="0"/>
                <a:ea typeface="Times New Roman" panose="02020603050405020304" pitchFamily="18" charset="0"/>
              </a:rPr>
              <a:t>Personenzentrierte Ziele und Indikatoren</a:t>
            </a:r>
          </a:p>
          <a:p>
            <a:pPr marL="265113" indent="-265113">
              <a:spcAft>
                <a:spcPts val="600"/>
              </a:spcAft>
            </a:pPr>
            <a:r>
              <a:rPr lang="de-DE" sz="1100" i="1" dirty="0">
                <a:effectLst/>
                <a:latin typeface="Arial" panose="020B0604020202020204" pitchFamily="34" charset="0"/>
                <a:ea typeface="Times New Roman" panose="02020603050405020304" pitchFamily="18" charset="0"/>
              </a:rPr>
              <a:t>PIT-Erstellung: Methodisches Vorgehen mit Übungen</a:t>
            </a:r>
          </a:p>
          <a:p>
            <a:pPr marL="265113" indent="-265113">
              <a:spcAft>
                <a:spcPts val="600"/>
              </a:spcAft>
            </a:pPr>
            <a:r>
              <a:rPr lang="de-DE" sz="1100" i="1" dirty="0">
                <a:effectLst/>
                <a:latin typeface="Arial" panose="020B0604020202020204" pitchFamily="34" charset="0"/>
                <a:ea typeface="Times New Roman" panose="02020603050405020304" pitchFamily="18" charset="0"/>
              </a:rPr>
              <a:t>Prozess der Fortschreibung der Teilhabeplanung</a:t>
            </a:r>
          </a:p>
          <a:p>
            <a:pPr marL="265113" indent="-265113">
              <a:spcAft>
                <a:spcPts val="600"/>
              </a:spcAft>
            </a:pPr>
            <a:endParaRPr lang="de-DE" sz="1100" i="1" dirty="0">
              <a:latin typeface="Arial" panose="020B0604020202020204" pitchFamily="34" charset="0"/>
              <a:ea typeface="Times New Roman" panose="02020603050405020304" pitchFamily="18" charset="0"/>
            </a:endParaRPr>
          </a:p>
          <a:p>
            <a:pPr marL="265113" indent="-265113">
              <a:spcAft>
                <a:spcPts val="600"/>
              </a:spcAft>
            </a:pPr>
            <a:endParaRPr lang="de-DE" sz="1100" i="1" dirty="0">
              <a:effectLst/>
              <a:latin typeface="Arial" panose="020B0604020202020204" pitchFamily="34" charset="0"/>
              <a:ea typeface="Times New Roman" panose="02020603050405020304" pitchFamily="18" charset="0"/>
            </a:endParaRPr>
          </a:p>
          <a:p>
            <a:pPr marL="0" indent="0">
              <a:spcAft>
                <a:spcPts val="600"/>
              </a:spcAft>
              <a:buNone/>
            </a:pPr>
            <a:r>
              <a:rPr lang="de-DE" sz="1100" dirty="0">
                <a:solidFill>
                  <a:srgbClr val="FF0000"/>
                </a:solidFill>
                <a:latin typeface="Arial" panose="020B0604020202020204" pitchFamily="34" charset="0"/>
                <a:ea typeface="Times New Roman" panose="02020603050405020304" pitchFamily="18" charset="0"/>
              </a:rPr>
              <a:t>Bitte prüfen Sie vor Teilnahme an diesem Angebot Ihre Zugriffsrechte auf die benötigten Programme. Hierbei unterstützen Sie Herr Ernst, Herr </a:t>
            </a:r>
            <a:r>
              <a:rPr lang="de-DE" sz="1100" dirty="0" err="1">
                <a:solidFill>
                  <a:srgbClr val="FF0000"/>
                </a:solidFill>
                <a:latin typeface="Arial" panose="020B0604020202020204" pitchFamily="34" charset="0"/>
                <a:ea typeface="Times New Roman" panose="02020603050405020304" pitchFamily="18" charset="0"/>
              </a:rPr>
              <a:t>Letz</a:t>
            </a:r>
            <a:r>
              <a:rPr lang="de-DE" sz="1100" dirty="0">
                <a:solidFill>
                  <a:srgbClr val="FF0000"/>
                </a:solidFill>
                <a:latin typeface="Arial" panose="020B0604020202020204" pitchFamily="34" charset="0"/>
                <a:ea typeface="Times New Roman" panose="02020603050405020304" pitchFamily="18" charset="0"/>
              </a:rPr>
              <a:t> und Frau Wunram.</a:t>
            </a:r>
            <a:endParaRPr lang="de-DE" sz="1100" dirty="0">
              <a:solidFill>
                <a:srgbClr val="FF0000"/>
              </a:solidFill>
              <a:effectLst/>
              <a:latin typeface="Arial" panose="020B0604020202020204" pitchFamily="34" charset="0"/>
              <a:ea typeface="Times New Roman" panose="02020603050405020304" pitchFamily="18" charset="0"/>
            </a:endParaRPr>
          </a:p>
          <a:p>
            <a:pPr marL="0" marR="570" indent="0">
              <a:buFont typeface="Arial" panose="020B0604020202020204" pitchFamily="34" charset="0"/>
              <a:buNone/>
            </a:pPr>
            <a:endParaRPr lang="de-DE" sz="1100" dirty="0">
              <a:latin typeface="Arial" panose="020B0604020202020204" pitchFamily="34" charset="0"/>
            </a:endParaRPr>
          </a:p>
        </p:txBody>
      </p:sp>
      <p:sp>
        <p:nvSpPr>
          <p:cNvPr id="8" name="Foliennummernplatzhalter 7">
            <a:extLst>
              <a:ext uri="{FF2B5EF4-FFF2-40B4-BE49-F238E27FC236}">
                <a16:creationId xmlns:a16="http://schemas.microsoft.com/office/drawing/2014/main" id="{B9D1B3E5-AE31-2655-D2F4-9785F776BB15}"/>
              </a:ext>
            </a:extLst>
          </p:cNvPr>
          <p:cNvSpPr>
            <a:spLocks noGrp="1"/>
          </p:cNvSpPr>
          <p:nvPr>
            <p:ph type="sldNum" sz="quarter" idx="12"/>
          </p:nvPr>
        </p:nvSpPr>
        <p:spPr/>
        <p:txBody>
          <a:bodyPr/>
          <a:lstStyle/>
          <a:p>
            <a:fld id="{98051CB9-6888-4E64-B477-E6EAEEC55F9F}" type="slidenum">
              <a:rPr lang="de-DE" smtClean="0"/>
              <a:t>26</a:t>
            </a:fld>
            <a:endParaRPr lang="de-DE"/>
          </a:p>
        </p:txBody>
      </p:sp>
      <p:sp>
        <p:nvSpPr>
          <p:cNvPr id="13" name="Inhaltsplatzhalter 2">
            <a:extLst>
              <a:ext uri="{FF2B5EF4-FFF2-40B4-BE49-F238E27FC236}">
                <a16:creationId xmlns:a16="http://schemas.microsoft.com/office/drawing/2014/main" id="{B224B6E1-40D4-FA12-63C3-9DAC00860906}"/>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pic>
        <p:nvPicPr>
          <p:cNvPr id="17" name="Grafik 16">
            <a:extLst>
              <a:ext uri="{FF2B5EF4-FFF2-40B4-BE49-F238E27FC236}">
                <a16:creationId xmlns:a16="http://schemas.microsoft.com/office/drawing/2014/main" id="{2F28F1FA-B958-FF7B-C81B-61E5C2AC7793}"/>
              </a:ext>
            </a:extLst>
          </p:cNvPr>
          <p:cNvPicPr>
            <a:picLocks noChangeAspect="1"/>
          </p:cNvPicPr>
          <p:nvPr/>
        </p:nvPicPr>
        <p:blipFill>
          <a:blip r:embed="rId4"/>
          <a:stretch>
            <a:fillRect/>
          </a:stretch>
        </p:blipFill>
        <p:spPr>
          <a:xfrm>
            <a:off x="1866145" y="2665189"/>
            <a:ext cx="2067408" cy="519542"/>
          </a:xfrm>
          <a:prstGeom prst="rect">
            <a:avLst/>
          </a:prstGeom>
        </p:spPr>
      </p:pic>
    </p:spTree>
    <p:extLst>
      <p:ext uri="{BB962C8B-B14F-4D97-AF65-F5344CB8AC3E}">
        <p14:creationId xmlns:p14="http://schemas.microsoft.com/office/powerpoint/2010/main" val="3800741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PIT Grundlagen Schulung</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5534526"/>
            <a:ext cx="3567041" cy="21055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36195" lvl="0" indent="0" algn="just">
              <a:spcAft>
                <a:spcPts val="0"/>
              </a:spcAft>
              <a:buNone/>
            </a:pPr>
            <a:endParaRPr lang="de-DE" sz="11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1100"/>
              </a:spcAft>
              <a:buNone/>
            </a:pPr>
            <a:r>
              <a:rPr lang="de-DE" sz="1200" dirty="0">
                <a:solidFill>
                  <a:srgbClr val="59348D"/>
                </a:solidFill>
                <a:effectLst/>
                <a:latin typeface="Arial Narrow" panose="020B0606020202030204" pitchFamily="34" charset="0"/>
                <a:ea typeface="Calibri" panose="020F0502020204030204" pitchFamily="34" charset="0"/>
                <a:cs typeface="SegoeUI"/>
              </a:rPr>
              <a:t>Kurzvorträge, Erfahrungsaustausch, Gruppenarbeit</a:t>
            </a:r>
            <a:endParaRPr lang="de-DE" sz="1200" b="0" i="0" u="none" strike="noStrike" baseline="0" dirty="0">
              <a:solidFill>
                <a:srgbClr val="59348D"/>
              </a:solidFill>
              <a:latin typeface="Arial Narrow" panose="020B060602020203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Calibri" panose="020F0502020204030204" pitchFamily="34" charset="0"/>
              </a:rPr>
              <a:t>Heiko Ernst, Sascha </a:t>
            </a:r>
            <a:r>
              <a:rPr lang="de-DE" sz="1200" b="1" dirty="0" err="1">
                <a:solidFill>
                  <a:srgbClr val="7030A0"/>
                </a:solidFill>
                <a:effectLst/>
                <a:latin typeface="Arial Narrow" panose="020B0606020202030204" pitchFamily="34" charset="0"/>
                <a:ea typeface="Calibri" panose="020F0502020204030204" pitchFamily="34" charset="0"/>
              </a:rPr>
              <a:t>Letz</a:t>
            </a:r>
            <a:r>
              <a:rPr lang="de-DE" sz="1200" b="1" dirty="0">
                <a:solidFill>
                  <a:srgbClr val="7030A0"/>
                </a:solidFill>
                <a:effectLst/>
                <a:latin typeface="Arial Narrow" panose="020B0606020202030204" pitchFamily="34" charset="0"/>
                <a:ea typeface="Calibri" panose="020F0502020204030204" pitchFamily="34" charset="0"/>
              </a:rPr>
              <a:t>, Franziska Wunram                        </a:t>
            </a:r>
          </a:p>
          <a:p>
            <a:pPr marL="0" indent="0">
              <a:spcAft>
                <a:spcPts val="600"/>
              </a:spcAft>
              <a:buNone/>
            </a:pPr>
            <a:r>
              <a:rPr lang="de-DE" sz="1000" b="1" dirty="0">
                <a:effectLst/>
                <a:latin typeface="Arial Narrow" panose="020B0606020202030204" pitchFamily="34" charset="0"/>
                <a:ea typeface="Times New Roman" panose="02020603050405020304" pitchFamily="18" charset="0"/>
              </a:rPr>
              <a:t>Mitarbeitende </a:t>
            </a:r>
            <a:r>
              <a:rPr lang="de-DE" sz="1000" b="1" dirty="0" err="1">
                <a:effectLst/>
                <a:latin typeface="Arial Narrow" panose="020B0606020202030204" pitchFamily="34" charset="0"/>
                <a:ea typeface="Times New Roman" panose="02020603050405020304" pitchFamily="18" charset="0"/>
              </a:rPr>
              <a:t>bdks</a:t>
            </a:r>
            <a:r>
              <a:rPr lang="de-DE" sz="1000" b="1" dirty="0">
                <a:effectLst/>
                <a:latin typeface="Arial Narrow" panose="020B0606020202030204" pitchFamily="34" charset="0"/>
                <a:ea typeface="Times New Roman" panose="02020603050405020304" pitchFamily="18" charset="0"/>
              </a:rPr>
              <a:t> Werteverbund, Zentrale Dienste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Zentralverwaltung</a:t>
            </a:r>
          </a:p>
          <a:p>
            <a:pPr marL="0" indent="0">
              <a:lnSpc>
                <a:spcPct val="100000"/>
              </a:lnSpc>
              <a:buNone/>
            </a:pPr>
            <a:r>
              <a:rPr lang="de-DE" sz="1000" b="0" i="0" u="none" strike="noStrike" baseline="0" dirty="0">
                <a:latin typeface="Arial" panose="020B0604020202020204" pitchFamily="34" charset="0"/>
                <a:cs typeface="Arial" panose="020B0604020202020204" pitchFamily="34" charset="0"/>
              </a:rPr>
              <a:t>Seminarraum 1</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19</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7" y="3637289"/>
            <a:ext cx="1517699"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13.09.2023 – 14.09.2023</a:t>
            </a:r>
          </a:p>
          <a:p>
            <a:pPr marL="0" indent="0">
              <a:lnSpc>
                <a:spcPct val="100000"/>
              </a:lnSpc>
              <a:buFont typeface="Arial" panose="020B0604020202020204" pitchFamily="34" charset="0"/>
              <a:buNone/>
            </a:pPr>
            <a:r>
              <a:rPr lang="de-DE" sz="1000" dirty="0">
                <a:latin typeface="Arial" panose="020B0604020202020204" pitchFamily="34" charset="0"/>
              </a:rPr>
              <a:t>jeweils 9:00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14</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23/0016</a:t>
            </a:r>
            <a:endParaRPr lang="de-DE" sz="1000" dirty="0">
              <a:latin typeface="Arial Black" panose="020B0A04020102020204" pitchFamily="34" charset="0"/>
            </a:endParaRPr>
          </a:p>
        </p:txBody>
      </p:sp>
      <p:sp>
        <p:nvSpPr>
          <p:cNvPr id="15" name="Inhaltsplatzhalter 2">
            <a:extLst>
              <a:ext uri="{FF2B5EF4-FFF2-40B4-BE49-F238E27FC236}">
                <a16:creationId xmlns:a16="http://schemas.microsoft.com/office/drawing/2014/main" id="{C29052A7-7879-1F41-7E1B-BC9BFCA60577}"/>
              </a:ext>
            </a:extLst>
          </p:cNvPr>
          <p:cNvSpPr txBox="1">
            <a:spLocks/>
          </p:cNvSpPr>
          <p:nvPr/>
        </p:nvSpPr>
        <p:spPr>
          <a:xfrm>
            <a:off x="376691" y="2855011"/>
            <a:ext cx="3549133" cy="5627255"/>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spcAft>
                <a:spcPts val="600"/>
              </a:spcAft>
              <a:buNone/>
            </a:pPr>
            <a:r>
              <a:rPr lang="de-DE" sz="1100" i="1" dirty="0">
                <a:effectLst/>
                <a:latin typeface="Arial" panose="020B0604020202020204" pitchFamily="34" charset="0"/>
                <a:ea typeface="Times New Roman" panose="02020603050405020304" pitchFamily="18" charset="0"/>
              </a:rPr>
              <a:t>Das zweitägige Seminar umfasst 16 UE wie folgt:</a:t>
            </a:r>
          </a:p>
          <a:p>
            <a:pPr marL="265113" indent="-265113">
              <a:spcAft>
                <a:spcPts val="600"/>
              </a:spcAft>
            </a:pPr>
            <a:r>
              <a:rPr lang="de-DE" sz="1100" i="1" dirty="0">
                <a:effectLst/>
                <a:latin typeface="Arial" panose="020B0604020202020204" pitchFamily="34" charset="0"/>
                <a:ea typeface="Times New Roman" panose="02020603050405020304" pitchFamily="18" charset="0"/>
              </a:rPr>
              <a:t>Grundlagen der Personenzentrierten Bedarfsermittlung und Planung von Teilhabeleistungen</a:t>
            </a:r>
          </a:p>
          <a:p>
            <a:pPr marL="265113" indent="-265113">
              <a:spcAft>
                <a:spcPts val="600"/>
              </a:spcAft>
            </a:pPr>
            <a:r>
              <a:rPr lang="de-DE" sz="1100" i="1" dirty="0">
                <a:effectLst/>
                <a:latin typeface="Arial" panose="020B0604020202020204" pitchFamily="34" charset="0"/>
                <a:ea typeface="Times New Roman" panose="02020603050405020304" pitchFamily="18" charset="0"/>
              </a:rPr>
              <a:t>Grundlagen der Anwendungen und Nutzung 	der ICF in Bedarfsermittlung und Teilhabeplanung</a:t>
            </a:r>
          </a:p>
          <a:p>
            <a:pPr marL="265113" indent="-265113">
              <a:spcAft>
                <a:spcPts val="600"/>
              </a:spcAft>
            </a:pPr>
            <a:r>
              <a:rPr lang="de-DE" sz="1100" i="1" dirty="0">
                <a:effectLst/>
                <a:latin typeface="Arial" panose="020B0604020202020204" pitchFamily="34" charset="0"/>
                <a:ea typeface="Times New Roman" panose="02020603050405020304" pitchFamily="18" charset="0"/>
              </a:rPr>
              <a:t>Verfahren der Personenzentrierte integrierten gesamt- / Teilhabeplanung nach dem SGB IX  (neu)</a:t>
            </a:r>
          </a:p>
          <a:p>
            <a:pPr marL="265113" indent="-265113">
              <a:spcAft>
                <a:spcPts val="600"/>
              </a:spcAft>
            </a:pPr>
            <a:r>
              <a:rPr lang="de-DE" sz="1100" i="1" dirty="0">
                <a:effectLst/>
                <a:latin typeface="Arial" panose="020B0604020202020204" pitchFamily="34" charset="0"/>
                <a:ea typeface="Times New Roman" panose="02020603050405020304" pitchFamily="18" charset="0"/>
              </a:rPr>
              <a:t>Verfahren der Gesamtplanung des LWV Hessen</a:t>
            </a:r>
          </a:p>
          <a:p>
            <a:pPr marL="265113" indent="-265113">
              <a:spcAft>
                <a:spcPts val="600"/>
              </a:spcAft>
            </a:pPr>
            <a:r>
              <a:rPr lang="de-DE" sz="1100" i="1" dirty="0">
                <a:effectLst/>
                <a:latin typeface="Arial" panose="020B0604020202020204" pitchFamily="34" charset="0"/>
                <a:ea typeface="Times New Roman" panose="02020603050405020304" pitchFamily="18" charset="0"/>
              </a:rPr>
              <a:t>Der PIT: Instrument zur Bedarfsermittlung und Teilhabeplanung in Hessen</a:t>
            </a:r>
          </a:p>
          <a:p>
            <a:pPr marL="265113" indent="-265113">
              <a:spcAft>
                <a:spcPts val="600"/>
              </a:spcAft>
            </a:pPr>
            <a:r>
              <a:rPr lang="de-DE" sz="1100" i="1" dirty="0">
                <a:effectLst/>
                <a:latin typeface="Arial" panose="020B0604020202020204" pitchFamily="34" charset="0"/>
                <a:ea typeface="Times New Roman" panose="02020603050405020304" pitchFamily="18" charset="0"/>
              </a:rPr>
              <a:t>Personenzentrierte Ziele und Indikatoren</a:t>
            </a:r>
          </a:p>
          <a:p>
            <a:pPr marL="265113" indent="-265113">
              <a:spcAft>
                <a:spcPts val="600"/>
              </a:spcAft>
            </a:pPr>
            <a:r>
              <a:rPr lang="de-DE" sz="1100" i="1" dirty="0">
                <a:effectLst/>
                <a:latin typeface="Arial" panose="020B0604020202020204" pitchFamily="34" charset="0"/>
                <a:ea typeface="Times New Roman" panose="02020603050405020304" pitchFamily="18" charset="0"/>
              </a:rPr>
              <a:t>PIT-Erstellung: Methodisches Vorgehen mit Übungen</a:t>
            </a:r>
          </a:p>
          <a:p>
            <a:pPr marL="265113" indent="-265113">
              <a:spcAft>
                <a:spcPts val="600"/>
              </a:spcAft>
            </a:pPr>
            <a:r>
              <a:rPr lang="de-DE" sz="1100" i="1" dirty="0">
                <a:effectLst/>
                <a:latin typeface="Arial" panose="020B0604020202020204" pitchFamily="34" charset="0"/>
                <a:ea typeface="Times New Roman" panose="02020603050405020304" pitchFamily="18" charset="0"/>
              </a:rPr>
              <a:t>Prozess der Fortschreibung der Teilhabeplanung</a:t>
            </a:r>
          </a:p>
          <a:p>
            <a:pPr marL="265113" indent="-265113">
              <a:spcAft>
                <a:spcPts val="600"/>
              </a:spcAft>
            </a:pPr>
            <a:endParaRPr lang="de-DE" sz="1100" i="1" dirty="0">
              <a:latin typeface="Arial" panose="020B0604020202020204" pitchFamily="34" charset="0"/>
              <a:ea typeface="Times New Roman" panose="02020603050405020304" pitchFamily="18" charset="0"/>
            </a:endParaRPr>
          </a:p>
          <a:p>
            <a:pPr marL="265113" indent="-265113">
              <a:spcAft>
                <a:spcPts val="600"/>
              </a:spcAft>
            </a:pPr>
            <a:endParaRPr lang="de-DE" sz="1100" i="1" dirty="0">
              <a:effectLst/>
              <a:latin typeface="Arial" panose="020B0604020202020204" pitchFamily="34" charset="0"/>
              <a:ea typeface="Times New Roman" panose="02020603050405020304" pitchFamily="18" charset="0"/>
            </a:endParaRPr>
          </a:p>
          <a:p>
            <a:pPr marL="0" indent="0">
              <a:spcAft>
                <a:spcPts val="600"/>
              </a:spcAft>
              <a:buNone/>
            </a:pPr>
            <a:r>
              <a:rPr lang="de-DE" sz="1100" dirty="0">
                <a:solidFill>
                  <a:srgbClr val="FF0000"/>
                </a:solidFill>
                <a:latin typeface="Arial" panose="020B0604020202020204" pitchFamily="34" charset="0"/>
                <a:ea typeface="Times New Roman" panose="02020603050405020304" pitchFamily="18" charset="0"/>
              </a:rPr>
              <a:t>Bitte prüfen Sie vor Teilnahme an diesem Angebot Ihre Zugriffsrechte auf die benötigten Programme. Hierbei unterstützen Sie Herr Ernst, Herr </a:t>
            </a:r>
            <a:r>
              <a:rPr lang="de-DE" sz="1100" dirty="0" err="1">
                <a:solidFill>
                  <a:srgbClr val="FF0000"/>
                </a:solidFill>
                <a:latin typeface="Arial" panose="020B0604020202020204" pitchFamily="34" charset="0"/>
                <a:ea typeface="Times New Roman" panose="02020603050405020304" pitchFamily="18" charset="0"/>
              </a:rPr>
              <a:t>Letz</a:t>
            </a:r>
            <a:r>
              <a:rPr lang="de-DE" sz="1100" dirty="0">
                <a:solidFill>
                  <a:srgbClr val="FF0000"/>
                </a:solidFill>
                <a:latin typeface="Arial" panose="020B0604020202020204" pitchFamily="34" charset="0"/>
                <a:ea typeface="Times New Roman" panose="02020603050405020304" pitchFamily="18" charset="0"/>
              </a:rPr>
              <a:t> und Frau Wunram.</a:t>
            </a:r>
            <a:endParaRPr lang="de-DE" sz="1100" dirty="0">
              <a:solidFill>
                <a:srgbClr val="FF0000"/>
              </a:solidFill>
              <a:effectLst/>
              <a:latin typeface="Arial" panose="020B0604020202020204" pitchFamily="34" charset="0"/>
              <a:ea typeface="Times New Roman" panose="02020603050405020304" pitchFamily="18" charset="0"/>
            </a:endParaRPr>
          </a:p>
          <a:p>
            <a:pPr marL="0" marR="570" indent="0">
              <a:buFont typeface="Arial" panose="020B0604020202020204" pitchFamily="34" charset="0"/>
              <a:buNone/>
            </a:pPr>
            <a:endParaRPr lang="de-DE" sz="1100" dirty="0">
              <a:latin typeface="Arial" panose="020B0604020202020204" pitchFamily="34" charset="0"/>
            </a:endParaRPr>
          </a:p>
        </p:txBody>
      </p:sp>
      <p:sp>
        <p:nvSpPr>
          <p:cNvPr id="8" name="Foliennummernplatzhalter 7">
            <a:extLst>
              <a:ext uri="{FF2B5EF4-FFF2-40B4-BE49-F238E27FC236}">
                <a16:creationId xmlns:a16="http://schemas.microsoft.com/office/drawing/2014/main" id="{B9D1B3E5-AE31-2655-D2F4-9785F776BB15}"/>
              </a:ext>
            </a:extLst>
          </p:cNvPr>
          <p:cNvSpPr>
            <a:spLocks noGrp="1"/>
          </p:cNvSpPr>
          <p:nvPr>
            <p:ph type="sldNum" sz="quarter" idx="12"/>
          </p:nvPr>
        </p:nvSpPr>
        <p:spPr/>
        <p:txBody>
          <a:bodyPr/>
          <a:lstStyle/>
          <a:p>
            <a:fld id="{98051CB9-6888-4E64-B477-E6EAEEC55F9F}" type="slidenum">
              <a:rPr lang="de-DE" smtClean="0"/>
              <a:t>27</a:t>
            </a:fld>
            <a:endParaRPr lang="de-DE"/>
          </a:p>
        </p:txBody>
      </p:sp>
      <p:sp>
        <p:nvSpPr>
          <p:cNvPr id="13" name="Inhaltsplatzhalter 2">
            <a:extLst>
              <a:ext uri="{FF2B5EF4-FFF2-40B4-BE49-F238E27FC236}">
                <a16:creationId xmlns:a16="http://schemas.microsoft.com/office/drawing/2014/main" id="{B224B6E1-40D4-FA12-63C3-9DAC00860906}"/>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pic>
        <p:nvPicPr>
          <p:cNvPr id="17" name="Grafik 16">
            <a:extLst>
              <a:ext uri="{FF2B5EF4-FFF2-40B4-BE49-F238E27FC236}">
                <a16:creationId xmlns:a16="http://schemas.microsoft.com/office/drawing/2014/main" id="{A3A807B5-44DF-1601-F9F3-C039314E59A8}"/>
              </a:ext>
            </a:extLst>
          </p:cNvPr>
          <p:cNvPicPr>
            <a:picLocks noChangeAspect="1"/>
          </p:cNvPicPr>
          <p:nvPr/>
        </p:nvPicPr>
        <p:blipFill>
          <a:blip r:embed="rId4"/>
          <a:stretch>
            <a:fillRect/>
          </a:stretch>
        </p:blipFill>
        <p:spPr>
          <a:xfrm>
            <a:off x="2151257" y="2705555"/>
            <a:ext cx="1898941" cy="477206"/>
          </a:xfrm>
          <a:prstGeom prst="rect">
            <a:avLst/>
          </a:prstGeom>
        </p:spPr>
      </p:pic>
    </p:spTree>
    <p:extLst>
      <p:ext uri="{BB962C8B-B14F-4D97-AF65-F5344CB8AC3E}">
        <p14:creationId xmlns:p14="http://schemas.microsoft.com/office/powerpoint/2010/main" val="3162585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ICF Schulung für Leitungskräfte</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5534526"/>
            <a:ext cx="3567041" cy="21055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36195" lvl="0" indent="0" algn="just">
              <a:spcAft>
                <a:spcPts val="0"/>
              </a:spcAft>
              <a:buNone/>
            </a:pPr>
            <a:endParaRPr lang="de-DE" sz="11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000" dirty="0">
                <a:solidFill>
                  <a:srgbClr val="7030A0"/>
                </a:solidFill>
                <a:effectLst/>
                <a:latin typeface="Arial" panose="020B0604020202020204" pitchFamily="34" charset="0"/>
                <a:ea typeface="Times New Roman" panose="02020603050405020304" pitchFamily="18" charset="0"/>
              </a:rPr>
              <a:t>Präsentation, Kurzvorträge Einzel,-Gruppen und Plenumsarbeit, </a:t>
            </a:r>
            <a:r>
              <a:rPr lang="de-DE" sz="1000" dirty="0">
                <a:solidFill>
                  <a:srgbClr val="7030A0"/>
                </a:solidFill>
                <a:effectLst/>
                <a:latin typeface="Arial" panose="020B0604020202020204" pitchFamily="34" charset="0"/>
                <a:ea typeface="Calibri" panose="020F0502020204030204" pitchFamily="34" charset="0"/>
              </a:rPr>
              <a:t>Bearbeitung konkreter Fallbeispiele </a:t>
            </a: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2770787"/>
            <a:ext cx="3549133" cy="6371792"/>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1100"/>
              </a:spcAft>
              <a:buNone/>
            </a:pPr>
            <a:r>
              <a:rPr lang="de-DE" sz="1100" b="1" dirty="0">
                <a:effectLst/>
                <a:latin typeface="Arial" panose="020B0604020202020204" pitchFamily="34" charset="0"/>
                <a:ea typeface="Calibri" panose="020F0502020204030204" pitchFamily="34" charset="0"/>
              </a:rPr>
              <a:t>Multiplikatoren Workshop ICF- Ziele finden und formulieren</a:t>
            </a:r>
            <a:endParaRPr lang="de-DE" sz="1100" dirty="0">
              <a:effectLst/>
              <a:latin typeface="Arial" panose="020B0604020202020204" pitchFamily="34" charset="0"/>
              <a:ea typeface="Calibri" panose="020F0502020204030204" pitchFamily="34" charset="0"/>
            </a:endParaRPr>
          </a:p>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spcAft>
                <a:spcPts val="1100"/>
              </a:spcAft>
              <a:buNone/>
            </a:pPr>
            <a:r>
              <a:rPr lang="de-DE" sz="1100" i="1" dirty="0">
                <a:effectLst/>
                <a:latin typeface="Arial" panose="020B0604020202020204" pitchFamily="34" charset="0"/>
                <a:ea typeface="Calibri" panose="020F0502020204030204" pitchFamily="34" charset="0"/>
              </a:rPr>
              <a:t>Vorbereitung auf die individuelle Hilfeplanung in Hessen im Rahmen des BTHG</a:t>
            </a:r>
          </a:p>
          <a:p>
            <a:pPr marL="0" indent="0">
              <a:spcAft>
                <a:spcPts val="1100"/>
              </a:spcAft>
              <a:buNone/>
            </a:pPr>
            <a:r>
              <a:rPr lang="de-DE" sz="1100" i="1" dirty="0">
                <a:effectLst/>
                <a:latin typeface="Arial" panose="020B0604020202020204" pitchFamily="34" charset="0"/>
                <a:ea typeface="Calibri" panose="020F0502020204030204" pitchFamily="34" charset="0"/>
              </a:rPr>
              <a:t>Die International Classification </a:t>
            </a:r>
            <a:r>
              <a:rPr lang="de-DE" sz="1100" i="1" dirty="0" err="1">
                <a:effectLst/>
                <a:latin typeface="Arial" panose="020B0604020202020204" pitchFamily="34" charset="0"/>
                <a:ea typeface="Calibri" panose="020F0502020204030204" pitchFamily="34" charset="0"/>
              </a:rPr>
              <a:t>of</a:t>
            </a:r>
            <a:r>
              <a:rPr lang="de-DE" sz="1100" i="1" dirty="0">
                <a:effectLst/>
                <a:latin typeface="Arial" panose="020B0604020202020204" pitchFamily="34" charset="0"/>
                <a:ea typeface="Calibri" panose="020F0502020204030204" pitchFamily="34" charset="0"/>
              </a:rPr>
              <a:t> </a:t>
            </a:r>
            <a:r>
              <a:rPr lang="de-DE" sz="1100" i="1" dirty="0" err="1">
                <a:effectLst/>
                <a:latin typeface="Arial" panose="020B0604020202020204" pitchFamily="34" charset="0"/>
                <a:ea typeface="Calibri" panose="020F0502020204030204" pitchFamily="34" charset="0"/>
              </a:rPr>
              <a:t>Functioning</a:t>
            </a:r>
            <a:r>
              <a:rPr lang="de-DE" sz="1100" i="1" dirty="0">
                <a:effectLst/>
                <a:latin typeface="Arial" panose="020B0604020202020204" pitchFamily="34" charset="0"/>
                <a:ea typeface="Calibri" panose="020F0502020204030204" pitchFamily="34" charset="0"/>
              </a:rPr>
              <a:t>, Disability and Health (ICF) ist eine von der Weltgesundheitsorganisation heraus-gegebene Klassifikation. Mit der ICF können die bio-psycho-sozialen Aspekte von Krankheitsfolgen unter Berücksichtigung der Umgebungsfaktoren systematisch erfasst werden.                                    Die ICF ist eine wichtige Grundlage der individuellen Hilfeplanung in Hessen. Die Teilnehmenden dieses Workshops erfahren, wie die ICF in Instrumenten zur Bedarfsfeststellung konkret verwendet wird. Außerdem werden den Teilnehmen die Bedeutung der Zielfindung- und Zielformulierung in der Hilfeplanung vermittelt.                                               Als weiterer Schwerpunkt werden Methoden vermittelt, um die relevanten Aspekte der ICF für die hessische Hilfeplanung selbst zu schulen. </a:t>
            </a:r>
          </a:p>
          <a:p>
            <a:pPr marL="0" indent="0">
              <a:spcAft>
                <a:spcPts val="1100"/>
              </a:spcAft>
              <a:buNone/>
            </a:pPr>
            <a:r>
              <a:rPr lang="de-DE" sz="1100" dirty="0">
                <a:effectLst/>
                <a:latin typeface="Arial" panose="020B0604020202020204" pitchFamily="34" charset="0"/>
                <a:ea typeface="Calibri" panose="020F0502020204030204" pitchFamily="34" charset="0"/>
              </a:rPr>
              <a:t>In dem Workshop vermittelte Kompetenzen:</a:t>
            </a:r>
          </a:p>
          <a:p>
            <a:pPr>
              <a:spcAft>
                <a:spcPts val="300"/>
              </a:spcAft>
            </a:pPr>
            <a:r>
              <a:rPr lang="de-DE" sz="1100" dirty="0">
                <a:effectLst/>
                <a:latin typeface="Arial" panose="020B0604020202020204" pitchFamily="34" charset="0"/>
                <a:ea typeface="Calibri" panose="020F0502020204030204" pitchFamily="34" charset="0"/>
              </a:rPr>
              <a:t>Die Teilnehmenden kennen Aufbau und Inhalte         der ICF</a:t>
            </a:r>
          </a:p>
          <a:p>
            <a:pPr>
              <a:spcAft>
                <a:spcPts val="300"/>
              </a:spcAft>
            </a:pPr>
            <a:r>
              <a:rPr lang="de-DE" sz="1100" dirty="0">
                <a:effectLst/>
                <a:latin typeface="Arial" panose="020B0604020202020204" pitchFamily="34" charset="0"/>
                <a:ea typeface="Calibri" panose="020F0502020204030204" pitchFamily="34" charset="0"/>
              </a:rPr>
              <a:t>können die für Hessen relevanten ICF Inhalte vermitteln</a:t>
            </a:r>
          </a:p>
          <a:p>
            <a:pPr>
              <a:spcAft>
                <a:spcPts val="300"/>
              </a:spcAft>
            </a:pPr>
            <a:r>
              <a:rPr lang="de-DE" sz="1100" dirty="0">
                <a:effectLst/>
                <a:latin typeface="Arial" panose="020B0604020202020204" pitchFamily="34" charset="0"/>
                <a:ea typeface="Calibri" panose="020F0502020204030204" pitchFamily="34" charset="0"/>
              </a:rPr>
              <a:t>können Methoden zur realistischen Zielfindung und Zielformulierung anwenden</a:t>
            </a:r>
            <a:endParaRPr lang="de-DE" sz="1100" dirty="0">
              <a:latin typeface="Arial" panose="020B0604020202020204" pitchFamily="34" charset="0"/>
              <a:ea typeface="Calibri" panose="020F0502020204030204" pitchFamily="34" charset="0"/>
            </a:endParaRPr>
          </a:p>
          <a:p>
            <a:pPr>
              <a:spcAft>
                <a:spcPts val="300"/>
              </a:spcAft>
            </a:pPr>
            <a:r>
              <a:rPr lang="de-DE" sz="1100" dirty="0">
                <a:effectLst/>
                <a:latin typeface="Arial" panose="020B0604020202020204" pitchFamily="34" charset="0"/>
                <a:ea typeface="Calibri" panose="020F0502020204030204" pitchFamily="34" charset="0"/>
              </a:rPr>
              <a:t>sind in der Lage die Zielerreichung (Umsetzung von Maßnahmen) zu überprüfen</a:t>
            </a:r>
            <a:endParaRPr lang="de-DE" sz="1100" dirty="0">
              <a:latin typeface="Arial" panose="020B060402020202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latin typeface="Arial Narrow" panose="020B0606020202030204" pitchFamily="34" charset="0"/>
                <a:ea typeface="Times New Roman" panose="02020603050405020304" pitchFamily="18" charset="0"/>
              </a:rPr>
              <a:t>Petra </a:t>
            </a:r>
            <a:r>
              <a:rPr lang="de-DE" sz="1200" b="1" dirty="0">
                <a:solidFill>
                  <a:srgbClr val="7030A0"/>
                </a:solidFill>
                <a:effectLst/>
                <a:latin typeface="Arial Narrow" panose="020B0606020202030204" pitchFamily="34" charset="0"/>
                <a:ea typeface="Times New Roman" panose="02020603050405020304" pitchFamily="18" charset="0"/>
              </a:rPr>
              <a:t>Brodowski</a:t>
            </a:r>
          </a:p>
          <a:p>
            <a:pPr marL="0" indent="0">
              <a:buNone/>
            </a:pPr>
            <a:r>
              <a:rPr lang="de-DE" sz="1000" b="1" dirty="0">
                <a:effectLst/>
                <a:latin typeface="Arial Narrow" panose="020B0606020202030204" pitchFamily="34" charset="0"/>
                <a:ea typeface="Calibri" panose="020F0502020204030204" pitchFamily="34" charset="0"/>
              </a:rPr>
              <a:t>Diakonie Hessen – Diakonisches Werk in Hessen und Nassau und Kurhessen-Waldeck e.V.</a:t>
            </a:r>
            <a:endParaRPr lang="de-DE" sz="1000" b="1" i="0" u="none" strike="noStrike" baseline="0" dirty="0">
              <a:latin typeface="Arial Narrow" panose="020B0606020202030204" pitchFamily="34" charset="0"/>
            </a:endParaRPr>
          </a:p>
          <a:p>
            <a:pPr marL="0" marR="570" indent="0" rtl="0">
              <a:buNone/>
            </a:pPr>
            <a:endParaRPr lang="de-DE" sz="1000" b="0"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Zentralverwaltung</a:t>
            </a:r>
          </a:p>
          <a:p>
            <a:pPr marL="0" indent="0">
              <a:lnSpc>
                <a:spcPct val="100000"/>
              </a:lnSpc>
              <a:buNone/>
            </a:pPr>
            <a:r>
              <a:rPr lang="de-DE" sz="1000" b="0" i="0" u="none" strike="noStrike" baseline="0" dirty="0">
                <a:latin typeface="Arial" panose="020B0604020202020204" pitchFamily="34" charset="0"/>
                <a:cs typeface="Arial" panose="020B0604020202020204" pitchFamily="34" charset="0"/>
              </a:rPr>
              <a:t>Seminarraum 1</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19</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Leitungskräfte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17.05.23</a:t>
            </a:r>
          </a:p>
          <a:p>
            <a:pPr marL="0" indent="0">
              <a:lnSpc>
                <a:spcPct val="100000"/>
              </a:lnSpc>
              <a:buFont typeface="Arial" panose="020B0604020202020204" pitchFamily="34" charset="0"/>
              <a:buNone/>
            </a:pPr>
            <a:r>
              <a:rPr lang="de-DE" sz="1000" dirty="0">
                <a:latin typeface="Arial" panose="020B0604020202020204" pitchFamily="34" charset="0"/>
              </a:rPr>
              <a:t>9:00 –16:00 Uhr </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15</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23/0017</a:t>
            </a:r>
            <a:endParaRPr lang="de-DE" sz="1000" dirty="0">
              <a:latin typeface="Arial Black" panose="020B0A04020102020204" pitchFamily="34" charset="0"/>
            </a:endParaRPr>
          </a:p>
        </p:txBody>
      </p:sp>
      <p:sp>
        <p:nvSpPr>
          <p:cNvPr id="13" name="Foliennummernplatzhalter 12">
            <a:extLst>
              <a:ext uri="{FF2B5EF4-FFF2-40B4-BE49-F238E27FC236}">
                <a16:creationId xmlns:a16="http://schemas.microsoft.com/office/drawing/2014/main" id="{8A5BA59B-4A75-12FB-53B5-B64662D2F47A}"/>
              </a:ext>
            </a:extLst>
          </p:cNvPr>
          <p:cNvSpPr>
            <a:spLocks noGrp="1"/>
          </p:cNvSpPr>
          <p:nvPr>
            <p:ph type="sldNum" sz="quarter" idx="12"/>
          </p:nvPr>
        </p:nvSpPr>
        <p:spPr/>
        <p:txBody>
          <a:bodyPr/>
          <a:lstStyle/>
          <a:p>
            <a:fld id="{98051CB9-6888-4E64-B477-E6EAEEC55F9F}" type="slidenum">
              <a:rPr lang="de-DE" smtClean="0"/>
              <a:t>28</a:t>
            </a:fld>
            <a:endParaRPr lang="de-DE"/>
          </a:p>
        </p:txBody>
      </p:sp>
      <p:sp>
        <p:nvSpPr>
          <p:cNvPr id="15" name="Inhaltsplatzhalter 2">
            <a:extLst>
              <a:ext uri="{FF2B5EF4-FFF2-40B4-BE49-F238E27FC236}">
                <a16:creationId xmlns:a16="http://schemas.microsoft.com/office/drawing/2014/main" id="{84043358-66A0-BCDC-2C9A-EACE2167EED6}"/>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pic>
        <p:nvPicPr>
          <p:cNvPr id="17" name="Grafik 16">
            <a:extLst>
              <a:ext uri="{FF2B5EF4-FFF2-40B4-BE49-F238E27FC236}">
                <a16:creationId xmlns:a16="http://schemas.microsoft.com/office/drawing/2014/main" id="{2AEDD64F-338E-4B3E-4BFD-9BCEB9B368ED}"/>
              </a:ext>
            </a:extLst>
          </p:cNvPr>
          <p:cNvPicPr>
            <a:picLocks noChangeAspect="1"/>
          </p:cNvPicPr>
          <p:nvPr/>
        </p:nvPicPr>
        <p:blipFill>
          <a:blip r:embed="rId4"/>
          <a:stretch>
            <a:fillRect/>
          </a:stretch>
        </p:blipFill>
        <p:spPr>
          <a:xfrm>
            <a:off x="1868755" y="3028876"/>
            <a:ext cx="2386964" cy="754747"/>
          </a:xfrm>
          <a:prstGeom prst="rect">
            <a:avLst/>
          </a:prstGeom>
        </p:spPr>
      </p:pic>
    </p:spTree>
    <p:extLst>
      <p:ext uri="{BB962C8B-B14F-4D97-AF65-F5344CB8AC3E}">
        <p14:creationId xmlns:p14="http://schemas.microsoft.com/office/powerpoint/2010/main" val="1604829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ICF Einführung</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5534526"/>
            <a:ext cx="3567041" cy="21055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endParaRPr lang="de-DE" sz="1100" dirty="0">
              <a:latin typeface="Arial" panose="020B060402020202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000" dirty="0">
                <a:solidFill>
                  <a:srgbClr val="7030A0"/>
                </a:solidFill>
                <a:effectLst/>
                <a:latin typeface="Arial" panose="020B0604020202020204" pitchFamily="34" charset="0"/>
                <a:ea typeface="Calibri" panose="020F0502020204030204" pitchFamily="34" charset="0"/>
              </a:rPr>
              <a:t>Wechseln von Plenum und Kleingruppen; Fallbearbeitung aus der Praxis der Teilnehmenden</a:t>
            </a: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2770787"/>
            <a:ext cx="3707730" cy="4869266"/>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lnSpc>
                <a:spcPct val="115000"/>
              </a:lnSpc>
              <a:buNone/>
            </a:pPr>
            <a:r>
              <a:rPr lang="de-DE" sz="1100" i="1" dirty="0">
                <a:effectLst/>
                <a:latin typeface="Arial" panose="020B0604020202020204" pitchFamily="34" charset="0"/>
                <a:ea typeface="Calibri" panose="020F0502020204030204" pitchFamily="34" charset="0"/>
              </a:rPr>
              <a:t>§ 118 SGB IX n.F. formuliert bestimmte An-forderungen an die Instrumente der Bedarfsermittlung</a:t>
            </a:r>
          </a:p>
          <a:p>
            <a:pPr marL="342900" lvl="0" indent="-342900">
              <a:lnSpc>
                <a:spcPct val="115000"/>
              </a:lnSpc>
              <a:buFont typeface="Arial" panose="020B0604020202020204" pitchFamily="34" charset="0"/>
              <a:buChar char="-"/>
            </a:pPr>
            <a:r>
              <a:rPr lang="de-DE" sz="1100" i="1" dirty="0">
                <a:effectLst/>
                <a:latin typeface="Arial" panose="020B0604020202020204" pitchFamily="34" charset="0"/>
                <a:ea typeface="Calibri" panose="020F0502020204030204" pitchFamily="34" charset="0"/>
              </a:rPr>
              <a:t>ICF und SGB IX n.F.</a:t>
            </a:r>
          </a:p>
          <a:p>
            <a:pPr marL="342900" lvl="0" indent="-342900">
              <a:buFont typeface="Arial" panose="020B0604020202020204" pitchFamily="34" charset="0"/>
              <a:buChar char="-"/>
            </a:pPr>
            <a:r>
              <a:rPr lang="de-DE" sz="1100" i="1" dirty="0">
                <a:effectLst/>
                <a:latin typeface="Arial" panose="020B0604020202020204" pitchFamily="34" charset="0"/>
                <a:ea typeface="Calibri" panose="020F0502020204030204" pitchFamily="34" charset="0"/>
              </a:rPr>
              <a:t>Grundlagen und Komponenten der ICF:</a:t>
            </a:r>
          </a:p>
          <a:p>
            <a:pPr marL="342900" lvl="0" indent="-342900">
              <a:buFont typeface="Arial" panose="020B0604020202020204" pitchFamily="34" charset="0"/>
              <a:buChar char="-"/>
            </a:pPr>
            <a:r>
              <a:rPr lang="de-DE" sz="1100" i="1" dirty="0">
                <a:effectLst/>
                <a:latin typeface="Arial" panose="020B0604020202020204" pitchFamily="34" charset="0"/>
                <a:ea typeface="Calibri" panose="020F0502020204030204" pitchFamily="34" charset="0"/>
              </a:rPr>
              <a:t>Körperfunktionen und - </a:t>
            </a:r>
            <a:r>
              <a:rPr lang="de-DE" sz="1100" i="1" dirty="0" err="1">
                <a:effectLst/>
                <a:latin typeface="Arial" panose="020B0604020202020204" pitchFamily="34" charset="0"/>
                <a:ea typeface="Calibri" panose="020F0502020204030204" pitchFamily="34" charset="0"/>
              </a:rPr>
              <a:t>strukturen</a:t>
            </a:r>
            <a:endParaRPr lang="de-DE" sz="1100" i="1" dirty="0">
              <a:effectLst/>
              <a:latin typeface="Arial" panose="020B0604020202020204" pitchFamily="34" charset="0"/>
              <a:ea typeface="Calibri" panose="020F0502020204030204" pitchFamily="34" charset="0"/>
            </a:endParaRPr>
          </a:p>
          <a:p>
            <a:pPr marL="342900" lvl="0" indent="-342900">
              <a:buFont typeface="Arial" panose="020B0604020202020204" pitchFamily="34" charset="0"/>
              <a:buChar char="-"/>
            </a:pPr>
            <a:r>
              <a:rPr lang="de-DE" sz="1100" i="1" dirty="0">
                <a:effectLst/>
                <a:latin typeface="Arial" panose="020B0604020202020204" pitchFamily="34" charset="0"/>
                <a:ea typeface="Calibri" panose="020F0502020204030204" pitchFamily="34" charset="0"/>
              </a:rPr>
              <a:t>Aktivitäten</a:t>
            </a:r>
          </a:p>
          <a:p>
            <a:pPr marL="342900" lvl="0" indent="-342900">
              <a:buFont typeface="Arial" panose="020B0604020202020204" pitchFamily="34" charset="0"/>
              <a:buChar char="-"/>
            </a:pPr>
            <a:r>
              <a:rPr lang="de-DE" sz="1100" i="1" dirty="0" err="1">
                <a:effectLst/>
                <a:latin typeface="Arial" panose="020B0604020202020204" pitchFamily="34" charset="0"/>
                <a:ea typeface="Calibri" panose="020F0502020204030204" pitchFamily="34" charset="0"/>
              </a:rPr>
              <a:t>Kontexfaktoren</a:t>
            </a:r>
            <a:endParaRPr lang="de-DE" sz="1100" i="1" dirty="0">
              <a:effectLst/>
              <a:latin typeface="Arial" panose="020B0604020202020204" pitchFamily="34" charset="0"/>
              <a:ea typeface="Calibri" panose="020F0502020204030204" pitchFamily="34" charset="0"/>
            </a:endParaRPr>
          </a:p>
          <a:p>
            <a:pPr marL="342900" lvl="0" indent="-342900">
              <a:buFont typeface="Arial" panose="020B0604020202020204" pitchFamily="34" charset="0"/>
              <a:buChar char="-"/>
            </a:pPr>
            <a:r>
              <a:rPr lang="de-DE" sz="1100" i="1" dirty="0">
                <a:effectLst/>
                <a:latin typeface="Arial" panose="020B0604020202020204" pitchFamily="34" charset="0"/>
                <a:ea typeface="Calibri" panose="020F0502020204030204" pitchFamily="34" charset="0"/>
              </a:rPr>
              <a:t>Teilhabe</a:t>
            </a:r>
          </a:p>
          <a:p>
            <a:pPr marL="342900" lvl="0" indent="-342900">
              <a:buFont typeface="Arial" panose="020B0604020202020204" pitchFamily="34" charset="0"/>
              <a:buChar char="-"/>
            </a:pPr>
            <a:r>
              <a:rPr lang="de-DE" sz="1100" i="1" dirty="0">
                <a:latin typeface="Arial" panose="020B0604020202020204" pitchFamily="34" charset="0"/>
                <a:ea typeface="Calibri" panose="020F0502020204030204" pitchFamily="34" charset="0"/>
              </a:rPr>
              <a:t>Beurteilungsmerkmale</a:t>
            </a:r>
            <a:endParaRPr lang="de-DE" sz="1100" i="1" dirty="0">
              <a:effectLst/>
              <a:latin typeface="Arial" panose="020B0604020202020204" pitchFamily="34" charset="0"/>
              <a:ea typeface="Calibri" panose="020F0502020204030204" pitchFamily="34" charset="0"/>
            </a:endParaRPr>
          </a:p>
          <a:p>
            <a:pPr marL="0" marR="570" indent="0">
              <a:buFont typeface="Arial" panose="020B0604020202020204" pitchFamily="34" charset="0"/>
              <a:buNone/>
            </a:pPr>
            <a:endParaRPr lang="de-DE" sz="1100" b="1" dirty="0">
              <a:latin typeface="Arial" panose="020B0604020202020204" pitchFamily="34" charset="0"/>
            </a:endParaRPr>
          </a:p>
          <a:p>
            <a:pPr marL="0" indent="0">
              <a:spcAft>
                <a:spcPts val="600"/>
              </a:spcAft>
              <a:buNone/>
            </a:pPr>
            <a:r>
              <a:rPr lang="de-DE" sz="1100" dirty="0">
                <a:effectLst/>
                <a:latin typeface="Arial" panose="020B0604020202020204" pitchFamily="34" charset="0"/>
                <a:ea typeface="Calibri" panose="020F0502020204030204" pitchFamily="34" charset="0"/>
              </a:rPr>
              <a:t>Ziele: </a:t>
            </a:r>
          </a:p>
          <a:p>
            <a:pPr>
              <a:spcAft>
                <a:spcPts val="600"/>
              </a:spcAft>
            </a:pPr>
            <a:r>
              <a:rPr lang="de-DE" sz="1100" dirty="0">
                <a:effectLst/>
                <a:latin typeface="Arial" panose="020B0604020202020204" pitchFamily="34" charset="0"/>
                <a:ea typeface="Calibri" panose="020F0502020204030204" pitchFamily="34" charset="0"/>
              </a:rPr>
              <a:t>Die Teilnehmenden kennen das bio-psycho-soziale Modell der ICF und dessen Bedeutung im SGB IX n.F.</a:t>
            </a:r>
          </a:p>
          <a:p>
            <a:pPr>
              <a:spcAft>
                <a:spcPts val="600"/>
              </a:spcAft>
            </a:pPr>
            <a:r>
              <a:rPr lang="de-DE" sz="1100" dirty="0">
                <a:effectLst/>
                <a:latin typeface="Arial" panose="020B0604020202020204" pitchFamily="34" charset="0"/>
                <a:ea typeface="Calibri" panose="020F0502020204030204" pitchFamily="34" charset="0"/>
              </a:rPr>
              <a:t>Aufbau und Inhalte der ICF können erläutert und beschrieben werden.</a:t>
            </a:r>
          </a:p>
          <a:p>
            <a:pPr>
              <a:spcAft>
                <a:spcPts val="600"/>
              </a:spcAft>
            </a:pPr>
            <a:r>
              <a:rPr lang="de-DE" sz="1100" dirty="0">
                <a:effectLst/>
                <a:latin typeface="Arial" panose="020B0604020202020204" pitchFamily="34" charset="0"/>
                <a:ea typeface="Calibri" panose="020F0502020204030204" pitchFamily="34" charset="0"/>
              </a:rPr>
              <a:t>Die Teilnehmende kennen die einzelnen Komponenten der ICF und können anhand dieser einen Fall aus der Praxis beschreiben</a:t>
            </a:r>
          </a:p>
          <a:p>
            <a:pPr marL="0" marR="570" indent="0">
              <a:buFont typeface="Arial" panose="020B0604020202020204" pitchFamily="34" charset="0"/>
              <a:buNone/>
            </a:pPr>
            <a:endParaRPr lang="de-DE" sz="1100" dirty="0">
              <a:latin typeface="Arial" panose="020B060402020202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1" i="0" u="none" strike="noStrike" baseline="0" dirty="0">
                <a:solidFill>
                  <a:srgbClr val="7030A0"/>
                </a:solidFill>
                <a:latin typeface="Arial Narrow" panose="020B0606020202030204" pitchFamily="34" charset="0"/>
              </a:rPr>
              <a:t>Volker Holl </a:t>
            </a:r>
          </a:p>
          <a:p>
            <a:pPr marL="0" marR="570" indent="0" rtl="0">
              <a:buNone/>
            </a:pPr>
            <a:r>
              <a:rPr lang="de-DE" sz="1000" b="1" i="0" u="none" strike="noStrike" baseline="0" dirty="0" err="1">
                <a:latin typeface="Arial Narrow" panose="020B0606020202030204" pitchFamily="34" charset="0"/>
              </a:rPr>
              <a:t>Gpe</a:t>
            </a:r>
            <a:r>
              <a:rPr lang="de-DE" sz="1000" b="1" i="0" u="none" strike="noStrike" baseline="0" dirty="0">
                <a:latin typeface="Arial Narrow" panose="020B0606020202030204" pitchFamily="34" charset="0"/>
              </a:rPr>
              <a:t> Mainz gGmbH, Campus</a:t>
            </a:r>
          </a:p>
          <a:p>
            <a:pPr marL="0" marR="570" indent="0" rtl="0">
              <a:buNone/>
            </a:pPr>
            <a:endParaRPr lang="de-DE" sz="1000" b="0"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Zentralverwaltung</a:t>
            </a:r>
          </a:p>
          <a:p>
            <a:pPr marL="0" indent="0">
              <a:lnSpc>
                <a:spcPct val="100000"/>
              </a:lnSpc>
              <a:buNone/>
            </a:pPr>
            <a:r>
              <a:rPr lang="de-DE" sz="1000" b="0" i="0" u="none" strike="noStrike" baseline="0" dirty="0">
                <a:latin typeface="Arial" panose="020B0604020202020204" pitchFamily="34" charset="0"/>
                <a:cs typeface="Arial" panose="020B0604020202020204" pitchFamily="34" charset="0"/>
              </a:rPr>
              <a:t>Seminarraum 1</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19</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16.05.2023</a:t>
            </a:r>
          </a:p>
          <a:p>
            <a:pPr marL="0" indent="0">
              <a:lnSpc>
                <a:spcPct val="100000"/>
              </a:lnSpc>
              <a:buFont typeface="Arial" panose="020B0604020202020204" pitchFamily="34" charset="0"/>
              <a:buNone/>
            </a:pPr>
            <a:r>
              <a:rPr lang="de-DE" sz="1000" dirty="0">
                <a:latin typeface="Arial" panose="020B0604020202020204" pitchFamily="34" charset="0"/>
              </a:rPr>
              <a:t>9:00 –17:00 Uhr </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20</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23/0018</a:t>
            </a:r>
            <a:endParaRPr lang="de-DE" sz="1000" dirty="0">
              <a:latin typeface="Arial Black" panose="020B0A04020102020204" pitchFamily="34" charset="0"/>
            </a:endParaRPr>
          </a:p>
        </p:txBody>
      </p:sp>
      <p:sp>
        <p:nvSpPr>
          <p:cNvPr id="13" name="Foliennummernplatzhalter 12">
            <a:extLst>
              <a:ext uri="{FF2B5EF4-FFF2-40B4-BE49-F238E27FC236}">
                <a16:creationId xmlns:a16="http://schemas.microsoft.com/office/drawing/2014/main" id="{8C1A7BE1-8433-95B7-F2A2-917B76CCDF0F}"/>
              </a:ext>
            </a:extLst>
          </p:cNvPr>
          <p:cNvSpPr>
            <a:spLocks noGrp="1"/>
          </p:cNvSpPr>
          <p:nvPr>
            <p:ph type="sldNum" sz="quarter" idx="12"/>
          </p:nvPr>
        </p:nvSpPr>
        <p:spPr/>
        <p:txBody>
          <a:bodyPr/>
          <a:lstStyle/>
          <a:p>
            <a:fld id="{98051CB9-6888-4E64-B477-E6EAEEC55F9F}" type="slidenum">
              <a:rPr lang="de-DE" smtClean="0"/>
              <a:t>29</a:t>
            </a:fld>
            <a:endParaRPr lang="de-DE"/>
          </a:p>
        </p:txBody>
      </p:sp>
      <p:sp>
        <p:nvSpPr>
          <p:cNvPr id="15" name="Inhaltsplatzhalter 2">
            <a:extLst>
              <a:ext uri="{FF2B5EF4-FFF2-40B4-BE49-F238E27FC236}">
                <a16:creationId xmlns:a16="http://schemas.microsoft.com/office/drawing/2014/main" id="{7F88BDCF-B7AD-0496-89DB-AE82488274F1}"/>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pic>
        <p:nvPicPr>
          <p:cNvPr id="17" name="Grafik 16">
            <a:extLst>
              <a:ext uri="{FF2B5EF4-FFF2-40B4-BE49-F238E27FC236}">
                <a16:creationId xmlns:a16="http://schemas.microsoft.com/office/drawing/2014/main" id="{70AC7F8C-F619-8719-18C9-99FE444E2531}"/>
              </a:ext>
            </a:extLst>
          </p:cNvPr>
          <p:cNvPicPr>
            <a:picLocks noChangeAspect="1"/>
          </p:cNvPicPr>
          <p:nvPr/>
        </p:nvPicPr>
        <p:blipFill>
          <a:blip r:embed="rId4"/>
          <a:stretch>
            <a:fillRect/>
          </a:stretch>
        </p:blipFill>
        <p:spPr>
          <a:xfrm>
            <a:off x="1977229" y="2222363"/>
            <a:ext cx="2195548" cy="694222"/>
          </a:xfrm>
          <a:prstGeom prst="rect">
            <a:avLst/>
          </a:prstGeom>
        </p:spPr>
      </p:pic>
    </p:spTree>
    <p:extLst>
      <p:ext uri="{BB962C8B-B14F-4D97-AF65-F5344CB8AC3E}">
        <p14:creationId xmlns:p14="http://schemas.microsoft.com/office/powerpoint/2010/main" val="3128923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3" y="497870"/>
            <a:ext cx="1975102" cy="499872"/>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2400" b="1" dirty="0" err="1">
                <a:latin typeface="Arial Black" panose="020B0A04020102020204" pitchFamily="34" charset="0"/>
                <a:cs typeface="Arial" panose="020B0604020202020204" pitchFamily="34" charset="0"/>
              </a:rPr>
              <a:t>FAQ‘s</a:t>
            </a:r>
            <a:endParaRPr lang="de-DE" sz="2400" b="1" dirty="0">
              <a:latin typeface="Arial Black" panose="020B0A04020102020204" pitchFamily="34" charset="0"/>
              <a:cs typeface="Arial" panose="020B0604020202020204" pitchFamily="34" charset="0"/>
            </a:endParaRP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Inhaltsplatzhalter 2">
            <a:extLst>
              <a:ext uri="{FF2B5EF4-FFF2-40B4-BE49-F238E27FC236}">
                <a16:creationId xmlns:a16="http://schemas.microsoft.com/office/drawing/2014/main" id="{2BB2F3A8-4F07-0BCE-8EEB-CC6952480BDA}"/>
              </a:ext>
            </a:extLst>
          </p:cNvPr>
          <p:cNvSpPr txBox="1">
            <a:spLocks/>
          </p:cNvSpPr>
          <p:nvPr/>
        </p:nvSpPr>
        <p:spPr>
          <a:xfrm>
            <a:off x="418622" y="1819204"/>
            <a:ext cx="3952962" cy="7237113"/>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endParaRPr lang="de-DE" sz="1200" dirty="0">
              <a:solidFill>
                <a:srgbClr val="666666"/>
              </a:solidFill>
              <a:latin typeface="Arial" panose="020B0604020202020204" pitchFamily="34" charset="0"/>
              <a:cs typeface="Arial" panose="020B0604020202020204" pitchFamily="34" charset="0"/>
            </a:endParaRPr>
          </a:p>
          <a:p>
            <a:pPr marL="0" indent="0" algn="just">
              <a:lnSpc>
                <a:spcPct val="100000"/>
              </a:lnSpc>
              <a:buNone/>
            </a:pPr>
            <a:r>
              <a:rPr lang="de-DE" sz="1200" dirty="0">
                <a:solidFill>
                  <a:srgbClr val="666666"/>
                </a:solidFill>
                <a:latin typeface="Arial" panose="020B0604020202020204" pitchFamily="34" charset="0"/>
                <a:cs typeface="Arial" panose="020B0604020202020204" pitchFamily="34" charset="0"/>
              </a:rPr>
              <a:t>Im Folgenden finden Sie eine Übersicht aller Angebote im </a:t>
            </a:r>
            <a:r>
              <a:rPr lang="de-DE" sz="1200" dirty="0" err="1">
                <a:solidFill>
                  <a:srgbClr val="666666"/>
                </a:solidFill>
                <a:latin typeface="Arial" panose="020B0604020202020204" pitchFamily="34" charset="0"/>
                <a:cs typeface="Arial" panose="020B0604020202020204" pitchFamily="34" charset="0"/>
              </a:rPr>
              <a:t>bdks</a:t>
            </a:r>
            <a:r>
              <a:rPr lang="de-DE" sz="1200" dirty="0">
                <a:solidFill>
                  <a:srgbClr val="666666"/>
                </a:solidFill>
                <a:latin typeface="Arial" panose="020B0604020202020204" pitchFamily="34" charset="0"/>
                <a:cs typeface="Arial" panose="020B0604020202020204" pitchFamily="34" charset="0"/>
              </a:rPr>
              <a:t> Werteverbund aus unterschiedlichen Themenbereichen, die für Sie als Mitarbeiter*innen kostenfrei und zum größten Teil während der Arbeitszeit nutzbar sind. </a:t>
            </a:r>
          </a:p>
          <a:p>
            <a:pPr marL="0" indent="0" algn="just">
              <a:lnSpc>
                <a:spcPct val="100000"/>
              </a:lnSpc>
              <a:buFont typeface="Arial" panose="020B0604020202020204" pitchFamily="34" charset="0"/>
              <a:buNone/>
            </a:pPr>
            <a:r>
              <a:rPr lang="de-DE" sz="1200" dirty="0">
                <a:solidFill>
                  <a:srgbClr val="666666"/>
                </a:solidFill>
                <a:latin typeface="Arial" panose="020B0604020202020204" pitchFamily="34" charset="0"/>
                <a:cs typeface="Arial" panose="020B0604020202020204" pitchFamily="34" charset="0"/>
              </a:rPr>
              <a:t>Zur besseren Übersicht sind die unterschiedlichen Bereiche farblich gekennzeichnet. Die jeweiligen Anmeldemöglichkeiten finden Sie direkt auf den Angebotsbeschreibungen.</a:t>
            </a:r>
          </a:p>
          <a:p>
            <a:pPr marL="0" indent="0" algn="just">
              <a:lnSpc>
                <a:spcPct val="100000"/>
              </a:lnSpc>
              <a:buFont typeface="Arial" panose="020B0604020202020204" pitchFamily="34" charset="0"/>
              <a:buNone/>
            </a:pPr>
            <a:r>
              <a:rPr lang="de-DE" sz="1200" dirty="0">
                <a:solidFill>
                  <a:srgbClr val="666666"/>
                </a:solidFill>
                <a:latin typeface="Arial" panose="020B0604020202020204" pitchFamily="34" charset="0"/>
                <a:cs typeface="Arial" panose="020B0604020202020204" pitchFamily="34" charset="0"/>
              </a:rPr>
              <a:t>Die Voraussetzungen für die Teilnahme an Fortbildungsveranstaltungen entnehmen Sie bitte den gesonderten </a:t>
            </a:r>
            <a:r>
              <a:rPr lang="de-DE" sz="1200" dirty="0" err="1">
                <a:solidFill>
                  <a:srgbClr val="666666"/>
                </a:solidFill>
                <a:latin typeface="Arial" panose="020B0604020202020204" pitchFamily="34" charset="0"/>
                <a:cs typeface="Arial" panose="020B0604020202020204" pitchFamily="34" charset="0"/>
              </a:rPr>
              <a:t>FAQ´s</a:t>
            </a:r>
            <a:r>
              <a:rPr lang="de-DE" sz="1200" dirty="0">
                <a:solidFill>
                  <a:srgbClr val="666666"/>
                </a:solidFill>
                <a:latin typeface="Arial" panose="020B0604020202020204" pitchFamily="34" charset="0"/>
                <a:cs typeface="Arial" panose="020B0604020202020204" pitchFamily="34" charset="0"/>
              </a:rPr>
              <a:t> dieses Bereichs. </a:t>
            </a:r>
          </a:p>
          <a:p>
            <a:pPr marL="0" indent="0" algn="just">
              <a:lnSpc>
                <a:spcPct val="100000"/>
              </a:lnSpc>
              <a:buFont typeface="Arial" panose="020B0604020202020204" pitchFamily="34" charset="0"/>
              <a:buNone/>
            </a:pPr>
            <a:r>
              <a:rPr lang="de-DE" sz="1200" dirty="0">
                <a:solidFill>
                  <a:srgbClr val="666666"/>
                </a:solidFill>
                <a:latin typeface="Arial" panose="020B0604020202020204" pitchFamily="34" charset="0"/>
                <a:cs typeface="Arial" panose="020B0604020202020204" pitchFamily="34" charset="0"/>
              </a:rPr>
              <a:t>Alle Angebote werden fortlaufend aktualisiert und ergänzt.</a:t>
            </a:r>
          </a:p>
          <a:p>
            <a:pPr marL="0" indent="0" algn="just">
              <a:lnSpc>
                <a:spcPct val="100000"/>
              </a:lnSpc>
              <a:buFont typeface="Arial" panose="020B0604020202020204" pitchFamily="34" charset="0"/>
              <a:buNone/>
            </a:pPr>
            <a:r>
              <a:rPr lang="de-DE" sz="1200" dirty="0">
                <a:solidFill>
                  <a:srgbClr val="666666"/>
                </a:solidFill>
                <a:latin typeface="Arial" panose="020B0604020202020204" pitchFamily="34" charset="0"/>
                <a:cs typeface="Arial" panose="020B0604020202020204" pitchFamily="34" charset="0"/>
              </a:rPr>
              <a:t>Ihnen fehlt eine Information?</a:t>
            </a:r>
          </a:p>
          <a:p>
            <a:pPr marL="0" indent="0" algn="just">
              <a:lnSpc>
                <a:spcPct val="100000"/>
              </a:lnSpc>
              <a:buFont typeface="Arial" panose="020B0604020202020204" pitchFamily="34" charset="0"/>
              <a:buNone/>
            </a:pPr>
            <a:r>
              <a:rPr lang="de-DE" sz="1200" dirty="0">
                <a:solidFill>
                  <a:srgbClr val="666666"/>
                </a:solidFill>
                <a:latin typeface="Arial" panose="020B0604020202020204" pitchFamily="34" charset="0"/>
                <a:cs typeface="Arial" panose="020B0604020202020204" pitchFamily="34" charset="0"/>
              </a:rPr>
              <a:t>Sie haben eine Anregung für uns?</a:t>
            </a:r>
          </a:p>
          <a:p>
            <a:pPr marL="0" indent="0" algn="just">
              <a:lnSpc>
                <a:spcPct val="100000"/>
              </a:lnSpc>
              <a:buFont typeface="Arial" panose="020B0604020202020204" pitchFamily="34" charset="0"/>
              <a:buNone/>
            </a:pPr>
            <a:r>
              <a:rPr lang="de-DE" sz="1200" dirty="0">
                <a:solidFill>
                  <a:srgbClr val="666666"/>
                </a:solidFill>
                <a:latin typeface="Arial" panose="020B0604020202020204" pitchFamily="34" charset="0"/>
                <a:cs typeface="Arial" panose="020B0604020202020204" pitchFamily="34" charset="0"/>
              </a:rPr>
              <a:t>Melden Sie sich gern bei den Ansprechpartner*innen der jeweiligen Bereiche, wir freuen uns über den Austausch mit Ihnen!</a:t>
            </a:r>
          </a:p>
        </p:txBody>
      </p:sp>
      <p:sp>
        <p:nvSpPr>
          <p:cNvPr id="6" name="Titel 1">
            <a:extLst>
              <a:ext uri="{FF2B5EF4-FFF2-40B4-BE49-F238E27FC236}">
                <a16:creationId xmlns:a16="http://schemas.microsoft.com/office/drawing/2014/main" id="{772F44E9-0A53-E128-73F2-C4E8FE88235E}"/>
              </a:ext>
            </a:extLst>
          </p:cNvPr>
          <p:cNvSpPr txBox="1">
            <a:spLocks/>
          </p:cNvSpPr>
          <p:nvPr/>
        </p:nvSpPr>
        <p:spPr>
          <a:xfrm>
            <a:off x="418622" y="1398931"/>
            <a:ext cx="3393376" cy="503578"/>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360° - ein Rundumblick</a:t>
            </a:r>
          </a:p>
        </p:txBody>
      </p:sp>
      <p:sp>
        <p:nvSpPr>
          <p:cNvPr id="3" name="Foliennummernplatzhalter 2">
            <a:extLst>
              <a:ext uri="{FF2B5EF4-FFF2-40B4-BE49-F238E27FC236}">
                <a16:creationId xmlns:a16="http://schemas.microsoft.com/office/drawing/2014/main" id="{3AF70ED2-B5FF-3656-1A5E-CB5CE3B30006}"/>
              </a:ext>
            </a:extLst>
          </p:cNvPr>
          <p:cNvSpPr>
            <a:spLocks noGrp="1"/>
          </p:cNvSpPr>
          <p:nvPr>
            <p:ph type="sldNum" sz="quarter" idx="12"/>
          </p:nvPr>
        </p:nvSpPr>
        <p:spPr/>
        <p:txBody>
          <a:bodyPr/>
          <a:lstStyle/>
          <a:p>
            <a:fld id="{98051CB9-6888-4E64-B477-E6EAEEC55F9F}" type="slidenum">
              <a:rPr lang="de-DE" smtClean="0"/>
              <a:t>3</a:t>
            </a:fld>
            <a:endParaRPr lang="de-DE"/>
          </a:p>
        </p:txBody>
      </p:sp>
    </p:spTree>
    <p:extLst>
      <p:ext uri="{BB962C8B-B14F-4D97-AF65-F5344CB8AC3E}">
        <p14:creationId xmlns:p14="http://schemas.microsoft.com/office/powerpoint/2010/main" val="2289004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ICF Einführung</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5534526"/>
            <a:ext cx="3567041" cy="21055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endParaRPr lang="de-DE" sz="1100" dirty="0">
              <a:latin typeface="Arial" panose="020B060402020202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000" dirty="0">
                <a:solidFill>
                  <a:srgbClr val="7030A0"/>
                </a:solidFill>
                <a:effectLst/>
                <a:latin typeface="Arial" panose="020B0604020202020204" pitchFamily="34" charset="0"/>
                <a:ea typeface="Calibri" panose="020F0502020204030204" pitchFamily="34" charset="0"/>
              </a:rPr>
              <a:t>Wechseln von Plenum und Kleingruppen; Fallbearbeitung aus der Praxis der Teilnehmenden</a:t>
            </a:r>
            <a:r>
              <a:rPr lang="de-DE" sz="1200" b="0" i="0" u="none" strike="noStrike" baseline="0" dirty="0">
                <a:solidFill>
                  <a:srgbClr val="59348D"/>
                </a:solidFill>
                <a:latin typeface="Arial Narrow" panose="020B0606020202030204" pitchFamily="34" charset="0"/>
              </a:rPr>
              <a:t>	</a:t>
            </a: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1" i="0" u="none" strike="noStrike" baseline="0" dirty="0">
                <a:solidFill>
                  <a:srgbClr val="7030A0"/>
                </a:solidFill>
                <a:latin typeface="Arial Narrow" panose="020B0606020202030204" pitchFamily="34" charset="0"/>
              </a:rPr>
              <a:t>Volker Holl </a:t>
            </a:r>
          </a:p>
          <a:p>
            <a:pPr marL="0" marR="570" indent="0" rtl="0">
              <a:buNone/>
            </a:pPr>
            <a:r>
              <a:rPr lang="de-DE" sz="1000" b="1" i="0" u="none" strike="noStrike" baseline="0" dirty="0" err="1">
                <a:latin typeface="Arial Narrow" panose="020B0606020202030204" pitchFamily="34" charset="0"/>
              </a:rPr>
              <a:t>Gpe</a:t>
            </a:r>
            <a:r>
              <a:rPr lang="de-DE" sz="1000" b="1" i="0" u="none" strike="noStrike" baseline="0" dirty="0">
                <a:latin typeface="Arial Narrow" panose="020B0606020202030204" pitchFamily="34" charset="0"/>
              </a:rPr>
              <a:t> Mainz gGmbH, Campus</a:t>
            </a:r>
          </a:p>
          <a:p>
            <a:pPr marL="0" marR="570" indent="0" rtl="0">
              <a:buNone/>
            </a:pPr>
            <a:endParaRPr lang="de-DE" sz="1000" b="0"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Zentralverwaltung</a:t>
            </a:r>
          </a:p>
          <a:p>
            <a:pPr marL="0" indent="0">
              <a:lnSpc>
                <a:spcPct val="100000"/>
              </a:lnSpc>
              <a:buNone/>
            </a:pPr>
            <a:r>
              <a:rPr lang="de-DE" sz="1000" b="0" i="0" u="none" strike="noStrike" baseline="0" dirty="0">
                <a:latin typeface="Arial" panose="020B0604020202020204" pitchFamily="34" charset="0"/>
                <a:cs typeface="Arial" panose="020B0604020202020204" pitchFamily="34" charset="0"/>
              </a:rPr>
              <a:t>Seminarraum 1</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19</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20.06.2023</a:t>
            </a:r>
          </a:p>
          <a:p>
            <a:pPr marL="0" indent="0">
              <a:lnSpc>
                <a:spcPct val="100000"/>
              </a:lnSpc>
              <a:buFont typeface="Arial" panose="020B0604020202020204" pitchFamily="34" charset="0"/>
              <a:buNone/>
            </a:pPr>
            <a:r>
              <a:rPr lang="de-DE" sz="1000" dirty="0">
                <a:latin typeface="Arial" panose="020B0604020202020204" pitchFamily="34" charset="0"/>
              </a:rPr>
              <a:t>9:00 –17:00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20</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23/0019</a:t>
            </a:r>
            <a:endParaRPr lang="de-DE" sz="1000" dirty="0">
              <a:latin typeface="Arial Black" panose="020B0A04020102020204" pitchFamily="34" charset="0"/>
            </a:endParaRPr>
          </a:p>
        </p:txBody>
      </p:sp>
      <p:sp>
        <p:nvSpPr>
          <p:cNvPr id="13" name="Inhaltsplatzhalter 2">
            <a:extLst>
              <a:ext uri="{FF2B5EF4-FFF2-40B4-BE49-F238E27FC236}">
                <a16:creationId xmlns:a16="http://schemas.microsoft.com/office/drawing/2014/main" id="{74AC4134-149E-A90C-299D-A07F59138CCC}"/>
              </a:ext>
            </a:extLst>
          </p:cNvPr>
          <p:cNvSpPr txBox="1">
            <a:spLocks/>
          </p:cNvSpPr>
          <p:nvPr/>
        </p:nvSpPr>
        <p:spPr>
          <a:xfrm>
            <a:off x="376691" y="2770787"/>
            <a:ext cx="3707730" cy="4869266"/>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lnSpc>
                <a:spcPct val="115000"/>
              </a:lnSpc>
              <a:buNone/>
            </a:pPr>
            <a:r>
              <a:rPr lang="de-DE" sz="1100" i="1" dirty="0">
                <a:effectLst/>
                <a:latin typeface="Arial" panose="020B0604020202020204" pitchFamily="34" charset="0"/>
                <a:ea typeface="Calibri" panose="020F0502020204030204" pitchFamily="34" charset="0"/>
              </a:rPr>
              <a:t>§ 118 SGB IX n.F. formuliert bestimmte An-forderungen an die Instrumente der Bedarfsermittlung</a:t>
            </a:r>
          </a:p>
          <a:p>
            <a:pPr marL="342900" lvl="0" indent="-342900">
              <a:lnSpc>
                <a:spcPct val="115000"/>
              </a:lnSpc>
              <a:buFont typeface="Arial" panose="020B0604020202020204" pitchFamily="34" charset="0"/>
              <a:buChar char="-"/>
            </a:pPr>
            <a:r>
              <a:rPr lang="de-DE" sz="1100" i="1" dirty="0">
                <a:effectLst/>
                <a:latin typeface="Arial" panose="020B0604020202020204" pitchFamily="34" charset="0"/>
                <a:ea typeface="Calibri" panose="020F0502020204030204" pitchFamily="34" charset="0"/>
              </a:rPr>
              <a:t>ICF und SGB IX n.F.</a:t>
            </a:r>
          </a:p>
          <a:p>
            <a:pPr marL="342900" lvl="0" indent="-342900">
              <a:buFont typeface="Arial" panose="020B0604020202020204" pitchFamily="34" charset="0"/>
              <a:buChar char="-"/>
            </a:pPr>
            <a:r>
              <a:rPr lang="de-DE" sz="1100" i="1" dirty="0">
                <a:effectLst/>
                <a:latin typeface="Arial" panose="020B0604020202020204" pitchFamily="34" charset="0"/>
                <a:ea typeface="Calibri" panose="020F0502020204030204" pitchFamily="34" charset="0"/>
              </a:rPr>
              <a:t>Grundlagen und Komponenten der ICF:</a:t>
            </a:r>
          </a:p>
          <a:p>
            <a:pPr marL="342900" lvl="0" indent="-342900">
              <a:buFont typeface="Arial" panose="020B0604020202020204" pitchFamily="34" charset="0"/>
              <a:buChar char="-"/>
            </a:pPr>
            <a:r>
              <a:rPr lang="de-DE" sz="1100" i="1" dirty="0">
                <a:effectLst/>
                <a:latin typeface="Arial" panose="020B0604020202020204" pitchFamily="34" charset="0"/>
                <a:ea typeface="Calibri" panose="020F0502020204030204" pitchFamily="34" charset="0"/>
              </a:rPr>
              <a:t>Körperfunktionen und - </a:t>
            </a:r>
            <a:r>
              <a:rPr lang="de-DE" sz="1100" i="1" dirty="0" err="1">
                <a:effectLst/>
                <a:latin typeface="Arial" panose="020B0604020202020204" pitchFamily="34" charset="0"/>
                <a:ea typeface="Calibri" panose="020F0502020204030204" pitchFamily="34" charset="0"/>
              </a:rPr>
              <a:t>strukturen</a:t>
            </a:r>
            <a:endParaRPr lang="de-DE" sz="1100" i="1" dirty="0">
              <a:effectLst/>
              <a:latin typeface="Arial" panose="020B0604020202020204" pitchFamily="34" charset="0"/>
              <a:ea typeface="Calibri" panose="020F0502020204030204" pitchFamily="34" charset="0"/>
            </a:endParaRPr>
          </a:p>
          <a:p>
            <a:pPr marL="342900" lvl="0" indent="-342900">
              <a:buFont typeface="Arial" panose="020B0604020202020204" pitchFamily="34" charset="0"/>
              <a:buChar char="-"/>
            </a:pPr>
            <a:r>
              <a:rPr lang="de-DE" sz="1100" i="1" dirty="0">
                <a:effectLst/>
                <a:latin typeface="Arial" panose="020B0604020202020204" pitchFamily="34" charset="0"/>
                <a:ea typeface="Calibri" panose="020F0502020204030204" pitchFamily="34" charset="0"/>
              </a:rPr>
              <a:t>Aktivitäten</a:t>
            </a:r>
          </a:p>
          <a:p>
            <a:pPr marL="342900" lvl="0" indent="-342900">
              <a:buFont typeface="Arial" panose="020B0604020202020204" pitchFamily="34" charset="0"/>
              <a:buChar char="-"/>
            </a:pPr>
            <a:r>
              <a:rPr lang="de-DE" sz="1100" i="1" dirty="0" err="1">
                <a:effectLst/>
                <a:latin typeface="Arial" panose="020B0604020202020204" pitchFamily="34" charset="0"/>
                <a:ea typeface="Calibri" panose="020F0502020204030204" pitchFamily="34" charset="0"/>
              </a:rPr>
              <a:t>Kontexfaktoren</a:t>
            </a:r>
            <a:endParaRPr lang="de-DE" sz="1100" i="1" dirty="0">
              <a:effectLst/>
              <a:latin typeface="Arial" panose="020B0604020202020204" pitchFamily="34" charset="0"/>
              <a:ea typeface="Calibri" panose="020F0502020204030204" pitchFamily="34" charset="0"/>
            </a:endParaRPr>
          </a:p>
          <a:p>
            <a:pPr marL="342900" lvl="0" indent="-342900">
              <a:buFont typeface="Arial" panose="020B0604020202020204" pitchFamily="34" charset="0"/>
              <a:buChar char="-"/>
            </a:pPr>
            <a:r>
              <a:rPr lang="de-DE" sz="1100" i="1" dirty="0">
                <a:effectLst/>
                <a:latin typeface="Arial" panose="020B0604020202020204" pitchFamily="34" charset="0"/>
                <a:ea typeface="Calibri" panose="020F0502020204030204" pitchFamily="34" charset="0"/>
              </a:rPr>
              <a:t>Teilhabe</a:t>
            </a:r>
          </a:p>
          <a:p>
            <a:pPr marL="342900" lvl="0" indent="-342900">
              <a:buFont typeface="Arial" panose="020B0604020202020204" pitchFamily="34" charset="0"/>
              <a:buChar char="-"/>
            </a:pPr>
            <a:r>
              <a:rPr lang="de-DE" sz="1100" i="1" dirty="0">
                <a:latin typeface="Arial" panose="020B0604020202020204" pitchFamily="34" charset="0"/>
                <a:ea typeface="Calibri" panose="020F0502020204030204" pitchFamily="34" charset="0"/>
              </a:rPr>
              <a:t>Beurteilungsmerkmale</a:t>
            </a:r>
            <a:endParaRPr lang="de-DE" sz="1100" i="1" dirty="0">
              <a:effectLst/>
              <a:latin typeface="Arial" panose="020B0604020202020204" pitchFamily="34" charset="0"/>
              <a:ea typeface="Calibri" panose="020F0502020204030204" pitchFamily="34" charset="0"/>
            </a:endParaRPr>
          </a:p>
          <a:p>
            <a:pPr marL="0" marR="570" indent="0">
              <a:buFont typeface="Arial" panose="020B0604020202020204" pitchFamily="34" charset="0"/>
              <a:buNone/>
            </a:pPr>
            <a:endParaRPr lang="de-DE" sz="1100" b="1" dirty="0">
              <a:latin typeface="Arial" panose="020B0604020202020204" pitchFamily="34" charset="0"/>
            </a:endParaRPr>
          </a:p>
          <a:p>
            <a:pPr marL="0" indent="0">
              <a:spcAft>
                <a:spcPts val="600"/>
              </a:spcAft>
              <a:buNone/>
            </a:pPr>
            <a:r>
              <a:rPr lang="de-DE" sz="1100" dirty="0">
                <a:effectLst/>
                <a:latin typeface="Arial" panose="020B0604020202020204" pitchFamily="34" charset="0"/>
                <a:ea typeface="Calibri" panose="020F0502020204030204" pitchFamily="34" charset="0"/>
              </a:rPr>
              <a:t>Ziele: </a:t>
            </a:r>
          </a:p>
          <a:p>
            <a:pPr>
              <a:spcAft>
                <a:spcPts val="600"/>
              </a:spcAft>
            </a:pPr>
            <a:r>
              <a:rPr lang="de-DE" sz="1100" dirty="0">
                <a:effectLst/>
                <a:latin typeface="Arial" panose="020B0604020202020204" pitchFamily="34" charset="0"/>
                <a:ea typeface="Calibri" panose="020F0502020204030204" pitchFamily="34" charset="0"/>
              </a:rPr>
              <a:t>Die Teilnehmenden kennen das bio-psycho-soziale Modell der ICF und dessen Bedeutung im SGB IX n.F.</a:t>
            </a:r>
          </a:p>
          <a:p>
            <a:pPr>
              <a:spcAft>
                <a:spcPts val="600"/>
              </a:spcAft>
            </a:pPr>
            <a:r>
              <a:rPr lang="de-DE" sz="1100" dirty="0">
                <a:effectLst/>
                <a:latin typeface="Arial" panose="020B0604020202020204" pitchFamily="34" charset="0"/>
                <a:ea typeface="Calibri" panose="020F0502020204030204" pitchFamily="34" charset="0"/>
              </a:rPr>
              <a:t>Aufbau und Inhalte der ICF können erläutert und beschrieben werden.</a:t>
            </a:r>
          </a:p>
          <a:p>
            <a:pPr>
              <a:spcAft>
                <a:spcPts val="600"/>
              </a:spcAft>
            </a:pPr>
            <a:r>
              <a:rPr lang="de-DE" sz="1100" dirty="0">
                <a:effectLst/>
                <a:latin typeface="Arial" panose="020B0604020202020204" pitchFamily="34" charset="0"/>
                <a:ea typeface="Calibri" panose="020F0502020204030204" pitchFamily="34" charset="0"/>
              </a:rPr>
              <a:t>Die Teilnehmende kennen die einzelnen Komponenten der ICF und können anhand dieser einen Fall aus der Praxis beschreiben</a:t>
            </a:r>
          </a:p>
          <a:p>
            <a:pPr marL="0" marR="570" indent="0">
              <a:buFont typeface="Arial" panose="020B0604020202020204" pitchFamily="34" charset="0"/>
              <a:buNone/>
            </a:pPr>
            <a:endParaRPr lang="de-DE" sz="1100" dirty="0">
              <a:latin typeface="Arial" panose="020B0604020202020204" pitchFamily="34" charset="0"/>
            </a:endParaRPr>
          </a:p>
        </p:txBody>
      </p:sp>
      <p:sp>
        <p:nvSpPr>
          <p:cNvPr id="8" name="Foliennummernplatzhalter 7">
            <a:extLst>
              <a:ext uri="{FF2B5EF4-FFF2-40B4-BE49-F238E27FC236}">
                <a16:creationId xmlns:a16="http://schemas.microsoft.com/office/drawing/2014/main" id="{EEBD3303-58C1-FBC2-4E0F-7CA7C1E64CBB}"/>
              </a:ext>
            </a:extLst>
          </p:cNvPr>
          <p:cNvSpPr>
            <a:spLocks noGrp="1"/>
          </p:cNvSpPr>
          <p:nvPr>
            <p:ph type="sldNum" sz="quarter" idx="12"/>
          </p:nvPr>
        </p:nvSpPr>
        <p:spPr/>
        <p:txBody>
          <a:bodyPr/>
          <a:lstStyle/>
          <a:p>
            <a:fld id="{98051CB9-6888-4E64-B477-E6EAEEC55F9F}" type="slidenum">
              <a:rPr lang="de-DE" smtClean="0"/>
              <a:t>30</a:t>
            </a:fld>
            <a:endParaRPr lang="de-DE"/>
          </a:p>
        </p:txBody>
      </p:sp>
      <p:sp>
        <p:nvSpPr>
          <p:cNvPr id="16" name="Inhaltsplatzhalter 2">
            <a:extLst>
              <a:ext uri="{FF2B5EF4-FFF2-40B4-BE49-F238E27FC236}">
                <a16:creationId xmlns:a16="http://schemas.microsoft.com/office/drawing/2014/main" id="{02F4C94A-7506-D683-F567-B13BBB2C5DFB}"/>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478550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800" dirty="0">
                <a:latin typeface="Arial Black" panose="020B0A04020102020204" pitchFamily="34" charset="0"/>
                <a:cs typeface="Arial" panose="020B0604020202020204" pitchFamily="34" charset="0"/>
              </a:rPr>
              <a:t>Keine Angst vor der Maus</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100" dirty="0">
                <a:latin typeface="Arial" panose="020B0604020202020204" pitchFamily="34" charset="0"/>
              </a:rPr>
              <a:t>Für Alle, die bisher nicht oder wenig am Computer arbeiten.</a:t>
            </a:r>
          </a:p>
          <a:p>
            <a:pPr marL="0" marR="570" indent="0">
              <a:lnSpc>
                <a:spcPct val="100000"/>
              </a:lnSpc>
              <a:buFont typeface="Arial" panose="020B0604020202020204" pitchFamily="34" charset="0"/>
              <a:buNone/>
            </a:pPr>
            <a:endParaRPr lang="de-DE" sz="1100" dirty="0">
              <a:latin typeface="Arial" panose="020B0604020202020204" pitchFamily="34" charset="0"/>
            </a:endParaRPr>
          </a:p>
          <a:p>
            <a:pPr marL="0" marR="570" indent="0">
              <a:lnSpc>
                <a:spcPct val="100000"/>
              </a:lnSpc>
              <a:buFont typeface="Arial" panose="020B0604020202020204" pitchFamily="34" charset="0"/>
              <a:buNone/>
            </a:pPr>
            <a:r>
              <a:rPr lang="de-DE" sz="1100" dirty="0">
                <a:latin typeface="Arial" panose="020B0604020202020204" pitchFamily="34" charset="0"/>
              </a:rPr>
              <a:t>Seminardauer: 3 Stunden – mit Pausen</a:t>
            </a: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7030A0"/>
                </a:solidFill>
                <a:effectLst/>
                <a:latin typeface="Arial Narrow" panose="020B0606020202030204" pitchFamily="34" charset="0"/>
                <a:ea typeface="Calibri" panose="020F0502020204030204" pitchFamily="34" charset="0"/>
              </a:rPr>
              <a:t>Sie üben am PC im IT-Schulungsraum der </a:t>
            </a:r>
            <a:r>
              <a:rPr lang="de-DE" sz="1200" dirty="0" err="1">
                <a:solidFill>
                  <a:srgbClr val="7030A0"/>
                </a:solidFill>
                <a:effectLst/>
                <a:latin typeface="Arial Narrow" panose="020B0606020202030204" pitchFamily="34" charset="0"/>
                <a:ea typeface="Calibri" panose="020F0502020204030204" pitchFamily="34" charset="0"/>
              </a:rPr>
              <a:t>bdks</a:t>
            </a:r>
            <a:r>
              <a:rPr lang="de-DE" sz="1200" dirty="0">
                <a:solidFill>
                  <a:srgbClr val="7030A0"/>
                </a:solidFill>
                <a:effectLst/>
                <a:latin typeface="Arial Narrow" panose="020B0606020202030204" pitchFamily="34" charset="0"/>
                <a:ea typeface="Calibri" panose="020F0502020204030204" pitchFamily="34" charset="0"/>
              </a:rPr>
              <a:t> mit Unterstützung durch Lehrkräfte aus dem Arbeitsalltag</a:t>
            </a:r>
            <a:r>
              <a:rPr lang="de-DE" sz="1200" b="0" i="0" u="none" strike="noStrike" baseline="0" dirty="0">
                <a:solidFill>
                  <a:srgbClr val="7030A0"/>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lnSpc>
                <a:spcPct val="150000"/>
              </a:lnSpc>
              <a:spcBef>
                <a:spcPts val="600"/>
              </a:spcBef>
              <a:spcAft>
                <a:spcPts val="600"/>
              </a:spcAft>
              <a:buNone/>
            </a:pPr>
            <a:r>
              <a:rPr lang="de-DE" sz="1100" dirty="0">
                <a:latin typeface="Arial" panose="020B0604020202020204" pitchFamily="34" charset="0"/>
              </a:rPr>
              <a:t>Das Arbeiten mit dem Computer </a:t>
            </a:r>
            <a:r>
              <a:rPr lang="de-DE" sz="1100" dirty="0">
                <a:effectLst/>
                <a:latin typeface="Arial" panose="020B0604020202020204" pitchFamily="34" charset="0"/>
                <a:ea typeface="Times New Roman" panose="02020603050405020304" pitchFamily="18" charset="0"/>
                <a:cs typeface="Arial" panose="020B0604020202020204" pitchFamily="34" charset="0"/>
              </a:rPr>
              <a:t>hat in fast allen Bereichen unseres Berufs- und Privatlebens Einzug gehalten. Keine Angst vor der Maus </a:t>
            </a:r>
            <a:r>
              <a:rPr lang="de-DE" sz="1100" dirty="0">
                <a:effectLst/>
                <a:latin typeface="Arial" panose="020B0604020202020204" pitchFamily="34" charset="0"/>
                <a:ea typeface="Times New Roman" panose="02020603050405020304" pitchFamily="18" charset="0"/>
                <a:cs typeface="Arial" panose="020B0604020202020204" pitchFamily="34" charset="0"/>
                <a:sym typeface="Segoe UI Emoji" panose="020B0502040204020203" pitchFamily="34" charset="0"/>
              </a:rPr>
              <a:t>😉</a:t>
            </a:r>
            <a:r>
              <a:rPr lang="de-DE" sz="1100" dirty="0">
                <a:effectLst/>
                <a:latin typeface="Arial" panose="020B0604020202020204" pitchFamily="34" charset="0"/>
                <a:ea typeface="Times New Roman" panose="02020603050405020304" pitchFamily="18" charset="0"/>
                <a:cs typeface="Arial" panose="020B0604020202020204" pitchFamily="34" charset="0"/>
              </a:rPr>
              <a:t> erklärt den PC und leitet bei ersten Schritten an.</a:t>
            </a:r>
          </a:p>
          <a:p>
            <a:pPr marL="0" indent="0">
              <a:lnSpc>
                <a:spcPct val="150000"/>
              </a:lnSpc>
              <a:spcBef>
                <a:spcPts val="600"/>
              </a:spcBef>
              <a:spcAft>
                <a:spcPts val="600"/>
              </a:spcAft>
              <a:buNone/>
            </a:pPr>
            <a:r>
              <a:rPr lang="de-DE" sz="1100" dirty="0">
                <a:effectLst/>
                <a:latin typeface="Arial" panose="020B0604020202020204" pitchFamily="34" charset="0"/>
                <a:ea typeface="Times New Roman" panose="02020603050405020304" pitchFamily="18" charset="0"/>
              </a:rPr>
              <a:t>Computer an- und ausschalten, Einstellen und Bedienen von Tastatur und Maus, welche Programme hat mein PC und was kann ich damit tun; Dokumente ablegen und wieder finden.</a:t>
            </a:r>
          </a:p>
          <a:p>
            <a:pPr marL="0" indent="0">
              <a:buNone/>
            </a:pPr>
            <a:r>
              <a:rPr lang="de-DE" sz="1100" dirty="0">
                <a:effectLst/>
                <a:latin typeface="Arial" panose="020B0604020202020204" pitchFamily="34" charset="0"/>
                <a:ea typeface="Calibri" panose="020F0502020204030204" pitchFamily="34" charset="0"/>
              </a:rPr>
              <a:t>Sie werden am Seminarende Ihre Maus besser verstehen.</a:t>
            </a:r>
            <a:endParaRPr lang="de-DE" sz="1100" i="1" dirty="0">
              <a:latin typeface="Arial" panose="020B060402020202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Jana Schröder</a:t>
            </a:r>
          </a:p>
          <a:p>
            <a:pPr marL="0" indent="0">
              <a:buNone/>
            </a:pPr>
            <a:r>
              <a:rPr lang="de-DE" sz="1000" b="1" dirty="0">
                <a:effectLst/>
                <a:latin typeface="Arial Narrow" panose="020B0606020202030204" pitchFamily="34" charset="0"/>
                <a:ea typeface="Calibri" panose="020F0502020204030204" pitchFamily="34" charset="0"/>
              </a:rPr>
              <a:t>Mitarbeiterin </a:t>
            </a:r>
            <a:r>
              <a:rPr lang="de-DE" sz="1000" b="1" dirty="0" err="1">
                <a:effectLst/>
                <a:latin typeface="Arial Narrow" panose="020B0606020202030204" pitchFamily="34" charset="0"/>
                <a:ea typeface="Calibri" panose="020F0502020204030204" pitchFamily="34" charset="0"/>
              </a:rPr>
              <a:t>bdks</a:t>
            </a:r>
            <a:r>
              <a:rPr lang="de-DE" sz="1000" b="1" dirty="0">
                <a:effectLst/>
                <a:latin typeface="Arial Narrow" panose="020B0606020202030204" pitchFamily="34" charset="0"/>
                <a:ea typeface="Calibri" panose="020F0502020204030204" pitchFamily="34" charset="0"/>
              </a:rPr>
              <a:t> Werteverbund, Zentrale Dienste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WfbM</a:t>
            </a:r>
            <a:r>
              <a:rPr lang="de-DE" sz="1000" dirty="0">
                <a:latin typeface="Arial" panose="020B0604020202020204" pitchFamily="34" charset="0"/>
                <a:cs typeface="Arial" panose="020B0604020202020204" pitchFamily="34" charset="0"/>
              </a:rPr>
              <a:t> Baunatal</a:t>
            </a:r>
            <a:r>
              <a:rPr lang="de-DE" sz="1000" b="0" i="0" u="none" strike="noStrike" baseline="0" dirty="0">
                <a:latin typeface="Arial" panose="020B0604020202020204" pitchFamily="34" charset="0"/>
                <a:cs typeface="Arial" panose="020B0604020202020204" pitchFamily="34" charset="0"/>
              </a:rPr>
              <a:t>,</a:t>
            </a:r>
          </a:p>
          <a:p>
            <a:pPr marL="0" indent="0">
              <a:lnSpc>
                <a:spcPct val="100000"/>
              </a:lnSpc>
              <a:buNone/>
            </a:pPr>
            <a:r>
              <a:rPr lang="de-DE" sz="1000" dirty="0">
                <a:latin typeface="Arial" panose="020B0604020202020204" pitchFamily="34" charset="0"/>
                <a:cs typeface="Arial" panose="020B0604020202020204" pitchFamily="34" charset="0"/>
              </a:rPr>
              <a:t>Schulungsraum 007</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11.07.2023 </a:t>
            </a:r>
          </a:p>
          <a:p>
            <a:pPr marL="0" indent="0">
              <a:lnSpc>
                <a:spcPct val="100000"/>
              </a:lnSpc>
              <a:buFont typeface="Arial" panose="020B0604020202020204" pitchFamily="34" charset="0"/>
              <a:buNone/>
            </a:pPr>
            <a:r>
              <a:rPr lang="de-DE" sz="1000" dirty="0">
                <a:latin typeface="Arial" panose="020B0604020202020204" pitchFamily="34" charset="0"/>
              </a:rPr>
              <a:t>13:00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9</a:t>
            </a:r>
          </a:p>
          <a:p>
            <a:pPr marL="0" marR="0" indent="0" algn="l" rtl="0">
              <a:buNone/>
            </a:pPr>
            <a:r>
              <a:rPr lang="de-DE" sz="1000" b="0" i="0" u="none" strike="noStrike" baseline="0" dirty="0">
                <a:latin typeface="Arial" panose="020B0604020202020204" pitchFamily="34" charset="0"/>
              </a:rPr>
              <a:t>Max. Personen</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23/0022</a:t>
            </a:r>
            <a:endParaRPr lang="de-DE" sz="1000" dirty="0">
              <a:latin typeface="Arial Black" panose="020B0A04020102020204" pitchFamily="34" charset="0"/>
            </a:endParaRPr>
          </a:p>
        </p:txBody>
      </p:sp>
      <p:sp>
        <p:nvSpPr>
          <p:cNvPr id="13" name="Foliennummernplatzhalter 12">
            <a:extLst>
              <a:ext uri="{FF2B5EF4-FFF2-40B4-BE49-F238E27FC236}">
                <a16:creationId xmlns:a16="http://schemas.microsoft.com/office/drawing/2014/main" id="{E6773882-2161-04D1-D1D7-467F605CD9CB}"/>
              </a:ext>
            </a:extLst>
          </p:cNvPr>
          <p:cNvSpPr>
            <a:spLocks noGrp="1"/>
          </p:cNvSpPr>
          <p:nvPr>
            <p:ph type="sldNum" sz="quarter" idx="12"/>
          </p:nvPr>
        </p:nvSpPr>
        <p:spPr/>
        <p:txBody>
          <a:bodyPr/>
          <a:lstStyle/>
          <a:p>
            <a:fld id="{98051CB9-6888-4E64-B477-E6EAEEC55F9F}" type="slidenum">
              <a:rPr lang="de-DE" smtClean="0"/>
              <a:t>31</a:t>
            </a:fld>
            <a:endParaRPr lang="de-DE"/>
          </a:p>
        </p:txBody>
      </p:sp>
      <p:sp>
        <p:nvSpPr>
          <p:cNvPr id="15" name="Inhaltsplatzhalter 2">
            <a:extLst>
              <a:ext uri="{FF2B5EF4-FFF2-40B4-BE49-F238E27FC236}">
                <a16:creationId xmlns:a16="http://schemas.microsoft.com/office/drawing/2014/main" id="{0B6CE298-EAB7-13C8-EDED-2CFA933AD0EC}"/>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742733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800" dirty="0">
                <a:latin typeface="Arial Black" panose="020B0A04020102020204" pitchFamily="34" charset="0"/>
                <a:cs typeface="Arial" panose="020B0604020202020204" pitchFamily="34" charset="0"/>
              </a:rPr>
              <a:t>Keine Angst vor der Maus</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100" dirty="0">
                <a:latin typeface="Arial" panose="020B0604020202020204" pitchFamily="34" charset="0"/>
              </a:rPr>
              <a:t>Für Alle, die bisher nicht oder wenig am Computer arbeiten.</a:t>
            </a:r>
          </a:p>
          <a:p>
            <a:pPr marL="0" marR="570" indent="0">
              <a:lnSpc>
                <a:spcPct val="100000"/>
              </a:lnSpc>
              <a:buFont typeface="Arial" panose="020B0604020202020204" pitchFamily="34" charset="0"/>
              <a:buNone/>
            </a:pPr>
            <a:endParaRPr lang="de-DE" sz="1100" dirty="0">
              <a:latin typeface="Arial" panose="020B0604020202020204" pitchFamily="34" charset="0"/>
            </a:endParaRPr>
          </a:p>
          <a:p>
            <a:pPr marL="0" marR="570" indent="0">
              <a:lnSpc>
                <a:spcPct val="100000"/>
              </a:lnSpc>
              <a:buFont typeface="Arial" panose="020B0604020202020204" pitchFamily="34" charset="0"/>
              <a:buNone/>
            </a:pPr>
            <a:r>
              <a:rPr lang="de-DE" sz="1100" dirty="0">
                <a:latin typeface="Arial" panose="020B0604020202020204" pitchFamily="34" charset="0"/>
              </a:rPr>
              <a:t>Seminardauer: 3 Stunden – mit Pausen</a:t>
            </a: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7030A0"/>
                </a:solidFill>
                <a:effectLst/>
                <a:latin typeface="Arial Narrow" panose="020B0606020202030204" pitchFamily="34" charset="0"/>
                <a:ea typeface="Calibri" panose="020F0502020204030204" pitchFamily="34" charset="0"/>
              </a:rPr>
              <a:t>Sie üben am PC im IT-Schulungsraum der </a:t>
            </a:r>
            <a:r>
              <a:rPr lang="de-DE" sz="1200" dirty="0" err="1">
                <a:solidFill>
                  <a:srgbClr val="7030A0"/>
                </a:solidFill>
                <a:effectLst/>
                <a:latin typeface="Arial Narrow" panose="020B0606020202030204" pitchFamily="34" charset="0"/>
                <a:ea typeface="Calibri" panose="020F0502020204030204" pitchFamily="34" charset="0"/>
              </a:rPr>
              <a:t>bdks</a:t>
            </a:r>
            <a:r>
              <a:rPr lang="de-DE" sz="1200" dirty="0">
                <a:solidFill>
                  <a:srgbClr val="7030A0"/>
                </a:solidFill>
                <a:effectLst/>
                <a:latin typeface="Arial Narrow" panose="020B0606020202030204" pitchFamily="34" charset="0"/>
                <a:ea typeface="Calibri" panose="020F0502020204030204" pitchFamily="34" charset="0"/>
              </a:rPr>
              <a:t> mit Unterstützung durch Lehrkräfte aus dem Arbeitsalltag</a:t>
            </a:r>
            <a:r>
              <a:rPr lang="de-DE" sz="1200" b="0" i="0" u="none" strike="noStrike" baseline="0" dirty="0">
                <a:solidFill>
                  <a:srgbClr val="7030A0"/>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lnSpc>
                <a:spcPct val="150000"/>
              </a:lnSpc>
              <a:spcBef>
                <a:spcPts val="600"/>
              </a:spcBef>
              <a:spcAft>
                <a:spcPts val="600"/>
              </a:spcAft>
              <a:buNone/>
            </a:pPr>
            <a:r>
              <a:rPr lang="de-DE" sz="1100" dirty="0">
                <a:latin typeface="Arial" panose="020B0604020202020204" pitchFamily="34" charset="0"/>
              </a:rPr>
              <a:t>Das Arbeiten mit dem Computer </a:t>
            </a:r>
            <a:r>
              <a:rPr lang="de-DE" sz="1100" dirty="0">
                <a:effectLst/>
                <a:latin typeface="Arial" panose="020B0604020202020204" pitchFamily="34" charset="0"/>
                <a:ea typeface="Times New Roman" panose="02020603050405020304" pitchFamily="18" charset="0"/>
                <a:cs typeface="Arial" panose="020B0604020202020204" pitchFamily="34" charset="0"/>
              </a:rPr>
              <a:t>hat in fast allen Bereichen unseres Berufs- und Privatlebens Einzug gehalten. Keine Angst vor der Maus </a:t>
            </a:r>
            <a:r>
              <a:rPr lang="de-DE" sz="1100" dirty="0">
                <a:effectLst/>
                <a:latin typeface="Arial" panose="020B0604020202020204" pitchFamily="34" charset="0"/>
                <a:ea typeface="Times New Roman" panose="02020603050405020304" pitchFamily="18" charset="0"/>
                <a:cs typeface="Arial" panose="020B0604020202020204" pitchFamily="34" charset="0"/>
                <a:sym typeface="Segoe UI Emoji" panose="020B0502040204020203" pitchFamily="34" charset="0"/>
              </a:rPr>
              <a:t>😉</a:t>
            </a:r>
            <a:r>
              <a:rPr lang="de-DE" sz="1100" dirty="0">
                <a:effectLst/>
                <a:latin typeface="Arial" panose="020B0604020202020204" pitchFamily="34" charset="0"/>
                <a:ea typeface="Times New Roman" panose="02020603050405020304" pitchFamily="18" charset="0"/>
                <a:cs typeface="Arial" panose="020B0604020202020204" pitchFamily="34" charset="0"/>
              </a:rPr>
              <a:t> erklärt den PC und leitet bei ersten Schritten an.</a:t>
            </a:r>
          </a:p>
          <a:p>
            <a:pPr marL="0" indent="0">
              <a:lnSpc>
                <a:spcPct val="150000"/>
              </a:lnSpc>
              <a:spcBef>
                <a:spcPts val="600"/>
              </a:spcBef>
              <a:spcAft>
                <a:spcPts val="600"/>
              </a:spcAft>
              <a:buNone/>
            </a:pPr>
            <a:r>
              <a:rPr lang="de-DE" sz="1100" dirty="0">
                <a:effectLst/>
                <a:latin typeface="Arial" panose="020B0604020202020204" pitchFamily="34" charset="0"/>
                <a:ea typeface="Times New Roman" panose="02020603050405020304" pitchFamily="18" charset="0"/>
              </a:rPr>
              <a:t>Computer an- und ausschalten, Einstellen und Bedienen von Tastatur und Maus, welche Programme hat mein PC und was kann ich damit tun; Dokumente ablegen und wieder finden.</a:t>
            </a:r>
          </a:p>
          <a:p>
            <a:pPr marL="0" indent="0">
              <a:buNone/>
            </a:pPr>
            <a:r>
              <a:rPr lang="de-DE" sz="1100" dirty="0">
                <a:effectLst/>
                <a:latin typeface="Arial" panose="020B0604020202020204" pitchFamily="34" charset="0"/>
                <a:ea typeface="Calibri" panose="020F0502020204030204" pitchFamily="34" charset="0"/>
              </a:rPr>
              <a:t>Sie werden am Seminarende Ihre Maus besser verstehen.</a:t>
            </a:r>
            <a:endParaRPr lang="de-DE" sz="1100" i="1" dirty="0">
              <a:latin typeface="Arial" panose="020B060402020202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Jana Schröder</a:t>
            </a:r>
          </a:p>
          <a:p>
            <a:pPr marL="0" indent="0">
              <a:buNone/>
            </a:pPr>
            <a:r>
              <a:rPr lang="de-DE" sz="1000" b="1" dirty="0">
                <a:effectLst/>
                <a:latin typeface="Arial Narrow" panose="020B0606020202030204" pitchFamily="34" charset="0"/>
                <a:ea typeface="Calibri" panose="020F0502020204030204" pitchFamily="34" charset="0"/>
              </a:rPr>
              <a:t>Mitarbeiterin </a:t>
            </a:r>
            <a:r>
              <a:rPr lang="de-DE" sz="1000" b="1" dirty="0" err="1">
                <a:effectLst/>
                <a:latin typeface="Arial Narrow" panose="020B0606020202030204" pitchFamily="34" charset="0"/>
                <a:ea typeface="Calibri" panose="020F0502020204030204" pitchFamily="34" charset="0"/>
              </a:rPr>
              <a:t>bdks</a:t>
            </a:r>
            <a:r>
              <a:rPr lang="de-DE" sz="1000" b="1" dirty="0">
                <a:effectLst/>
                <a:latin typeface="Arial Narrow" panose="020B0606020202030204" pitchFamily="34" charset="0"/>
                <a:ea typeface="Calibri" panose="020F0502020204030204" pitchFamily="34" charset="0"/>
              </a:rPr>
              <a:t> Werteverbund, Zentrale Dienste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WfbM</a:t>
            </a:r>
            <a:r>
              <a:rPr lang="de-DE" sz="1000" dirty="0">
                <a:latin typeface="Arial" panose="020B0604020202020204" pitchFamily="34" charset="0"/>
                <a:cs typeface="Arial" panose="020B0604020202020204" pitchFamily="34" charset="0"/>
              </a:rPr>
              <a:t> Baunatal</a:t>
            </a:r>
            <a:r>
              <a:rPr lang="de-DE" sz="1000" b="0" i="0" u="none" strike="noStrike" baseline="0" dirty="0">
                <a:latin typeface="Arial" panose="020B0604020202020204" pitchFamily="34" charset="0"/>
                <a:cs typeface="Arial" panose="020B0604020202020204" pitchFamily="34" charset="0"/>
              </a:rPr>
              <a:t>,</a:t>
            </a:r>
          </a:p>
          <a:p>
            <a:pPr marL="0" indent="0">
              <a:lnSpc>
                <a:spcPct val="100000"/>
              </a:lnSpc>
              <a:buNone/>
            </a:pPr>
            <a:r>
              <a:rPr lang="de-DE" sz="1000" dirty="0">
                <a:latin typeface="Arial" panose="020B0604020202020204" pitchFamily="34" charset="0"/>
                <a:cs typeface="Arial" panose="020B0604020202020204" pitchFamily="34" charset="0"/>
              </a:rPr>
              <a:t>Schulungsraum 007</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12.09.2023 </a:t>
            </a:r>
          </a:p>
          <a:p>
            <a:pPr marL="0" indent="0">
              <a:lnSpc>
                <a:spcPct val="100000"/>
              </a:lnSpc>
              <a:buFont typeface="Arial" panose="020B0604020202020204" pitchFamily="34" charset="0"/>
              <a:buNone/>
            </a:pPr>
            <a:r>
              <a:rPr lang="de-DE" sz="1000" dirty="0">
                <a:latin typeface="Arial" panose="020B0604020202020204" pitchFamily="34" charset="0"/>
              </a:rPr>
              <a:t>13:00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9</a:t>
            </a:r>
          </a:p>
          <a:p>
            <a:pPr marL="0" marR="0" indent="0" algn="l" rtl="0">
              <a:buNone/>
            </a:pPr>
            <a:r>
              <a:rPr lang="de-DE" sz="1000" b="0" i="0" u="none" strike="noStrike" baseline="0" dirty="0">
                <a:latin typeface="Arial" panose="020B0604020202020204" pitchFamily="34" charset="0"/>
              </a:rPr>
              <a:t>Max. Personen</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23/0023</a:t>
            </a:r>
            <a:endParaRPr lang="de-DE" sz="1000" dirty="0">
              <a:latin typeface="Arial Black" panose="020B0A04020102020204" pitchFamily="34" charset="0"/>
            </a:endParaRPr>
          </a:p>
        </p:txBody>
      </p:sp>
      <p:sp>
        <p:nvSpPr>
          <p:cNvPr id="13" name="Foliennummernplatzhalter 12">
            <a:extLst>
              <a:ext uri="{FF2B5EF4-FFF2-40B4-BE49-F238E27FC236}">
                <a16:creationId xmlns:a16="http://schemas.microsoft.com/office/drawing/2014/main" id="{64DC56AB-6075-2AAD-C876-C6BDAB107069}"/>
              </a:ext>
            </a:extLst>
          </p:cNvPr>
          <p:cNvSpPr>
            <a:spLocks noGrp="1"/>
          </p:cNvSpPr>
          <p:nvPr>
            <p:ph type="sldNum" sz="quarter" idx="12"/>
          </p:nvPr>
        </p:nvSpPr>
        <p:spPr/>
        <p:txBody>
          <a:bodyPr/>
          <a:lstStyle/>
          <a:p>
            <a:fld id="{98051CB9-6888-4E64-B477-E6EAEEC55F9F}" type="slidenum">
              <a:rPr lang="de-DE" smtClean="0"/>
              <a:t>32</a:t>
            </a:fld>
            <a:endParaRPr lang="de-DE"/>
          </a:p>
        </p:txBody>
      </p:sp>
      <p:sp>
        <p:nvSpPr>
          <p:cNvPr id="15" name="Inhaltsplatzhalter 2">
            <a:extLst>
              <a:ext uri="{FF2B5EF4-FFF2-40B4-BE49-F238E27FC236}">
                <a16:creationId xmlns:a16="http://schemas.microsoft.com/office/drawing/2014/main" id="{6DB930E0-3736-1496-66AF-3F143C046B7D}"/>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256445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800" dirty="0">
                <a:latin typeface="Arial Black" panose="020B0A04020102020204" pitchFamily="34" charset="0"/>
                <a:cs typeface="Arial" panose="020B0604020202020204" pitchFamily="34" charset="0"/>
              </a:rPr>
              <a:t>Keine Angst vor der Maus</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100" dirty="0">
                <a:latin typeface="Arial" panose="020B0604020202020204" pitchFamily="34" charset="0"/>
              </a:rPr>
              <a:t>Für Alle, die bisher nicht oder wenig am Computer arbeiten.</a:t>
            </a:r>
          </a:p>
          <a:p>
            <a:pPr marL="0" marR="570" indent="0">
              <a:lnSpc>
                <a:spcPct val="100000"/>
              </a:lnSpc>
              <a:buFont typeface="Arial" panose="020B0604020202020204" pitchFamily="34" charset="0"/>
              <a:buNone/>
            </a:pPr>
            <a:endParaRPr lang="de-DE" sz="1100" dirty="0">
              <a:latin typeface="Arial" panose="020B0604020202020204" pitchFamily="34" charset="0"/>
            </a:endParaRPr>
          </a:p>
          <a:p>
            <a:pPr marL="0" marR="570" indent="0">
              <a:lnSpc>
                <a:spcPct val="100000"/>
              </a:lnSpc>
              <a:buFont typeface="Arial" panose="020B0604020202020204" pitchFamily="34" charset="0"/>
              <a:buNone/>
            </a:pPr>
            <a:r>
              <a:rPr lang="de-DE" sz="1100" dirty="0">
                <a:latin typeface="Arial" panose="020B0604020202020204" pitchFamily="34" charset="0"/>
              </a:rPr>
              <a:t>Seminardauer: 3 Stunden – mit Pausen</a:t>
            </a: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7030A0"/>
                </a:solidFill>
                <a:effectLst/>
                <a:latin typeface="Arial Narrow" panose="020B0606020202030204" pitchFamily="34" charset="0"/>
                <a:ea typeface="Calibri" panose="020F0502020204030204" pitchFamily="34" charset="0"/>
              </a:rPr>
              <a:t>Sie üben am PC im IT-Schulungsraum der </a:t>
            </a:r>
            <a:r>
              <a:rPr lang="de-DE" sz="1200" dirty="0" err="1">
                <a:solidFill>
                  <a:srgbClr val="7030A0"/>
                </a:solidFill>
                <a:effectLst/>
                <a:latin typeface="Arial Narrow" panose="020B0606020202030204" pitchFamily="34" charset="0"/>
                <a:ea typeface="Calibri" panose="020F0502020204030204" pitchFamily="34" charset="0"/>
              </a:rPr>
              <a:t>bdks</a:t>
            </a:r>
            <a:r>
              <a:rPr lang="de-DE" sz="1200" dirty="0">
                <a:solidFill>
                  <a:srgbClr val="7030A0"/>
                </a:solidFill>
                <a:effectLst/>
                <a:latin typeface="Arial Narrow" panose="020B0606020202030204" pitchFamily="34" charset="0"/>
                <a:ea typeface="Calibri" panose="020F0502020204030204" pitchFamily="34" charset="0"/>
              </a:rPr>
              <a:t> mit Unterstützung durch Lehrkräfte aus dem Arbeitsalltag</a:t>
            </a:r>
            <a:r>
              <a:rPr lang="de-DE" sz="1200" b="0" i="0" u="none" strike="noStrike" baseline="0" dirty="0">
                <a:solidFill>
                  <a:srgbClr val="7030A0"/>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lnSpc>
                <a:spcPct val="150000"/>
              </a:lnSpc>
              <a:spcBef>
                <a:spcPts val="600"/>
              </a:spcBef>
              <a:spcAft>
                <a:spcPts val="600"/>
              </a:spcAft>
              <a:buNone/>
            </a:pPr>
            <a:r>
              <a:rPr lang="de-DE" sz="1100" dirty="0">
                <a:latin typeface="Arial" panose="020B0604020202020204" pitchFamily="34" charset="0"/>
              </a:rPr>
              <a:t>Das Arbeiten mit dem Computer </a:t>
            </a:r>
            <a:r>
              <a:rPr lang="de-DE" sz="1100" dirty="0">
                <a:effectLst/>
                <a:latin typeface="Arial" panose="020B0604020202020204" pitchFamily="34" charset="0"/>
                <a:ea typeface="Times New Roman" panose="02020603050405020304" pitchFamily="18" charset="0"/>
                <a:cs typeface="Arial" panose="020B0604020202020204" pitchFamily="34" charset="0"/>
              </a:rPr>
              <a:t>hat in fast allen Bereichen unseres Berufs- und Privatlebens Einzug gehalten. Keine Angst vor der Maus </a:t>
            </a:r>
            <a:r>
              <a:rPr lang="de-DE" sz="1100" dirty="0">
                <a:effectLst/>
                <a:latin typeface="Arial" panose="020B0604020202020204" pitchFamily="34" charset="0"/>
                <a:ea typeface="Times New Roman" panose="02020603050405020304" pitchFamily="18" charset="0"/>
                <a:cs typeface="Arial" panose="020B0604020202020204" pitchFamily="34" charset="0"/>
                <a:sym typeface="Segoe UI Emoji" panose="020B0502040204020203" pitchFamily="34" charset="0"/>
              </a:rPr>
              <a:t>😉</a:t>
            </a:r>
            <a:r>
              <a:rPr lang="de-DE" sz="1100" dirty="0">
                <a:effectLst/>
                <a:latin typeface="Arial" panose="020B0604020202020204" pitchFamily="34" charset="0"/>
                <a:ea typeface="Times New Roman" panose="02020603050405020304" pitchFamily="18" charset="0"/>
                <a:cs typeface="Arial" panose="020B0604020202020204" pitchFamily="34" charset="0"/>
              </a:rPr>
              <a:t> erklärt den PC und leitet bei ersten Schritten an.</a:t>
            </a:r>
          </a:p>
          <a:p>
            <a:pPr marL="0" indent="0">
              <a:lnSpc>
                <a:spcPct val="150000"/>
              </a:lnSpc>
              <a:spcBef>
                <a:spcPts val="600"/>
              </a:spcBef>
              <a:spcAft>
                <a:spcPts val="600"/>
              </a:spcAft>
              <a:buNone/>
            </a:pPr>
            <a:r>
              <a:rPr lang="de-DE" sz="1100" dirty="0">
                <a:effectLst/>
                <a:latin typeface="Arial" panose="020B0604020202020204" pitchFamily="34" charset="0"/>
                <a:ea typeface="Times New Roman" panose="02020603050405020304" pitchFamily="18" charset="0"/>
              </a:rPr>
              <a:t>Computer an- und ausschalten, Einstellen und Bedienen von Tastatur und Maus, welche Programme hat mein PC und was kann ich damit tun; Dokumente ablegen und wieder finden.</a:t>
            </a:r>
          </a:p>
          <a:p>
            <a:pPr marL="0" indent="0">
              <a:buNone/>
            </a:pPr>
            <a:r>
              <a:rPr lang="de-DE" sz="1100" dirty="0">
                <a:effectLst/>
                <a:latin typeface="Arial" panose="020B0604020202020204" pitchFamily="34" charset="0"/>
                <a:ea typeface="Calibri" panose="020F0502020204030204" pitchFamily="34" charset="0"/>
              </a:rPr>
              <a:t>Sie werden am Seminarende Ihre Maus besser verstehen.</a:t>
            </a:r>
            <a:endParaRPr lang="de-DE" sz="1100" i="1" dirty="0">
              <a:latin typeface="Arial" panose="020B060402020202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Jana Schröder</a:t>
            </a:r>
          </a:p>
          <a:p>
            <a:pPr marL="0" indent="0">
              <a:buNone/>
            </a:pPr>
            <a:r>
              <a:rPr lang="de-DE" sz="1000" b="1" dirty="0">
                <a:effectLst/>
                <a:latin typeface="Arial Narrow" panose="020B0606020202030204" pitchFamily="34" charset="0"/>
                <a:ea typeface="Calibri" panose="020F0502020204030204" pitchFamily="34" charset="0"/>
              </a:rPr>
              <a:t>Mitarbeiterin </a:t>
            </a:r>
            <a:r>
              <a:rPr lang="de-DE" sz="1000" b="1" dirty="0" err="1">
                <a:effectLst/>
                <a:latin typeface="Arial Narrow" panose="020B0606020202030204" pitchFamily="34" charset="0"/>
                <a:ea typeface="Calibri" panose="020F0502020204030204" pitchFamily="34" charset="0"/>
              </a:rPr>
              <a:t>bdks</a:t>
            </a:r>
            <a:r>
              <a:rPr lang="de-DE" sz="1000" b="1" dirty="0">
                <a:effectLst/>
                <a:latin typeface="Arial Narrow" panose="020B0606020202030204" pitchFamily="34" charset="0"/>
                <a:ea typeface="Calibri" panose="020F0502020204030204" pitchFamily="34" charset="0"/>
              </a:rPr>
              <a:t> Werteverbund, Zentrale Dienste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WfbM</a:t>
            </a:r>
            <a:r>
              <a:rPr lang="de-DE" sz="1000" dirty="0">
                <a:latin typeface="Arial" panose="020B0604020202020204" pitchFamily="34" charset="0"/>
                <a:cs typeface="Arial" panose="020B0604020202020204" pitchFamily="34" charset="0"/>
              </a:rPr>
              <a:t> Baunatal</a:t>
            </a:r>
            <a:r>
              <a:rPr lang="de-DE" sz="1000" b="0" i="0" u="none" strike="noStrike" baseline="0" dirty="0">
                <a:latin typeface="Arial" panose="020B0604020202020204" pitchFamily="34" charset="0"/>
                <a:cs typeface="Arial" panose="020B0604020202020204" pitchFamily="34" charset="0"/>
              </a:rPr>
              <a:t>,</a:t>
            </a:r>
          </a:p>
          <a:p>
            <a:pPr marL="0" indent="0">
              <a:lnSpc>
                <a:spcPct val="100000"/>
              </a:lnSpc>
              <a:buNone/>
            </a:pPr>
            <a:r>
              <a:rPr lang="de-DE" sz="1000" dirty="0">
                <a:latin typeface="Arial" panose="020B0604020202020204" pitchFamily="34" charset="0"/>
                <a:cs typeface="Arial" panose="020B0604020202020204" pitchFamily="34" charset="0"/>
              </a:rPr>
              <a:t>Schulungsraum 007</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14.11.2023 </a:t>
            </a:r>
          </a:p>
          <a:p>
            <a:pPr marL="0" indent="0">
              <a:lnSpc>
                <a:spcPct val="100000"/>
              </a:lnSpc>
              <a:buFont typeface="Arial" panose="020B0604020202020204" pitchFamily="34" charset="0"/>
              <a:buNone/>
            </a:pPr>
            <a:r>
              <a:rPr lang="de-DE" sz="1000" dirty="0">
                <a:latin typeface="Arial" panose="020B0604020202020204" pitchFamily="34" charset="0"/>
              </a:rPr>
              <a:t>13:00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9</a:t>
            </a:r>
          </a:p>
          <a:p>
            <a:pPr marL="0" marR="0" indent="0" algn="l" rtl="0">
              <a:buNone/>
            </a:pPr>
            <a:r>
              <a:rPr lang="de-DE" sz="1000" b="0" i="0" u="none" strike="noStrike" baseline="0" dirty="0">
                <a:latin typeface="Arial" panose="020B0604020202020204" pitchFamily="34" charset="0"/>
              </a:rPr>
              <a:t>Max. Personen</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23/0024</a:t>
            </a:r>
            <a:endParaRPr lang="de-DE" sz="1000" dirty="0">
              <a:latin typeface="Arial Black" panose="020B0A04020102020204" pitchFamily="34" charset="0"/>
            </a:endParaRPr>
          </a:p>
        </p:txBody>
      </p:sp>
      <p:sp>
        <p:nvSpPr>
          <p:cNvPr id="13" name="Foliennummernplatzhalter 12">
            <a:extLst>
              <a:ext uri="{FF2B5EF4-FFF2-40B4-BE49-F238E27FC236}">
                <a16:creationId xmlns:a16="http://schemas.microsoft.com/office/drawing/2014/main" id="{3C05FD7A-FF6B-FC18-95A1-EC1F81A1213D}"/>
              </a:ext>
            </a:extLst>
          </p:cNvPr>
          <p:cNvSpPr>
            <a:spLocks noGrp="1"/>
          </p:cNvSpPr>
          <p:nvPr>
            <p:ph type="sldNum" sz="quarter" idx="12"/>
          </p:nvPr>
        </p:nvSpPr>
        <p:spPr/>
        <p:txBody>
          <a:bodyPr/>
          <a:lstStyle/>
          <a:p>
            <a:fld id="{98051CB9-6888-4E64-B477-E6EAEEC55F9F}" type="slidenum">
              <a:rPr lang="de-DE" smtClean="0"/>
              <a:t>33</a:t>
            </a:fld>
            <a:endParaRPr lang="de-DE"/>
          </a:p>
        </p:txBody>
      </p:sp>
      <p:sp>
        <p:nvSpPr>
          <p:cNvPr id="15" name="Inhaltsplatzhalter 2">
            <a:extLst>
              <a:ext uri="{FF2B5EF4-FFF2-40B4-BE49-F238E27FC236}">
                <a16:creationId xmlns:a16="http://schemas.microsoft.com/office/drawing/2014/main" id="{C8EFC2D3-DF29-7D4F-5AF3-D3709932AEEC}"/>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827022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700" dirty="0">
                <a:latin typeface="Arial Black" panose="020B0A04020102020204" pitchFamily="34" charset="0"/>
                <a:cs typeface="Arial" panose="020B0604020202020204" pitchFamily="34" charset="0"/>
              </a:rPr>
              <a:t>Anwenderschulung MS Office Outlook</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100" dirty="0">
                <a:effectLst/>
                <a:latin typeface="Arial" panose="020B0604020202020204" pitchFamily="34" charset="0"/>
                <a:ea typeface="Calibri" panose="020F0502020204030204" pitchFamily="34" charset="0"/>
              </a:rPr>
              <a:t>Das Seminar richtet sich an Anfänger und Alle, die sicherer in Umgang mit Outlook werden möchten.</a:t>
            </a:r>
            <a:endParaRPr lang="de-DE" sz="1100" dirty="0">
              <a:latin typeface="Arial" panose="020B0604020202020204" pitchFamily="34" charset="0"/>
            </a:endParaRPr>
          </a:p>
          <a:p>
            <a:pPr marL="0" marR="570" indent="0">
              <a:lnSpc>
                <a:spcPct val="100000"/>
              </a:lnSpc>
              <a:buFont typeface="Arial" panose="020B0604020202020204" pitchFamily="34" charset="0"/>
              <a:buNone/>
            </a:pPr>
            <a:r>
              <a:rPr lang="de-DE" sz="1100" dirty="0">
                <a:latin typeface="Arial" panose="020B0604020202020204" pitchFamily="34" charset="0"/>
              </a:rPr>
              <a:t>Seminardauer: 3 Stunden – mit Pausen</a:t>
            </a: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7030A0"/>
                </a:solidFill>
                <a:effectLst/>
                <a:latin typeface="Arial Narrow" panose="020B0606020202030204" pitchFamily="34" charset="0"/>
                <a:ea typeface="Calibri" panose="020F0502020204030204" pitchFamily="34" charset="0"/>
              </a:rPr>
              <a:t>Sie üben am PC im IT-Schulungsraum der </a:t>
            </a:r>
            <a:r>
              <a:rPr lang="de-DE" sz="1200" dirty="0" err="1">
                <a:solidFill>
                  <a:srgbClr val="7030A0"/>
                </a:solidFill>
                <a:effectLst/>
                <a:latin typeface="Arial Narrow" panose="020B0606020202030204" pitchFamily="34" charset="0"/>
                <a:ea typeface="Calibri" panose="020F0502020204030204" pitchFamily="34" charset="0"/>
              </a:rPr>
              <a:t>bdks</a:t>
            </a:r>
            <a:r>
              <a:rPr lang="de-DE" sz="1200" dirty="0">
                <a:solidFill>
                  <a:srgbClr val="7030A0"/>
                </a:solidFill>
                <a:effectLst/>
                <a:latin typeface="Arial Narrow" panose="020B0606020202030204" pitchFamily="34" charset="0"/>
                <a:ea typeface="Calibri" panose="020F0502020204030204" pitchFamily="34" charset="0"/>
              </a:rPr>
              <a:t> mit Unterstützung durch Lehrkräfte aus dem Arbeitsalltag</a:t>
            </a:r>
            <a:r>
              <a:rPr lang="de-DE" sz="1200" b="0" i="0" u="none" strike="noStrike" baseline="0" dirty="0">
                <a:solidFill>
                  <a:srgbClr val="7030A0"/>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spcAft>
                <a:spcPts val="600"/>
              </a:spcAft>
              <a:buNone/>
            </a:pPr>
            <a:r>
              <a:rPr lang="de-DE" sz="1100" i="1" dirty="0">
                <a:effectLst/>
                <a:latin typeface="Arial" panose="020B0604020202020204" pitchFamily="34" charset="0"/>
                <a:ea typeface="Times New Roman" panose="02020603050405020304" pitchFamily="18" charset="0"/>
              </a:rPr>
              <a:t>Termine verwalten; </a:t>
            </a:r>
          </a:p>
          <a:p>
            <a:pPr marL="0" indent="0">
              <a:spcAft>
                <a:spcPts val="600"/>
              </a:spcAft>
              <a:buNone/>
            </a:pPr>
            <a:r>
              <a:rPr lang="de-DE" sz="1100" i="1" dirty="0">
                <a:effectLst/>
                <a:latin typeface="Arial" panose="020B0604020202020204" pitchFamily="34" charset="0"/>
                <a:ea typeface="Times New Roman" panose="02020603050405020304" pitchFamily="18" charset="0"/>
              </a:rPr>
              <a:t>E-Mails bearbeiten, ablegen (und wieder finden); </a:t>
            </a:r>
          </a:p>
          <a:p>
            <a:pPr marL="0" indent="0">
              <a:spcAft>
                <a:spcPts val="600"/>
              </a:spcAft>
              <a:buNone/>
            </a:pPr>
            <a:r>
              <a:rPr lang="de-DE" sz="1100" i="1" dirty="0">
                <a:effectLst/>
                <a:latin typeface="Arial" panose="020B0604020202020204" pitchFamily="34" charset="0"/>
                <a:ea typeface="Times New Roman" panose="02020603050405020304" pitchFamily="18" charset="0"/>
              </a:rPr>
              <a:t>Erinnerungen setzen; </a:t>
            </a:r>
          </a:p>
          <a:p>
            <a:pPr marL="0" indent="0">
              <a:spcAft>
                <a:spcPts val="600"/>
              </a:spcAft>
              <a:buNone/>
            </a:pPr>
            <a:r>
              <a:rPr lang="de-DE" sz="1100" i="1" dirty="0">
                <a:effectLst/>
                <a:latin typeface="Arial" panose="020B0604020202020204" pitchFamily="34" charset="0"/>
                <a:ea typeface="Times New Roman" panose="02020603050405020304" pitchFamily="18" charset="0"/>
              </a:rPr>
              <a:t>Aufgaben eintragen und nachverfolgen; Notizen erstellen; Kontakte pflegen und nutzen – Sie lernen, wie Outlook Ihnen das tägliche Arbeiten erleichtert.</a:t>
            </a: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Jana Schröder</a:t>
            </a:r>
          </a:p>
          <a:p>
            <a:pPr marL="0" indent="0">
              <a:buNone/>
            </a:pPr>
            <a:r>
              <a:rPr lang="de-DE" sz="1000" b="1" dirty="0">
                <a:effectLst/>
                <a:latin typeface="Arial Narrow" panose="020B0606020202030204" pitchFamily="34" charset="0"/>
                <a:ea typeface="Calibri" panose="020F0502020204030204" pitchFamily="34" charset="0"/>
              </a:rPr>
              <a:t>Mitarbeiterin </a:t>
            </a:r>
            <a:r>
              <a:rPr lang="de-DE" sz="1000" b="1" dirty="0" err="1">
                <a:effectLst/>
                <a:latin typeface="Arial Narrow" panose="020B0606020202030204" pitchFamily="34" charset="0"/>
                <a:ea typeface="Calibri" panose="020F0502020204030204" pitchFamily="34" charset="0"/>
              </a:rPr>
              <a:t>bdks</a:t>
            </a:r>
            <a:r>
              <a:rPr lang="de-DE" sz="1000" b="1" dirty="0">
                <a:effectLst/>
                <a:latin typeface="Arial Narrow" panose="020B0606020202030204" pitchFamily="34" charset="0"/>
                <a:ea typeface="Calibri" panose="020F0502020204030204" pitchFamily="34" charset="0"/>
              </a:rPr>
              <a:t> Werteverbund, Zentrale Dienste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WfbM</a:t>
            </a:r>
            <a:r>
              <a:rPr lang="de-DE" sz="1000" dirty="0">
                <a:latin typeface="Arial" panose="020B0604020202020204" pitchFamily="34" charset="0"/>
                <a:cs typeface="Arial" panose="020B0604020202020204" pitchFamily="34" charset="0"/>
              </a:rPr>
              <a:t> Baunatal</a:t>
            </a:r>
            <a:r>
              <a:rPr lang="de-DE" sz="1000" b="0" i="0" u="none" strike="noStrike" baseline="0" dirty="0">
                <a:latin typeface="Arial" panose="020B0604020202020204" pitchFamily="34" charset="0"/>
                <a:cs typeface="Arial" panose="020B0604020202020204" pitchFamily="34" charset="0"/>
              </a:rPr>
              <a:t>,</a:t>
            </a:r>
          </a:p>
          <a:p>
            <a:pPr marL="0" indent="0">
              <a:lnSpc>
                <a:spcPct val="100000"/>
              </a:lnSpc>
              <a:buNone/>
            </a:pPr>
            <a:r>
              <a:rPr lang="de-DE" sz="1000" dirty="0">
                <a:latin typeface="Arial" panose="020B0604020202020204" pitchFamily="34" charset="0"/>
                <a:cs typeface="Arial" panose="020B0604020202020204" pitchFamily="34" charset="0"/>
              </a:rPr>
              <a:t>Schulungsraum 007</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13.06.2023 </a:t>
            </a:r>
          </a:p>
          <a:p>
            <a:pPr marL="0" indent="0">
              <a:lnSpc>
                <a:spcPct val="100000"/>
              </a:lnSpc>
              <a:buFont typeface="Arial" panose="020B0604020202020204" pitchFamily="34" charset="0"/>
              <a:buNone/>
            </a:pPr>
            <a:r>
              <a:rPr lang="de-DE" sz="1000" dirty="0">
                <a:latin typeface="Arial" panose="020B0604020202020204" pitchFamily="34" charset="0"/>
              </a:rPr>
              <a:t>13:00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9</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23/0026</a:t>
            </a:r>
            <a:endParaRPr lang="de-DE" sz="1000" dirty="0">
              <a:latin typeface="Arial Black" panose="020B0A04020102020204" pitchFamily="34" charset="0"/>
            </a:endParaRPr>
          </a:p>
        </p:txBody>
      </p:sp>
      <p:sp>
        <p:nvSpPr>
          <p:cNvPr id="13" name="Foliennummernplatzhalter 12">
            <a:extLst>
              <a:ext uri="{FF2B5EF4-FFF2-40B4-BE49-F238E27FC236}">
                <a16:creationId xmlns:a16="http://schemas.microsoft.com/office/drawing/2014/main" id="{CBB03B78-D10A-5DB4-AD00-0A665EB45FE6}"/>
              </a:ext>
            </a:extLst>
          </p:cNvPr>
          <p:cNvSpPr>
            <a:spLocks noGrp="1"/>
          </p:cNvSpPr>
          <p:nvPr>
            <p:ph type="sldNum" sz="quarter" idx="12"/>
          </p:nvPr>
        </p:nvSpPr>
        <p:spPr/>
        <p:txBody>
          <a:bodyPr/>
          <a:lstStyle/>
          <a:p>
            <a:fld id="{98051CB9-6888-4E64-B477-E6EAEEC55F9F}" type="slidenum">
              <a:rPr lang="de-DE" smtClean="0"/>
              <a:t>34</a:t>
            </a:fld>
            <a:endParaRPr lang="de-DE"/>
          </a:p>
        </p:txBody>
      </p:sp>
      <p:sp>
        <p:nvSpPr>
          <p:cNvPr id="15" name="Inhaltsplatzhalter 2">
            <a:extLst>
              <a:ext uri="{FF2B5EF4-FFF2-40B4-BE49-F238E27FC236}">
                <a16:creationId xmlns:a16="http://schemas.microsoft.com/office/drawing/2014/main" id="{79A80321-D01D-25D6-C85E-FF0A6736C7A8}"/>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5516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700" dirty="0">
                <a:latin typeface="Arial Black" panose="020B0A04020102020204" pitchFamily="34" charset="0"/>
                <a:cs typeface="Arial" panose="020B0604020202020204" pitchFamily="34" charset="0"/>
              </a:rPr>
              <a:t>Anwenderschulung MS Office Outlook</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100" dirty="0">
                <a:effectLst/>
                <a:latin typeface="Arial" panose="020B0604020202020204" pitchFamily="34" charset="0"/>
                <a:ea typeface="Calibri" panose="020F0502020204030204" pitchFamily="34" charset="0"/>
              </a:rPr>
              <a:t>Das Seminar richtet sich an Anfänger und Alle, die sicherer in Umgang mit Outlook werden möchten.</a:t>
            </a:r>
            <a:endParaRPr lang="de-DE" sz="1100" dirty="0">
              <a:latin typeface="Arial" panose="020B0604020202020204" pitchFamily="34" charset="0"/>
            </a:endParaRPr>
          </a:p>
          <a:p>
            <a:pPr marL="0" marR="570" indent="0">
              <a:lnSpc>
                <a:spcPct val="100000"/>
              </a:lnSpc>
              <a:buFont typeface="Arial" panose="020B0604020202020204" pitchFamily="34" charset="0"/>
              <a:buNone/>
            </a:pPr>
            <a:r>
              <a:rPr lang="de-DE" sz="1100" dirty="0">
                <a:latin typeface="Arial" panose="020B0604020202020204" pitchFamily="34" charset="0"/>
              </a:rPr>
              <a:t>Seminardauer: 3 Stunden – mit Pausen</a:t>
            </a: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7030A0"/>
                </a:solidFill>
                <a:effectLst/>
                <a:latin typeface="Arial Narrow" panose="020B0606020202030204" pitchFamily="34" charset="0"/>
                <a:ea typeface="Calibri" panose="020F0502020204030204" pitchFamily="34" charset="0"/>
              </a:rPr>
              <a:t>Sie üben am PC im IT-Schulungsraum der </a:t>
            </a:r>
            <a:r>
              <a:rPr lang="de-DE" sz="1200" dirty="0" err="1">
                <a:solidFill>
                  <a:srgbClr val="7030A0"/>
                </a:solidFill>
                <a:effectLst/>
                <a:latin typeface="Arial Narrow" panose="020B0606020202030204" pitchFamily="34" charset="0"/>
                <a:ea typeface="Calibri" panose="020F0502020204030204" pitchFamily="34" charset="0"/>
              </a:rPr>
              <a:t>bdks</a:t>
            </a:r>
            <a:r>
              <a:rPr lang="de-DE" sz="1200" dirty="0">
                <a:solidFill>
                  <a:srgbClr val="7030A0"/>
                </a:solidFill>
                <a:effectLst/>
                <a:latin typeface="Arial Narrow" panose="020B0606020202030204" pitchFamily="34" charset="0"/>
                <a:ea typeface="Calibri" panose="020F0502020204030204" pitchFamily="34" charset="0"/>
              </a:rPr>
              <a:t> mit Unterstützung durch Lehrkräfte aus dem Arbeitsalltag</a:t>
            </a:r>
            <a:r>
              <a:rPr lang="de-DE" sz="1200" b="0" i="0" u="none" strike="noStrike" baseline="0" dirty="0">
                <a:solidFill>
                  <a:srgbClr val="7030A0"/>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spcAft>
                <a:spcPts val="600"/>
              </a:spcAft>
              <a:buNone/>
            </a:pPr>
            <a:r>
              <a:rPr lang="de-DE" sz="1100" i="1" dirty="0">
                <a:effectLst/>
                <a:latin typeface="Arial" panose="020B0604020202020204" pitchFamily="34" charset="0"/>
                <a:ea typeface="Times New Roman" panose="02020603050405020304" pitchFamily="18" charset="0"/>
              </a:rPr>
              <a:t>Termine verwalten; </a:t>
            </a:r>
          </a:p>
          <a:p>
            <a:pPr marL="0" indent="0">
              <a:spcAft>
                <a:spcPts val="600"/>
              </a:spcAft>
              <a:buNone/>
            </a:pPr>
            <a:r>
              <a:rPr lang="de-DE" sz="1100" i="1" dirty="0">
                <a:effectLst/>
                <a:latin typeface="Arial" panose="020B0604020202020204" pitchFamily="34" charset="0"/>
                <a:ea typeface="Times New Roman" panose="02020603050405020304" pitchFamily="18" charset="0"/>
              </a:rPr>
              <a:t>E-Mails bearbeiten, ablegen (und wieder finden); </a:t>
            </a:r>
          </a:p>
          <a:p>
            <a:pPr marL="0" indent="0">
              <a:spcAft>
                <a:spcPts val="600"/>
              </a:spcAft>
              <a:buNone/>
            </a:pPr>
            <a:r>
              <a:rPr lang="de-DE" sz="1100" i="1" dirty="0">
                <a:effectLst/>
                <a:latin typeface="Arial" panose="020B0604020202020204" pitchFamily="34" charset="0"/>
                <a:ea typeface="Times New Roman" panose="02020603050405020304" pitchFamily="18" charset="0"/>
              </a:rPr>
              <a:t>Erinnerungen setzen; </a:t>
            </a:r>
          </a:p>
          <a:p>
            <a:pPr marL="0" indent="0">
              <a:spcAft>
                <a:spcPts val="600"/>
              </a:spcAft>
              <a:buNone/>
            </a:pPr>
            <a:r>
              <a:rPr lang="de-DE" sz="1100" i="1" dirty="0">
                <a:effectLst/>
                <a:latin typeface="Arial" panose="020B0604020202020204" pitchFamily="34" charset="0"/>
                <a:ea typeface="Times New Roman" panose="02020603050405020304" pitchFamily="18" charset="0"/>
              </a:rPr>
              <a:t>Aufgaben eintragen und nachverfolgen; Notizen erstellen; Kontakte pflegen und nutzen – Sie lernen, wie Outlook Ihnen das tägliche Arbeiten erleichtert.</a:t>
            </a: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Jana Schröder</a:t>
            </a:r>
          </a:p>
          <a:p>
            <a:pPr marL="0" indent="0">
              <a:buNone/>
            </a:pPr>
            <a:r>
              <a:rPr lang="de-DE" sz="1000" b="1" dirty="0">
                <a:effectLst/>
                <a:latin typeface="Arial Narrow" panose="020B0606020202030204" pitchFamily="34" charset="0"/>
                <a:ea typeface="Calibri" panose="020F0502020204030204" pitchFamily="34" charset="0"/>
              </a:rPr>
              <a:t>Mitarbeiterin </a:t>
            </a:r>
            <a:r>
              <a:rPr lang="de-DE" sz="1000" b="1" dirty="0" err="1">
                <a:effectLst/>
                <a:latin typeface="Arial Narrow" panose="020B0606020202030204" pitchFamily="34" charset="0"/>
                <a:ea typeface="Calibri" panose="020F0502020204030204" pitchFamily="34" charset="0"/>
              </a:rPr>
              <a:t>bdks</a:t>
            </a:r>
            <a:r>
              <a:rPr lang="de-DE" sz="1000" b="1" dirty="0">
                <a:effectLst/>
                <a:latin typeface="Arial Narrow" panose="020B0606020202030204" pitchFamily="34" charset="0"/>
                <a:ea typeface="Calibri" panose="020F0502020204030204" pitchFamily="34" charset="0"/>
              </a:rPr>
              <a:t> Werteverbund, Zentrale Dienste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WfbM</a:t>
            </a:r>
            <a:r>
              <a:rPr lang="de-DE" sz="1000" dirty="0">
                <a:latin typeface="Arial" panose="020B0604020202020204" pitchFamily="34" charset="0"/>
                <a:cs typeface="Arial" panose="020B0604020202020204" pitchFamily="34" charset="0"/>
              </a:rPr>
              <a:t> Baunatal</a:t>
            </a:r>
            <a:r>
              <a:rPr lang="de-DE" sz="1000" b="0" i="0" u="none" strike="noStrike" baseline="0" dirty="0">
                <a:latin typeface="Arial" panose="020B0604020202020204" pitchFamily="34" charset="0"/>
                <a:cs typeface="Arial" panose="020B0604020202020204" pitchFamily="34" charset="0"/>
              </a:rPr>
              <a:t>,</a:t>
            </a:r>
          </a:p>
          <a:p>
            <a:pPr marL="0" indent="0">
              <a:lnSpc>
                <a:spcPct val="100000"/>
              </a:lnSpc>
              <a:buNone/>
            </a:pPr>
            <a:r>
              <a:rPr lang="de-DE" sz="1000" dirty="0">
                <a:latin typeface="Arial" panose="020B0604020202020204" pitchFamily="34" charset="0"/>
                <a:cs typeface="Arial" panose="020B0604020202020204" pitchFamily="34" charset="0"/>
              </a:rPr>
              <a:t>Schulungsraum 007</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04.07.2023 </a:t>
            </a:r>
          </a:p>
          <a:p>
            <a:pPr marL="0" indent="0">
              <a:lnSpc>
                <a:spcPct val="100000"/>
              </a:lnSpc>
              <a:buFont typeface="Arial" panose="020B0604020202020204" pitchFamily="34" charset="0"/>
              <a:buNone/>
            </a:pPr>
            <a:r>
              <a:rPr lang="de-DE" sz="1000" dirty="0">
                <a:latin typeface="Arial" panose="020B0604020202020204" pitchFamily="34" charset="0"/>
              </a:rPr>
              <a:t>13:00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9</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23/0027</a:t>
            </a:r>
            <a:endParaRPr lang="de-DE" sz="1000" dirty="0">
              <a:latin typeface="Arial Black" panose="020B0A04020102020204" pitchFamily="34" charset="0"/>
            </a:endParaRPr>
          </a:p>
        </p:txBody>
      </p:sp>
      <p:sp>
        <p:nvSpPr>
          <p:cNvPr id="13" name="Foliennummernplatzhalter 12">
            <a:extLst>
              <a:ext uri="{FF2B5EF4-FFF2-40B4-BE49-F238E27FC236}">
                <a16:creationId xmlns:a16="http://schemas.microsoft.com/office/drawing/2014/main" id="{FEC09706-2FBA-07A5-6E51-8E497DC00109}"/>
              </a:ext>
            </a:extLst>
          </p:cNvPr>
          <p:cNvSpPr>
            <a:spLocks noGrp="1"/>
          </p:cNvSpPr>
          <p:nvPr>
            <p:ph type="sldNum" sz="quarter" idx="12"/>
          </p:nvPr>
        </p:nvSpPr>
        <p:spPr/>
        <p:txBody>
          <a:bodyPr/>
          <a:lstStyle/>
          <a:p>
            <a:fld id="{98051CB9-6888-4E64-B477-E6EAEEC55F9F}" type="slidenum">
              <a:rPr lang="de-DE" smtClean="0"/>
              <a:t>35</a:t>
            </a:fld>
            <a:endParaRPr lang="de-DE"/>
          </a:p>
        </p:txBody>
      </p:sp>
      <p:sp>
        <p:nvSpPr>
          <p:cNvPr id="15" name="Inhaltsplatzhalter 2">
            <a:extLst>
              <a:ext uri="{FF2B5EF4-FFF2-40B4-BE49-F238E27FC236}">
                <a16:creationId xmlns:a16="http://schemas.microsoft.com/office/drawing/2014/main" id="{5226DB62-BD46-70F3-CFBD-823DAF5F1961}"/>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675697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700" dirty="0">
                <a:latin typeface="Arial Black" panose="020B0A04020102020204" pitchFamily="34" charset="0"/>
                <a:cs typeface="Arial" panose="020B0604020202020204" pitchFamily="34" charset="0"/>
              </a:rPr>
              <a:t>Anwenderschulung MS Office Outlook</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100" dirty="0">
                <a:effectLst/>
                <a:latin typeface="Arial" panose="020B0604020202020204" pitchFamily="34" charset="0"/>
                <a:ea typeface="Calibri" panose="020F0502020204030204" pitchFamily="34" charset="0"/>
              </a:rPr>
              <a:t>Das Seminar richtet sich an Anfänger und Alle, die sicherer in Umgang mit Outlook werden möchten.</a:t>
            </a:r>
            <a:endParaRPr lang="de-DE" sz="1100" dirty="0">
              <a:latin typeface="Arial" panose="020B0604020202020204" pitchFamily="34" charset="0"/>
            </a:endParaRPr>
          </a:p>
          <a:p>
            <a:pPr marL="0" marR="570" indent="0">
              <a:lnSpc>
                <a:spcPct val="100000"/>
              </a:lnSpc>
              <a:buFont typeface="Arial" panose="020B0604020202020204" pitchFamily="34" charset="0"/>
              <a:buNone/>
            </a:pPr>
            <a:r>
              <a:rPr lang="de-DE" sz="1100" dirty="0">
                <a:latin typeface="Arial" panose="020B0604020202020204" pitchFamily="34" charset="0"/>
              </a:rPr>
              <a:t>Seminardauer: 3 Stunden – mit Pausen</a:t>
            </a: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7030A0"/>
                </a:solidFill>
                <a:effectLst/>
                <a:latin typeface="Arial Narrow" panose="020B0606020202030204" pitchFamily="34" charset="0"/>
                <a:ea typeface="Calibri" panose="020F0502020204030204" pitchFamily="34" charset="0"/>
              </a:rPr>
              <a:t>Sie üben am PC im IT-Schulungsraum der </a:t>
            </a:r>
            <a:r>
              <a:rPr lang="de-DE" sz="1200" dirty="0" err="1">
                <a:solidFill>
                  <a:srgbClr val="7030A0"/>
                </a:solidFill>
                <a:effectLst/>
                <a:latin typeface="Arial Narrow" panose="020B0606020202030204" pitchFamily="34" charset="0"/>
                <a:ea typeface="Calibri" panose="020F0502020204030204" pitchFamily="34" charset="0"/>
              </a:rPr>
              <a:t>bdks</a:t>
            </a:r>
            <a:r>
              <a:rPr lang="de-DE" sz="1200" dirty="0">
                <a:solidFill>
                  <a:srgbClr val="7030A0"/>
                </a:solidFill>
                <a:effectLst/>
                <a:latin typeface="Arial Narrow" panose="020B0606020202030204" pitchFamily="34" charset="0"/>
                <a:ea typeface="Calibri" panose="020F0502020204030204" pitchFamily="34" charset="0"/>
              </a:rPr>
              <a:t> mit Unterstützung durch Lehrkräfte aus dem Arbeitsalltag</a:t>
            </a:r>
            <a:r>
              <a:rPr lang="de-DE" sz="1200" b="0" i="0" u="none" strike="noStrike" baseline="0" dirty="0">
                <a:solidFill>
                  <a:srgbClr val="7030A0"/>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spcAft>
                <a:spcPts val="600"/>
              </a:spcAft>
              <a:buNone/>
            </a:pPr>
            <a:r>
              <a:rPr lang="de-DE" sz="1100" i="1" dirty="0">
                <a:effectLst/>
                <a:latin typeface="Arial" panose="020B0604020202020204" pitchFamily="34" charset="0"/>
                <a:ea typeface="Times New Roman" panose="02020603050405020304" pitchFamily="18" charset="0"/>
              </a:rPr>
              <a:t>Termine verwalten; </a:t>
            </a:r>
          </a:p>
          <a:p>
            <a:pPr marL="0" indent="0">
              <a:spcAft>
                <a:spcPts val="600"/>
              </a:spcAft>
              <a:buNone/>
            </a:pPr>
            <a:r>
              <a:rPr lang="de-DE" sz="1100" i="1" dirty="0">
                <a:effectLst/>
                <a:latin typeface="Arial" panose="020B0604020202020204" pitchFamily="34" charset="0"/>
                <a:ea typeface="Times New Roman" panose="02020603050405020304" pitchFamily="18" charset="0"/>
              </a:rPr>
              <a:t>E-Mails bearbeiten, ablegen (und wieder finden); </a:t>
            </a:r>
          </a:p>
          <a:p>
            <a:pPr marL="0" indent="0">
              <a:spcAft>
                <a:spcPts val="600"/>
              </a:spcAft>
              <a:buNone/>
            </a:pPr>
            <a:r>
              <a:rPr lang="de-DE" sz="1100" i="1" dirty="0">
                <a:effectLst/>
                <a:latin typeface="Arial" panose="020B0604020202020204" pitchFamily="34" charset="0"/>
                <a:ea typeface="Times New Roman" panose="02020603050405020304" pitchFamily="18" charset="0"/>
              </a:rPr>
              <a:t>Erinnerungen setzen; </a:t>
            </a:r>
          </a:p>
          <a:p>
            <a:pPr marL="0" indent="0">
              <a:spcAft>
                <a:spcPts val="600"/>
              </a:spcAft>
              <a:buNone/>
            </a:pPr>
            <a:r>
              <a:rPr lang="de-DE" sz="1100" i="1" dirty="0">
                <a:effectLst/>
                <a:latin typeface="Arial" panose="020B0604020202020204" pitchFamily="34" charset="0"/>
                <a:ea typeface="Times New Roman" panose="02020603050405020304" pitchFamily="18" charset="0"/>
              </a:rPr>
              <a:t>Aufgaben eintragen und nachverfolgen; Notizen erstellen; Kontakte pflegen und nutzen – Sie lernen, wie Outlook Ihnen das tägliche Arbeiten erleichtert.</a:t>
            </a: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Jana Schröder</a:t>
            </a:r>
          </a:p>
          <a:p>
            <a:pPr marL="0" indent="0">
              <a:buNone/>
            </a:pPr>
            <a:r>
              <a:rPr lang="de-DE" sz="1000" b="1" dirty="0">
                <a:effectLst/>
                <a:latin typeface="Arial Narrow" panose="020B0606020202030204" pitchFamily="34" charset="0"/>
                <a:ea typeface="Calibri" panose="020F0502020204030204" pitchFamily="34" charset="0"/>
              </a:rPr>
              <a:t>Mitarbeiterin </a:t>
            </a:r>
            <a:r>
              <a:rPr lang="de-DE" sz="1000" b="1" dirty="0" err="1">
                <a:effectLst/>
                <a:latin typeface="Arial Narrow" panose="020B0606020202030204" pitchFamily="34" charset="0"/>
                <a:ea typeface="Calibri" panose="020F0502020204030204" pitchFamily="34" charset="0"/>
              </a:rPr>
              <a:t>bdks</a:t>
            </a:r>
            <a:r>
              <a:rPr lang="de-DE" sz="1000" b="1" dirty="0">
                <a:effectLst/>
                <a:latin typeface="Arial Narrow" panose="020B0606020202030204" pitchFamily="34" charset="0"/>
                <a:ea typeface="Calibri" panose="020F0502020204030204" pitchFamily="34" charset="0"/>
              </a:rPr>
              <a:t> Werteverbund, Zentrale Dienste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WfbM</a:t>
            </a:r>
            <a:r>
              <a:rPr lang="de-DE" sz="1000" dirty="0">
                <a:latin typeface="Arial" panose="020B0604020202020204" pitchFamily="34" charset="0"/>
                <a:cs typeface="Arial" panose="020B0604020202020204" pitchFamily="34" charset="0"/>
              </a:rPr>
              <a:t> Baunatal</a:t>
            </a:r>
            <a:r>
              <a:rPr lang="de-DE" sz="1000" b="0" i="0" u="none" strike="noStrike" baseline="0" dirty="0">
                <a:latin typeface="Arial" panose="020B0604020202020204" pitchFamily="34" charset="0"/>
                <a:cs typeface="Arial" panose="020B0604020202020204" pitchFamily="34" charset="0"/>
              </a:rPr>
              <a:t>,</a:t>
            </a:r>
          </a:p>
          <a:p>
            <a:pPr marL="0" indent="0">
              <a:lnSpc>
                <a:spcPct val="100000"/>
              </a:lnSpc>
              <a:buNone/>
            </a:pPr>
            <a:r>
              <a:rPr lang="de-DE" sz="1000" dirty="0">
                <a:latin typeface="Arial" panose="020B0604020202020204" pitchFamily="34" charset="0"/>
                <a:cs typeface="Arial" panose="020B0604020202020204" pitchFamily="34" charset="0"/>
              </a:rPr>
              <a:t>Schulungsraum 007</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r>
              <a:rPr lang="de-DE" sz="1000" b="0" i="0" u="none" strike="noStrike" baseline="0" dirty="0">
                <a:latin typeface="Arial" panose="020B0604020202020204" pitchFamily="34" charset="0"/>
                <a:cs typeface="Arial" panose="020B06040202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05.09.2023 </a:t>
            </a:r>
          </a:p>
          <a:p>
            <a:pPr marL="0" indent="0">
              <a:lnSpc>
                <a:spcPct val="100000"/>
              </a:lnSpc>
              <a:buFont typeface="Arial" panose="020B0604020202020204" pitchFamily="34" charset="0"/>
              <a:buNone/>
            </a:pPr>
            <a:r>
              <a:rPr lang="de-DE" sz="1000" dirty="0">
                <a:latin typeface="Arial" panose="020B0604020202020204" pitchFamily="34" charset="0"/>
              </a:rPr>
              <a:t>13:00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9</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23/0028</a:t>
            </a:r>
            <a:endParaRPr lang="de-DE" sz="1000" dirty="0">
              <a:latin typeface="Arial Black" panose="020B0A04020102020204" pitchFamily="34" charset="0"/>
            </a:endParaRPr>
          </a:p>
        </p:txBody>
      </p:sp>
      <p:sp>
        <p:nvSpPr>
          <p:cNvPr id="13" name="Foliennummernplatzhalter 12">
            <a:extLst>
              <a:ext uri="{FF2B5EF4-FFF2-40B4-BE49-F238E27FC236}">
                <a16:creationId xmlns:a16="http://schemas.microsoft.com/office/drawing/2014/main" id="{7F2A0E8E-3764-8FA1-E824-D38DAAFC7BB4}"/>
              </a:ext>
            </a:extLst>
          </p:cNvPr>
          <p:cNvSpPr>
            <a:spLocks noGrp="1"/>
          </p:cNvSpPr>
          <p:nvPr>
            <p:ph type="sldNum" sz="quarter" idx="12"/>
          </p:nvPr>
        </p:nvSpPr>
        <p:spPr/>
        <p:txBody>
          <a:bodyPr/>
          <a:lstStyle/>
          <a:p>
            <a:fld id="{98051CB9-6888-4E64-B477-E6EAEEC55F9F}" type="slidenum">
              <a:rPr lang="de-DE" smtClean="0"/>
              <a:t>36</a:t>
            </a:fld>
            <a:endParaRPr lang="de-DE"/>
          </a:p>
        </p:txBody>
      </p:sp>
      <p:sp>
        <p:nvSpPr>
          <p:cNvPr id="15" name="Inhaltsplatzhalter 2">
            <a:extLst>
              <a:ext uri="{FF2B5EF4-FFF2-40B4-BE49-F238E27FC236}">
                <a16:creationId xmlns:a16="http://schemas.microsoft.com/office/drawing/2014/main" id="{461B210A-5013-893E-37EA-CF0F5A0E71FB}"/>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3481235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700" dirty="0">
                <a:latin typeface="Arial Black" panose="020B0A04020102020204" pitchFamily="34" charset="0"/>
                <a:cs typeface="Arial" panose="020B0604020202020204" pitchFamily="34" charset="0"/>
              </a:rPr>
              <a:t>Anwenderschulung MS Office Outlook</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100" dirty="0">
                <a:effectLst/>
                <a:latin typeface="Arial" panose="020B0604020202020204" pitchFamily="34" charset="0"/>
                <a:ea typeface="Calibri" panose="020F0502020204030204" pitchFamily="34" charset="0"/>
              </a:rPr>
              <a:t>Das Seminar richtet sich an Anfänger und Alle, die sicherer in Umgang mit Outlook werden möchten.</a:t>
            </a:r>
            <a:endParaRPr lang="de-DE" sz="1100" dirty="0">
              <a:latin typeface="Arial" panose="020B0604020202020204" pitchFamily="34" charset="0"/>
            </a:endParaRPr>
          </a:p>
          <a:p>
            <a:pPr marL="0" marR="570" indent="0">
              <a:lnSpc>
                <a:spcPct val="100000"/>
              </a:lnSpc>
              <a:buFont typeface="Arial" panose="020B0604020202020204" pitchFamily="34" charset="0"/>
              <a:buNone/>
            </a:pPr>
            <a:r>
              <a:rPr lang="de-DE" sz="1100" dirty="0">
                <a:latin typeface="Arial" panose="020B0604020202020204" pitchFamily="34" charset="0"/>
              </a:rPr>
              <a:t>Seminardauer: 3 Stunden – mit Pausen</a:t>
            </a: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7030A0"/>
                </a:solidFill>
                <a:effectLst/>
                <a:latin typeface="Arial Narrow" panose="020B0606020202030204" pitchFamily="34" charset="0"/>
                <a:ea typeface="Calibri" panose="020F0502020204030204" pitchFamily="34" charset="0"/>
              </a:rPr>
              <a:t>Sie üben am PC im IT-Schulungsraum der </a:t>
            </a:r>
            <a:r>
              <a:rPr lang="de-DE" sz="1200" dirty="0" err="1">
                <a:solidFill>
                  <a:srgbClr val="7030A0"/>
                </a:solidFill>
                <a:effectLst/>
                <a:latin typeface="Arial Narrow" panose="020B0606020202030204" pitchFamily="34" charset="0"/>
                <a:ea typeface="Calibri" panose="020F0502020204030204" pitchFamily="34" charset="0"/>
              </a:rPr>
              <a:t>bdks</a:t>
            </a:r>
            <a:r>
              <a:rPr lang="de-DE" sz="1200" dirty="0">
                <a:solidFill>
                  <a:srgbClr val="7030A0"/>
                </a:solidFill>
                <a:effectLst/>
                <a:latin typeface="Arial Narrow" panose="020B0606020202030204" pitchFamily="34" charset="0"/>
                <a:ea typeface="Calibri" panose="020F0502020204030204" pitchFamily="34" charset="0"/>
              </a:rPr>
              <a:t> mit Unterstützung durch Lehrkräfte aus dem Arbeitsalltag</a:t>
            </a:r>
            <a:r>
              <a:rPr lang="de-DE" sz="1200" b="0" i="0" u="none" strike="noStrike" baseline="0" dirty="0">
                <a:solidFill>
                  <a:srgbClr val="7030A0"/>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spcAft>
                <a:spcPts val="600"/>
              </a:spcAft>
              <a:buNone/>
            </a:pPr>
            <a:r>
              <a:rPr lang="de-DE" sz="1100" i="1" dirty="0">
                <a:effectLst/>
                <a:latin typeface="Arial" panose="020B0604020202020204" pitchFamily="34" charset="0"/>
                <a:ea typeface="Times New Roman" panose="02020603050405020304" pitchFamily="18" charset="0"/>
              </a:rPr>
              <a:t>Termine verwalten; </a:t>
            </a:r>
          </a:p>
          <a:p>
            <a:pPr marL="0" indent="0">
              <a:spcAft>
                <a:spcPts val="600"/>
              </a:spcAft>
              <a:buNone/>
            </a:pPr>
            <a:r>
              <a:rPr lang="de-DE" sz="1100" i="1" dirty="0">
                <a:effectLst/>
                <a:latin typeface="Arial" panose="020B0604020202020204" pitchFamily="34" charset="0"/>
                <a:ea typeface="Times New Roman" panose="02020603050405020304" pitchFamily="18" charset="0"/>
              </a:rPr>
              <a:t>E-Mails bearbeiten, ablegen (und wieder finden); </a:t>
            </a:r>
          </a:p>
          <a:p>
            <a:pPr marL="0" indent="0">
              <a:spcAft>
                <a:spcPts val="600"/>
              </a:spcAft>
              <a:buNone/>
            </a:pPr>
            <a:r>
              <a:rPr lang="de-DE" sz="1100" i="1" dirty="0">
                <a:effectLst/>
                <a:latin typeface="Arial" panose="020B0604020202020204" pitchFamily="34" charset="0"/>
                <a:ea typeface="Times New Roman" panose="02020603050405020304" pitchFamily="18" charset="0"/>
              </a:rPr>
              <a:t>Erinnerungen setzen; </a:t>
            </a:r>
          </a:p>
          <a:p>
            <a:pPr marL="0" indent="0">
              <a:spcAft>
                <a:spcPts val="600"/>
              </a:spcAft>
              <a:buNone/>
            </a:pPr>
            <a:r>
              <a:rPr lang="de-DE" sz="1100" i="1" dirty="0">
                <a:effectLst/>
                <a:latin typeface="Arial" panose="020B0604020202020204" pitchFamily="34" charset="0"/>
                <a:ea typeface="Times New Roman" panose="02020603050405020304" pitchFamily="18" charset="0"/>
              </a:rPr>
              <a:t>Aufgaben eintragen und nachverfolgen; Notizen erstellen; Kontakte pflegen und nutzen – Sie lernen, wie Outlook Ihnen das tägliche Arbeiten erleichtert.</a:t>
            </a: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Jana Schröder</a:t>
            </a:r>
            <a:endParaRPr lang="de-DE" sz="1200" dirty="0">
              <a:solidFill>
                <a:srgbClr val="7030A0"/>
              </a:solidFill>
              <a:effectLst/>
              <a:latin typeface="Arial Narrow" panose="020B0606020202030204" pitchFamily="34" charset="0"/>
              <a:ea typeface="Times New Roman" panose="02020603050405020304" pitchFamily="18" charset="0"/>
            </a:endParaRPr>
          </a:p>
          <a:p>
            <a:pPr marL="0" indent="0">
              <a:buNone/>
            </a:pPr>
            <a:r>
              <a:rPr lang="de-DE" sz="1000" dirty="0">
                <a:effectLst/>
                <a:latin typeface="Arial Narrow" panose="020B0606020202030204" pitchFamily="34" charset="0"/>
                <a:ea typeface="Calibri" panose="020F0502020204030204" pitchFamily="34" charset="0"/>
              </a:rPr>
              <a:t>Mitarbeiterin </a:t>
            </a:r>
            <a:r>
              <a:rPr lang="de-DE" sz="1000" dirty="0" err="1">
                <a:effectLst/>
                <a:latin typeface="Arial Narrow" panose="020B0606020202030204" pitchFamily="34" charset="0"/>
                <a:ea typeface="Calibri" panose="020F0502020204030204" pitchFamily="34" charset="0"/>
              </a:rPr>
              <a:t>bdks</a:t>
            </a:r>
            <a:r>
              <a:rPr lang="de-DE" sz="1000" dirty="0">
                <a:effectLst/>
                <a:latin typeface="Arial Narrow" panose="020B0606020202030204" pitchFamily="34" charset="0"/>
                <a:ea typeface="Calibri" panose="020F0502020204030204" pitchFamily="34" charset="0"/>
              </a:rPr>
              <a:t> Werteverbund, Zentrale Dienste</a:t>
            </a:r>
            <a:endParaRPr lang="de-DE" sz="1000"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WfbM</a:t>
            </a:r>
            <a:r>
              <a:rPr lang="de-DE" sz="1000" dirty="0">
                <a:latin typeface="Arial" panose="020B0604020202020204" pitchFamily="34" charset="0"/>
                <a:cs typeface="Arial" panose="020B0604020202020204" pitchFamily="34" charset="0"/>
              </a:rPr>
              <a:t> Baunatal</a:t>
            </a:r>
            <a:r>
              <a:rPr lang="de-DE" sz="1000" b="0" i="0" u="none" strike="noStrike" baseline="0" dirty="0">
                <a:latin typeface="Arial" panose="020B0604020202020204" pitchFamily="34" charset="0"/>
                <a:cs typeface="Arial" panose="020B0604020202020204" pitchFamily="34" charset="0"/>
              </a:rPr>
              <a:t>,</a:t>
            </a:r>
          </a:p>
          <a:p>
            <a:pPr marL="0" indent="0">
              <a:lnSpc>
                <a:spcPct val="100000"/>
              </a:lnSpc>
              <a:buNone/>
            </a:pPr>
            <a:r>
              <a:rPr lang="de-DE" sz="1000" dirty="0">
                <a:latin typeface="Arial" panose="020B0604020202020204" pitchFamily="34" charset="0"/>
                <a:cs typeface="Arial" panose="020B0604020202020204" pitchFamily="34" charset="0"/>
              </a:rPr>
              <a:t>Schulungsraum 007</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07.11.2023 </a:t>
            </a:r>
          </a:p>
          <a:p>
            <a:pPr marL="0" indent="0">
              <a:lnSpc>
                <a:spcPct val="100000"/>
              </a:lnSpc>
              <a:buFont typeface="Arial" panose="020B0604020202020204" pitchFamily="34" charset="0"/>
              <a:buNone/>
            </a:pPr>
            <a:r>
              <a:rPr lang="de-DE" sz="1000" dirty="0">
                <a:latin typeface="Arial" panose="020B0604020202020204" pitchFamily="34" charset="0"/>
              </a:rPr>
              <a:t>13:00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9</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23/0029</a:t>
            </a:r>
            <a:endParaRPr lang="de-DE" sz="1000" dirty="0">
              <a:latin typeface="Arial Black" panose="020B0A04020102020204" pitchFamily="34" charset="0"/>
            </a:endParaRPr>
          </a:p>
        </p:txBody>
      </p:sp>
      <p:sp>
        <p:nvSpPr>
          <p:cNvPr id="13" name="Foliennummernplatzhalter 12">
            <a:extLst>
              <a:ext uri="{FF2B5EF4-FFF2-40B4-BE49-F238E27FC236}">
                <a16:creationId xmlns:a16="http://schemas.microsoft.com/office/drawing/2014/main" id="{D3BCAB3E-4C70-7ABA-5810-ED3B0F479117}"/>
              </a:ext>
            </a:extLst>
          </p:cNvPr>
          <p:cNvSpPr>
            <a:spLocks noGrp="1"/>
          </p:cNvSpPr>
          <p:nvPr>
            <p:ph type="sldNum" sz="quarter" idx="12"/>
          </p:nvPr>
        </p:nvSpPr>
        <p:spPr/>
        <p:txBody>
          <a:bodyPr/>
          <a:lstStyle/>
          <a:p>
            <a:fld id="{98051CB9-6888-4E64-B477-E6EAEEC55F9F}" type="slidenum">
              <a:rPr lang="de-DE" smtClean="0"/>
              <a:t>37</a:t>
            </a:fld>
            <a:endParaRPr lang="de-DE"/>
          </a:p>
        </p:txBody>
      </p:sp>
      <p:sp>
        <p:nvSpPr>
          <p:cNvPr id="15" name="Inhaltsplatzhalter 2">
            <a:extLst>
              <a:ext uri="{FF2B5EF4-FFF2-40B4-BE49-F238E27FC236}">
                <a16:creationId xmlns:a16="http://schemas.microsoft.com/office/drawing/2014/main" id="{D29C592B-A610-498B-9C19-8F4999D9F299}"/>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873680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700" dirty="0">
                <a:latin typeface="Arial Black" panose="020B0A04020102020204" pitchFamily="34" charset="0"/>
                <a:cs typeface="Arial" panose="020B0604020202020204" pitchFamily="34" charset="0"/>
              </a:rPr>
              <a:t>Anwenderschulung MS Office Word - Anfänger</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100" dirty="0">
                <a:effectLst/>
                <a:latin typeface="Arial" panose="020B0604020202020204" pitchFamily="34" charset="0"/>
                <a:ea typeface="Calibri" panose="020F0502020204030204" pitchFamily="34" charset="0"/>
              </a:rPr>
              <a:t>Info: Im Word Fortgeschrittenen Kurs können Sie weitere Anwendungen kennenlernen.</a:t>
            </a:r>
          </a:p>
          <a:p>
            <a:pPr marL="0" marR="570" indent="0">
              <a:lnSpc>
                <a:spcPct val="100000"/>
              </a:lnSpc>
              <a:buFont typeface="Arial" panose="020B0604020202020204" pitchFamily="34" charset="0"/>
              <a:buNone/>
            </a:pPr>
            <a:r>
              <a:rPr lang="de-DE" sz="1100" dirty="0">
                <a:effectLst/>
                <a:latin typeface="Arial" panose="020B0604020202020204" pitchFamily="34" charset="0"/>
                <a:ea typeface="Calibri" panose="020F0502020204030204" pitchFamily="34" charset="0"/>
              </a:rPr>
              <a:t>Das Seminar richtet sich an Anfänger und Alle, die sicherer in Umgang mit Word werden möchten.</a:t>
            </a:r>
            <a:endParaRPr lang="de-DE" sz="1100" dirty="0">
              <a:latin typeface="Arial" panose="020B0604020202020204" pitchFamily="34" charset="0"/>
            </a:endParaRPr>
          </a:p>
          <a:p>
            <a:pPr marL="0" marR="570" indent="0">
              <a:lnSpc>
                <a:spcPct val="100000"/>
              </a:lnSpc>
              <a:buFont typeface="Arial" panose="020B0604020202020204" pitchFamily="34" charset="0"/>
              <a:buNone/>
            </a:pPr>
            <a:r>
              <a:rPr lang="de-DE" sz="1100" dirty="0">
                <a:latin typeface="Arial" panose="020B0604020202020204" pitchFamily="34" charset="0"/>
              </a:rPr>
              <a:t>Seminardauer: 3 Stunden – mit Pausen</a:t>
            </a: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7030A0"/>
                </a:solidFill>
                <a:effectLst/>
                <a:latin typeface="Arial Narrow" panose="020B0606020202030204" pitchFamily="34" charset="0"/>
                <a:ea typeface="Calibri" panose="020F0502020204030204" pitchFamily="34" charset="0"/>
              </a:rPr>
              <a:t>Sie üben am PC im IT-Schulungsraum der </a:t>
            </a:r>
            <a:r>
              <a:rPr lang="de-DE" sz="1200" dirty="0" err="1">
                <a:solidFill>
                  <a:srgbClr val="7030A0"/>
                </a:solidFill>
                <a:effectLst/>
                <a:latin typeface="Arial Narrow" panose="020B0606020202030204" pitchFamily="34" charset="0"/>
                <a:ea typeface="Calibri" panose="020F0502020204030204" pitchFamily="34" charset="0"/>
              </a:rPr>
              <a:t>bdks</a:t>
            </a:r>
            <a:r>
              <a:rPr lang="de-DE" sz="1200" dirty="0">
                <a:solidFill>
                  <a:srgbClr val="7030A0"/>
                </a:solidFill>
                <a:effectLst/>
                <a:latin typeface="Arial Narrow" panose="020B0606020202030204" pitchFamily="34" charset="0"/>
                <a:ea typeface="Calibri" panose="020F0502020204030204" pitchFamily="34" charset="0"/>
              </a:rPr>
              <a:t> mit Unterstützung durch Lehrkräfte aus dem Arbeitsalltag</a:t>
            </a:r>
            <a:r>
              <a:rPr lang="de-DE" sz="1200" b="0" i="0" u="none" strike="noStrike" baseline="0" dirty="0">
                <a:solidFill>
                  <a:srgbClr val="7030A0"/>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lnSpc>
                <a:spcPct val="150000"/>
              </a:lnSpc>
              <a:spcBef>
                <a:spcPts val="600"/>
              </a:spcBef>
              <a:spcAft>
                <a:spcPts val="600"/>
              </a:spcAft>
              <a:buNone/>
            </a:pPr>
            <a:r>
              <a:rPr lang="de-DE" sz="1100" i="1" dirty="0">
                <a:effectLst/>
                <a:latin typeface="Arial" panose="020B0604020202020204" pitchFamily="34" charset="0"/>
                <a:ea typeface="Times New Roman" panose="02020603050405020304" pitchFamily="18" charset="0"/>
              </a:rPr>
              <a:t>Mit dem Textprogramm aus der MS-Office Familie sicher und zeitsparend arbeiten:  Sie lernen die Benutzeroberfläche kennen und richten diese für Ihre tägliche Arbeit ein. Sie werden sicher in der Nutzung der Menüs und der Befehle im </a:t>
            </a:r>
            <a:r>
              <a:rPr lang="de-DE" sz="1100" i="1" dirty="0" err="1">
                <a:effectLst/>
                <a:latin typeface="Arial" panose="020B0604020202020204" pitchFamily="34" charset="0"/>
                <a:ea typeface="Times New Roman" panose="02020603050405020304" pitchFamily="18" charset="0"/>
              </a:rPr>
              <a:t>Menüband</a:t>
            </a:r>
            <a:r>
              <a:rPr lang="de-DE" sz="1100" i="1" dirty="0">
                <a:effectLst/>
                <a:latin typeface="Arial" panose="020B0604020202020204" pitchFamily="34" charset="0"/>
                <a:ea typeface="Times New Roman" panose="02020603050405020304" pitchFamily="18" charset="0"/>
              </a:rPr>
              <a:t>. </a:t>
            </a:r>
          </a:p>
          <a:p>
            <a:pPr marL="0" indent="0">
              <a:spcAft>
                <a:spcPts val="600"/>
              </a:spcAft>
              <a:buNone/>
            </a:pPr>
            <a:r>
              <a:rPr lang="de-DE" sz="1100" i="1" dirty="0">
                <a:effectLst/>
                <a:latin typeface="Arial" panose="020B0604020202020204" pitchFamily="34" charset="0"/>
                <a:ea typeface="Times New Roman" panose="02020603050405020304" pitchFamily="18" charset="0"/>
              </a:rPr>
              <a:t>Sie erstellen Dokumente, nutzen die vorhandenen Vorlagen und lernen das Speichern / die Ablage Ihrer Dokumente ( … und wieder finden).</a:t>
            </a:r>
          </a:p>
          <a:p>
            <a:pPr marL="0" indent="0">
              <a:spcAft>
                <a:spcPts val="600"/>
              </a:spcAft>
              <a:buNone/>
            </a:pPr>
            <a:endParaRPr lang="de-DE" sz="1100" i="1" dirty="0">
              <a:effectLst/>
              <a:latin typeface="Arial" panose="020B0604020202020204" pitchFamily="34" charset="0"/>
              <a:ea typeface="Times New Roman" panose="02020603050405020304" pitchFamily="18"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Jana Schröder</a:t>
            </a:r>
          </a:p>
          <a:p>
            <a:pPr marL="0" indent="0">
              <a:buNone/>
            </a:pPr>
            <a:r>
              <a:rPr lang="de-DE" sz="1000" b="1" dirty="0">
                <a:effectLst/>
                <a:latin typeface="Arial Narrow" panose="020B0606020202030204" pitchFamily="34" charset="0"/>
                <a:ea typeface="Calibri" panose="020F0502020204030204" pitchFamily="34" charset="0"/>
              </a:rPr>
              <a:t>Mitarbeiterin </a:t>
            </a:r>
            <a:r>
              <a:rPr lang="de-DE" sz="1000" b="1" dirty="0" err="1">
                <a:effectLst/>
                <a:latin typeface="Arial Narrow" panose="020B0606020202030204" pitchFamily="34" charset="0"/>
                <a:ea typeface="Calibri" panose="020F0502020204030204" pitchFamily="34" charset="0"/>
              </a:rPr>
              <a:t>bdks</a:t>
            </a:r>
            <a:r>
              <a:rPr lang="de-DE" sz="1000" b="1" dirty="0">
                <a:effectLst/>
                <a:latin typeface="Arial Narrow" panose="020B0606020202030204" pitchFamily="34" charset="0"/>
                <a:ea typeface="Calibri" panose="020F0502020204030204" pitchFamily="34" charset="0"/>
              </a:rPr>
              <a:t> Werteverbund, Zentrale Dienste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WfbM</a:t>
            </a:r>
            <a:r>
              <a:rPr lang="de-DE" sz="1000" dirty="0">
                <a:latin typeface="Arial" panose="020B0604020202020204" pitchFamily="34" charset="0"/>
                <a:cs typeface="Arial" panose="020B0604020202020204" pitchFamily="34" charset="0"/>
              </a:rPr>
              <a:t> Baunatal</a:t>
            </a:r>
            <a:r>
              <a:rPr lang="de-DE" sz="1000" b="0" i="0" u="none" strike="noStrike" baseline="0" dirty="0">
                <a:latin typeface="Arial" panose="020B0604020202020204" pitchFamily="34" charset="0"/>
                <a:cs typeface="Arial" panose="020B0604020202020204" pitchFamily="34" charset="0"/>
              </a:rPr>
              <a:t>,</a:t>
            </a:r>
          </a:p>
          <a:p>
            <a:pPr marL="0" indent="0">
              <a:lnSpc>
                <a:spcPct val="100000"/>
              </a:lnSpc>
              <a:buNone/>
            </a:pPr>
            <a:r>
              <a:rPr lang="de-DE" sz="1000" dirty="0">
                <a:latin typeface="Arial" panose="020B0604020202020204" pitchFamily="34" charset="0"/>
                <a:cs typeface="Arial" panose="020B0604020202020204" pitchFamily="34" charset="0"/>
              </a:rPr>
              <a:t>Schulungsraum 007</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23.05.2023</a:t>
            </a:r>
            <a:r>
              <a:rPr lang="de-DE" sz="1000" dirty="0">
                <a:solidFill>
                  <a:schemeClr val="bg1"/>
                </a:solidFill>
                <a:latin typeface="Arial Black" panose="020B0A04020102020204" pitchFamily="34" charset="0"/>
              </a:rPr>
              <a:t> </a:t>
            </a:r>
          </a:p>
          <a:p>
            <a:pPr marL="0" indent="0">
              <a:lnSpc>
                <a:spcPct val="100000"/>
              </a:lnSpc>
              <a:buFont typeface="Arial" panose="020B0604020202020204" pitchFamily="34" charset="0"/>
              <a:buNone/>
            </a:pPr>
            <a:r>
              <a:rPr lang="de-DE" sz="1000" dirty="0">
                <a:latin typeface="Arial" panose="020B0604020202020204" pitchFamily="34" charset="0"/>
              </a:rPr>
              <a:t>13:00 –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9</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23/0031</a:t>
            </a:r>
            <a:endParaRPr lang="de-DE" sz="1000" dirty="0">
              <a:latin typeface="Arial Black" panose="020B0A04020102020204" pitchFamily="34" charset="0"/>
            </a:endParaRPr>
          </a:p>
        </p:txBody>
      </p:sp>
      <p:sp>
        <p:nvSpPr>
          <p:cNvPr id="15" name="Foliennummernplatzhalter 14">
            <a:extLst>
              <a:ext uri="{FF2B5EF4-FFF2-40B4-BE49-F238E27FC236}">
                <a16:creationId xmlns:a16="http://schemas.microsoft.com/office/drawing/2014/main" id="{1AEE91B1-A420-1A42-121C-9C4542C794A0}"/>
              </a:ext>
            </a:extLst>
          </p:cNvPr>
          <p:cNvSpPr>
            <a:spLocks noGrp="1"/>
          </p:cNvSpPr>
          <p:nvPr>
            <p:ph type="sldNum" sz="quarter" idx="12"/>
          </p:nvPr>
        </p:nvSpPr>
        <p:spPr/>
        <p:txBody>
          <a:bodyPr/>
          <a:lstStyle/>
          <a:p>
            <a:fld id="{98051CB9-6888-4E64-B477-E6EAEEC55F9F}" type="slidenum">
              <a:rPr lang="de-DE" smtClean="0"/>
              <a:t>38</a:t>
            </a:fld>
            <a:endParaRPr lang="de-DE"/>
          </a:p>
        </p:txBody>
      </p:sp>
      <p:sp>
        <p:nvSpPr>
          <p:cNvPr id="16" name="Inhaltsplatzhalter 2">
            <a:extLst>
              <a:ext uri="{FF2B5EF4-FFF2-40B4-BE49-F238E27FC236}">
                <a16:creationId xmlns:a16="http://schemas.microsoft.com/office/drawing/2014/main" id="{A777E29A-26C8-0F5C-4113-E79863413CD9}"/>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505844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700" dirty="0">
                <a:latin typeface="Arial Black" panose="020B0A04020102020204" pitchFamily="34" charset="0"/>
                <a:cs typeface="Arial" panose="020B0604020202020204" pitchFamily="34" charset="0"/>
              </a:rPr>
              <a:t>Anwenderschulung MS Office Word - Anfänger</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100" dirty="0">
                <a:effectLst/>
                <a:latin typeface="Arial" panose="020B0604020202020204" pitchFamily="34" charset="0"/>
                <a:ea typeface="Calibri" panose="020F0502020204030204" pitchFamily="34" charset="0"/>
              </a:rPr>
              <a:t>Info: Im Word Fortgeschrittenen Kurs können Sie weitere Anwendungen kennenlernen.</a:t>
            </a:r>
          </a:p>
          <a:p>
            <a:pPr marL="0" marR="570" indent="0">
              <a:lnSpc>
                <a:spcPct val="100000"/>
              </a:lnSpc>
              <a:buFont typeface="Arial" panose="020B0604020202020204" pitchFamily="34" charset="0"/>
              <a:buNone/>
            </a:pPr>
            <a:r>
              <a:rPr lang="de-DE" sz="1100" dirty="0">
                <a:effectLst/>
                <a:latin typeface="Arial" panose="020B0604020202020204" pitchFamily="34" charset="0"/>
                <a:ea typeface="Calibri" panose="020F0502020204030204" pitchFamily="34" charset="0"/>
              </a:rPr>
              <a:t>Das Seminar richtet sich an Anfänger und Alle, die sicherer in Umgang mit Word werden möchten.</a:t>
            </a:r>
            <a:endParaRPr lang="de-DE" sz="1100" dirty="0">
              <a:latin typeface="Arial" panose="020B0604020202020204" pitchFamily="34" charset="0"/>
            </a:endParaRPr>
          </a:p>
          <a:p>
            <a:pPr marL="0" marR="570" indent="0">
              <a:lnSpc>
                <a:spcPct val="100000"/>
              </a:lnSpc>
              <a:buFont typeface="Arial" panose="020B0604020202020204" pitchFamily="34" charset="0"/>
              <a:buNone/>
            </a:pPr>
            <a:r>
              <a:rPr lang="de-DE" sz="1100" dirty="0">
                <a:latin typeface="Arial" panose="020B0604020202020204" pitchFamily="34" charset="0"/>
              </a:rPr>
              <a:t>Seminardauer: 3 Stunden – mit Pausen</a:t>
            </a: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7030A0"/>
                </a:solidFill>
                <a:effectLst/>
                <a:latin typeface="Arial Narrow" panose="020B0606020202030204" pitchFamily="34" charset="0"/>
                <a:ea typeface="Calibri" panose="020F0502020204030204" pitchFamily="34" charset="0"/>
              </a:rPr>
              <a:t>Sie üben am PC im IT-Schulungsraum der </a:t>
            </a:r>
            <a:r>
              <a:rPr lang="de-DE" sz="1200" dirty="0" err="1">
                <a:solidFill>
                  <a:srgbClr val="7030A0"/>
                </a:solidFill>
                <a:effectLst/>
                <a:latin typeface="Arial Narrow" panose="020B0606020202030204" pitchFamily="34" charset="0"/>
                <a:ea typeface="Calibri" panose="020F0502020204030204" pitchFamily="34" charset="0"/>
              </a:rPr>
              <a:t>bdks</a:t>
            </a:r>
            <a:r>
              <a:rPr lang="de-DE" sz="1200" dirty="0">
                <a:solidFill>
                  <a:srgbClr val="7030A0"/>
                </a:solidFill>
                <a:effectLst/>
                <a:latin typeface="Arial Narrow" panose="020B0606020202030204" pitchFamily="34" charset="0"/>
                <a:ea typeface="Calibri" panose="020F0502020204030204" pitchFamily="34" charset="0"/>
              </a:rPr>
              <a:t> mit Unterstützung durch Lehrkräfte aus dem Arbeitsalltag</a:t>
            </a:r>
            <a:r>
              <a:rPr lang="de-DE" sz="1200" b="0" i="0" u="none" strike="noStrike" baseline="0" dirty="0">
                <a:solidFill>
                  <a:srgbClr val="7030A0"/>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lnSpc>
                <a:spcPct val="150000"/>
              </a:lnSpc>
              <a:spcBef>
                <a:spcPts val="600"/>
              </a:spcBef>
              <a:spcAft>
                <a:spcPts val="600"/>
              </a:spcAft>
              <a:buNone/>
            </a:pPr>
            <a:r>
              <a:rPr lang="de-DE" sz="1100" i="1" dirty="0">
                <a:effectLst/>
                <a:latin typeface="Arial" panose="020B0604020202020204" pitchFamily="34" charset="0"/>
                <a:ea typeface="Times New Roman" panose="02020603050405020304" pitchFamily="18" charset="0"/>
              </a:rPr>
              <a:t>Mit dem Textprogramm aus der MS-Office Familie sicher und zeitsparend arbeiten:  Sie lernen die Benutzeroberfläche kennen und richten diese für Ihre tägliche Arbeit ein. Sie werden sicher in der Nutzung der Menüs und der Befehle im </a:t>
            </a:r>
            <a:r>
              <a:rPr lang="de-DE" sz="1100" i="1" dirty="0" err="1">
                <a:effectLst/>
                <a:latin typeface="Arial" panose="020B0604020202020204" pitchFamily="34" charset="0"/>
                <a:ea typeface="Times New Roman" panose="02020603050405020304" pitchFamily="18" charset="0"/>
              </a:rPr>
              <a:t>Menüband</a:t>
            </a:r>
            <a:r>
              <a:rPr lang="de-DE" sz="1100" i="1" dirty="0">
                <a:effectLst/>
                <a:latin typeface="Arial" panose="020B0604020202020204" pitchFamily="34" charset="0"/>
                <a:ea typeface="Times New Roman" panose="02020603050405020304" pitchFamily="18" charset="0"/>
              </a:rPr>
              <a:t>. </a:t>
            </a:r>
          </a:p>
          <a:p>
            <a:pPr marL="0" indent="0">
              <a:spcAft>
                <a:spcPts val="600"/>
              </a:spcAft>
              <a:buNone/>
            </a:pPr>
            <a:r>
              <a:rPr lang="de-DE" sz="1100" i="1" dirty="0">
                <a:effectLst/>
                <a:latin typeface="Arial" panose="020B0604020202020204" pitchFamily="34" charset="0"/>
                <a:ea typeface="Times New Roman" panose="02020603050405020304" pitchFamily="18" charset="0"/>
              </a:rPr>
              <a:t>Sie erstellen Dokumente, nutzen die vorhandenen Vorlagen und lernen das Speichern / die Ablage Ihrer Dokumente ( … und wieder finden).</a:t>
            </a:r>
          </a:p>
          <a:p>
            <a:pPr marL="0" indent="0">
              <a:spcAft>
                <a:spcPts val="600"/>
              </a:spcAft>
              <a:buNone/>
            </a:pPr>
            <a:endParaRPr lang="de-DE" sz="1100" i="1" dirty="0">
              <a:effectLst/>
              <a:latin typeface="Arial" panose="020B0604020202020204" pitchFamily="34" charset="0"/>
              <a:ea typeface="Times New Roman" panose="02020603050405020304" pitchFamily="18"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Jana Schröder</a:t>
            </a:r>
          </a:p>
          <a:p>
            <a:pPr marL="0" indent="0">
              <a:buNone/>
            </a:pPr>
            <a:r>
              <a:rPr lang="de-DE" sz="1000" b="1" dirty="0">
                <a:effectLst/>
                <a:latin typeface="Arial Narrow" panose="020B0606020202030204" pitchFamily="34" charset="0"/>
                <a:ea typeface="Calibri" panose="020F0502020204030204" pitchFamily="34" charset="0"/>
              </a:rPr>
              <a:t>Mitarbeiterin </a:t>
            </a:r>
            <a:r>
              <a:rPr lang="de-DE" sz="1000" b="1" dirty="0" err="1">
                <a:effectLst/>
                <a:latin typeface="Arial Narrow" panose="020B0606020202030204" pitchFamily="34" charset="0"/>
                <a:ea typeface="Calibri" panose="020F0502020204030204" pitchFamily="34" charset="0"/>
              </a:rPr>
              <a:t>bdks</a:t>
            </a:r>
            <a:r>
              <a:rPr lang="de-DE" sz="1000" b="1" dirty="0">
                <a:effectLst/>
                <a:latin typeface="Arial Narrow" panose="020B0606020202030204" pitchFamily="34" charset="0"/>
                <a:ea typeface="Calibri" panose="020F0502020204030204" pitchFamily="34" charset="0"/>
              </a:rPr>
              <a:t> Werteverbund, Zentrale Dienste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WfbM</a:t>
            </a:r>
            <a:r>
              <a:rPr lang="de-DE" sz="1000" dirty="0">
                <a:latin typeface="Arial" panose="020B0604020202020204" pitchFamily="34" charset="0"/>
                <a:cs typeface="Arial" panose="020B0604020202020204" pitchFamily="34" charset="0"/>
              </a:rPr>
              <a:t> Baunatal</a:t>
            </a:r>
            <a:r>
              <a:rPr lang="de-DE" sz="1000" b="0" i="0" u="none" strike="noStrike" baseline="0" dirty="0">
                <a:latin typeface="Arial" panose="020B0604020202020204" pitchFamily="34" charset="0"/>
                <a:cs typeface="Arial" panose="020B0604020202020204" pitchFamily="34" charset="0"/>
              </a:rPr>
              <a:t>,</a:t>
            </a:r>
          </a:p>
          <a:p>
            <a:pPr marL="0" indent="0">
              <a:lnSpc>
                <a:spcPct val="100000"/>
              </a:lnSpc>
              <a:buNone/>
            </a:pPr>
            <a:r>
              <a:rPr lang="de-DE" sz="1000" dirty="0">
                <a:latin typeface="Arial" panose="020B0604020202020204" pitchFamily="34" charset="0"/>
                <a:cs typeface="Arial" panose="020B0604020202020204" pitchFamily="34" charset="0"/>
              </a:rPr>
              <a:t>Schulungsraum 007</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19.09.2023</a:t>
            </a:r>
            <a:r>
              <a:rPr lang="de-DE" sz="1000" dirty="0">
                <a:solidFill>
                  <a:schemeClr val="bg1"/>
                </a:solidFill>
                <a:latin typeface="Arial Black" panose="020B0A04020102020204" pitchFamily="34" charset="0"/>
              </a:rPr>
              <a:t> </a:t>
            </a:r>
          </a:p>
          <a:p>
            <a:pPr marL="0" indent="0">
              <a:lnSpc>
                <a:spcPct val="100000"/>
              </a:lnSpc>
              <a:buFont typeface="Arial" panose="020B0604020202020204" pitchFamily="34" charset="0"/>
              <a:buNone/>
            </a:pPr>
            <a:r>
              <a:rPr lang="de-DE" sz="1000" dirty="0">
                <a:latin typeface="Arial" panose="020B0604020202020204" pitchFamily="34" charset="0"/>
              </a:rPr>
              <a:t>13:00 –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9</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23/0032</a:t>
            </a:r>
            <a:endParaRPr lang="de-DE" sz="1000" dirty="0">
              <a:latin typeface="Arial Black" panose="020B0A04020102020204" pitchFamily="34" charset="0"/>
            </a:endParaRPr>
          </a:p>
        </p:txBody>
      </p:sp>
      <p:sp>
        <p:nvSpPr>
          <p:cNvPr id="15" name="Foliennummernplatzhalter 14">
            <a:extLst>
              <a:ext uri="{FF2B5EF4-FFF2-40B4-BE49-F238E27FC236}">
                <a16:creationId xmlns:a16="http://schemas.microsoft.com/office/drawing/2014/main" id="{8E5EDBAE-246A-B559-9060-C436920444AE}"/>
              </a:ext>
            </a:extLst>
          </p:cNvPr>
          <p:cNvSpPr>
            <a:spLocks noGrp="1"/>
          </p:cNvSpPr>
          <p:nvPr>
            <p:ph type="sldNum" sz="quarter" idx="12"/>
          </p:nvPr>
        </p:nvSpPr>
        <p:spPr/>
        <p:txBody>
          <a:bodyPr/>
          <a:lstStyle/>
          <a:p>
            <a:fld id="{98051CB9-6888-4E64-B477-E6EAEEC55F9F}" type="slidenum">
              <a:rPr lang="de-DE" smtClean="0"/>
              <a:t>39</a:t>
            </a:fld>
            <a:endParaRPr lang="de-DE"/>
          </a:p>
        </p:txBody>
      </p:sp>
      <p:sp>
        <p:nvSpPr>
          <p:cNvPr id="16" name="Inhaltsplatzhalter 2">
            <a:extLst>
              <a:ext uri="{FF2B5EF4-FFF2-40B4-BE49-F238E27FC236}">
                <a16:creationId xmlns:a16="http://schemas.microsoft.com/office/drawing/2014/main" id="{F21C76F3-6565-2B7C-7E70-D03ABD800159}"/>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434581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AA76D6E-9A1E-6AE3-A728-DFA1515BEB05}"/>
              </a:ext>
            </a:extLst>
          </p:cNvPr>
          <p:cNvSpPr txBox="1">
            <a:spLocks/>
          </p:cNvSpPr>
          <p:nvPr/>
        </p:nvSpPr>
        <p:spPr>
          <a:xfrm>
            <a:off x="418618" y="2010045"/>
            <a:ext cx="3921729" cy="1092974"/>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000" dirty="0">
                <a:solidFill>
                  <a:srgbClr val="666666"/>
                </a:solidFill>
                <a:latin typeface="Arial" panose="020B0604020202020204" pitchFamily="34" charset="0"/>
                <a:cs typeface="Arial" panose="020B0604020202020204" pitchFamily="34" charset="0"/>
              </a:rPr>
              <a:t>Sandra Stock		Jan Bischoff</a:t>
            </a:r>
          </a:p>
          <a:p>
            <a:pPr marL="0" indent="0">
              <a:lnSpc>
                <a:spcPct val="100000"/>
              </a:lnSpc>
              <a:buFont typeface="Arial" panose="020B0604020202020204" pitchFamily="34" charset="0"/>
              <a:buNone/>
            </a:pPr>
            <a:r>
              <a:rPr lang="de-DE" sz="1000" dirty="0">
                <a:solidFill>
                  <a:srgbClr val="666666"/>
                </a:solidFill>
                <a:latin typeface="Arial" panose="020B0604020202020204" pitchFamily="34" charset="0"/>
                <a:cs typeface="Arial" panose="020B0604020202020204" pitchFamily="34" charset="0"/>
              </a:rPr>
              <a:t>Tel. 0561 94951 123		Tel. 0561 94951 310 	</a:t>
            </a:r>
          </a:p>
          <a:p>
            <a:pPr marL="0" indent="0">
              <a:lnSpc>
                <a:spcPct val="100000"/>
              </a:lnSpc>
              <a:buFont typeface="Arial" panose="020B0604020202020204" pitchFamily="34" charset="0"/>
              <a:buNone/>
            </a:pPr>
            <a:r>
              <a:rPr lang="de-DE" sz="1000" dirty="0">
                <a:solidFill>
                  <a:srgbClr val="666666"/>
                </a:solidFill>
                <a:latin typeface="Arial" panose="020B0604020202020204" pitchFamily="34" charset="0"/>
                <a:cs typeface="Arial" panose="020B0604020202020204" pitchFamily="34" charset="0"/>
              </a:rPr>
              <a:t>Mail: </a:t>
            </a:r>
            <a:r>
              <a:rPr lang="de-DE" sz="1000" dirty="0">
                <a:solidFill>
                  <a:srgbClr val="666666"/>
                </a:solidFill>
                <a:latin typeface="Arial" panose="020B0604020202020204" pitchFamily="34" charset="0"/>
                <a:cs typeface="Arial" panose="020B0604020202020204" pitchFamily="34" charset="0"/>
                <a:hlinkClick r:id="rId2"/>
              </a:rPr>
              <a:t>sandra.stock@bdks.de</a:t>
            </a:r>
            <a:r>
              <a:rPr lang="de-DE" sz="1000" dirty="0">
                <a:solidFill>
                  <a:srgbClr val="666666"/>
                </a:solidFill>
                <a:latin typeface="Arial" panose="020B0604020202020204" pitchFamily="34" charset="0"/>
                <a:cs typeface="Arial" panose="020B0604020202020204" pitchFamily="34" charset="0"/>
              </a:rPr>
              <a:t>	Mail: </a:t>
            </a:r>
            <a:r>
              <a:rPr lang="de-DE" sz="1000" dirty="0">
                <a:solidFill>
                  <a:srgbClr val="666666"/>
                </a:solidFill>
                <a:latin typeface="Arial" panose="020B0604020202020204" pitchFamily="34" charset="0"/>
                <a:cs typeface="Arial" panose="020B0604020202020204" pitchFamily="34" charset="0"/>
                <a:hlinkClick r:id="rId3"/>
              </a:rPr>
              <a:t>jan.bischoff@bdks.de</a:t>
            </a:r>
            <a:endParaRPr lang="de-DE" sz="1000" dirty="0">
              <a:solidFill>
                <a:srgbClr val="666666"/>
              </a:solidFill>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endParaRPr lang="de-DE" sz="1000" dirty="0">
              <a:solidFill>
                <a:srgbClr val="666666"/>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69"/>
            <a:ext cx="4241059" cy="682731"/>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2400" b="1" dirty="0">
                <a:latin typeface="Arial Black" panose="020B0A04020102020204" pitchFamily="34" charset="0"/>
                <a:cs typeface="Arial" panose="020B0604020202020204" pitchFamily="34" charset="0"/>
              </a:rPr>
              <a:t>Ihre Ansprechpartner*innen</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Titel 1">
            <a:extLst>
              <a:ext uri="{FF2B5EF4-FFF2-40B4-BE49-F238E27FC236}">
                <a16:creationId xmlns:a16="http://schemas.microsoft.com/office/drawing/2014/main" id="{B17870DB-8C27-3787-5686-8CB0257A4A85}"/>
              </a:ext>
            </a:extLst>
          </p:cNvPr>
          <p:cNvSpPr txBox="1">
            <a:spLocks/>
          </p:cNvSpPr>
          <p:nvPr/>
        </p:nvSpPr>
        <p:spPr>
          <a:xfrm>
            <a:off x="418621" y="1607550"/>
            <a:ext cx="4053169" cy="315889"/>
          </a:xfrm>
          <a:prstGeom prst="rect">
            <a:avLst/>
          </a:prstGeom>
          <a:solidFill>
            <a:srgbClr val="82D0F4"/>
          </a:solidFill>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200" b="1" dirty="0">
                <a:latin typeface="Arial Black" panose="020B0A04020102020204" pitchFamily="34" charset="0"/>
                <a:cs typeface="Arial" panose="020B0604020202020204" pitchFamily="34" charset="0"/>
              </a:rPr>
              <a:t>Fort- und Weiterbildung / Personalentwicklung</a:t>
            </a:r>
          </a:p>
        </p:txBody>
      </p:sp>
      <p:sp>
        <p:nvSpPr>
          <p:cNvPr id="6" name="Titel 1">
            <a:extLst>
              <a:ext uri="{FF2B5EF4-FFF2-40B4-BE49-F238E27FC236}">
                <a16:creationId xmlns:a16="http://schemas.microsoft.com/office/drawing/2014/main" id="{C744AC29-B241-0390-64AC-AF396E06E85D}"/>
              </a:ext>
            </a:extLst>
          </p:cNvPr>
          <p:cNvSpPr txBox="1">
            <a:spLocks/>
          </p:cNvSpPr>
          <p:nvPr/>
        </p:nvSpPr>
        <p:spPr>
          <a:xfrm>
            <a:off x="418620" y="3216828"/>
            <a:ext cx="4053168" cy="315889"/>
          </a:xfrm>
          <a:prstGeom prst="rect">
            <a:avLst/>
          </a:prstGeom>
          <a:solidFill>
            <a:srgbClr val="FFF69B"/>
          </a:solidFill>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200" b="1" dirty="0">
                <a:latin typeface="Arial Black" panose="020B0A04020102020204" pitchFamily="34" charset="0"/>
                <a:cs typeface="Arial" panose="020B0604020202020204" pitchFamily="34" charset="0"/>
              </a:rPr>
              <a:t>Beruf &amp; Familie</a:t>
            </a:r>
          </a:p>
        </p:txBody>
      </p:sp>
      <p:sp>
        <p:nvSpPr>
          <p:cNvPr id="8" name="Inhaltsplatzhalter 2">
            <a:extLst>
              <a:ext uri="{FF2B5EF4-FFF2-40B4-BE49-F238E27FC236}">
                <a16:creationId xmlns:a16="http://schemas.microsoft.com/office/drawing/2014/main" id="{2BED98B8-7CA9-C34B-C107-7730F50E989D}"/>
              </a:ext>
            </a:extLst>
          </p:cNvPr>
          <p:cNvSpPr txBox="1">
            <a:spLocks/>
          </p:cNvSpPr>
          <p:nvPr/>
        </p:nvSpPr>
        <p:spPr>
          <a:xfrm>
            <a:off x="418619" y="3634414"/>
            <a:ext cx="3921729" cy="1092974"/>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000" dirty="0">
                <a:solidFill>
                  <a:srgbClr val="666666"/>
                </a:solidFill>
                <a:latin typeface="Arial" panose="020B0604020202020204" pitchFamily="34" charset="0"/>
                <a:cs typeface="Arial" panose="020B0604020202020204" pitchFamily="34" charset="0"/>
              </a:rPr>
              <a:t>Stefanie Rühl</a:t>
            </a:r>
          </a:p>
          <a:p>
            <a:pPr marL="0" indent="0">
              <a:lnSpc>
                <a:spcPct val="100000"/>
              </a:lnSpc>
              <a:buFont typeface="Arial" panose="020B0604020202020204" pitchFamily="34" charset="0"/>
              <a:buNone/>
            </a:pPr>
            <a:r>
              <a:rPr lang="de-DE" sz="1000" dirty="0">
                <a:solidFill>
                  <a:srgbClr val="666666"/>
                </a:solidFill>
                <a:latin typeface="Arial" panose="020B0604020202020204" pitchFamily="34" charset="0"/>
                <a:cs typeface="Arial" panose="020B0604020202020204" pitchFamily="34" charset="0"/>
              </a:rPr>
              <a:t>Tel. 0561 94951  312</a:t>
            </a:r>
          </a:p>
          <a:p>
            <a:pPr marL="0" indent="0">
              <a:lnSpc>
                <a:spcPct val="100000"/>
              </a:lnSpc>
              <a:buFont typeface="Arial" panose="020B0604020202020204" pitchFamily="34" charset="0"/>
              <a:buNone/>
            </a:pPr>
            <a:r>
              <a:rPr lang="de-DE" sz="1000" dirty="0">
                <a:solidFill>
                  <a:srgbClr val="666666"/>
                </a:solidFill>
                <a:latin typeface="Arial" panose="020B0604020202020204" pitchFamily="34" charset="0"/>
                <a:cs typeface="Arial" panose="020B0604020202020204" pitchFamily="34" charset="0"/>
              </a:rPr>
              <a:t>Mail: </a:t>
            </a:r>
            <a:r>
              <a:rPr lang="de-DE" sz="1000" dirty="0">
                <a:solidFill>
                  <a:srgbClr val="666666"/>
                </a:solidFill>
                <a:latin typeface="Arial" panose="020B0604020202020204" pitchFamily="34" charset="0"/>
                <a:cs typeface="Arial" panose="020B0604020202020204" pitchFamily="34" charset="0"/>
                <a:hlinkClick r:id="rId5"/>
              </a:rPr>
              <a:t>stefanie.ruehl@bdks.de</a:t>
            </a:r>
            <a:endParaRPr lang="de-DE" sz="1000" dirty="0">
              <a:solidFill>
                <a:srgbClr val="666666"/>
              </a:solidFill>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endParaRPr lang="de-DE" sz="1000" dirty="0">
              <a:solidFill>
                <a:srgbClr val="666666"/>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EF205DB8-AC15-AE9A-50AA-CF57D6058853}"/>
              </a:ext>
            </a:extLst>
          </p:cNvPr>
          <p:cNvSpPr txBox="1">
            <a:spLocks/>
          </p:cNvSpPr>
          <p:nvPr/>
        </p:nvSpPr>
        <p:spPr>
          <a:xfrm>
            <a:off x="425844" y="4827237"/>
            <a:ext cx="4045944" cy="315889"/>
          </a:xfrm>
          <a:prstGeom prst="rect">
            <a:avLst/>
          </a:prstGeom>
          <a:solidFill>
            <a:srgbClr val="BDAED2"/>
          </a:solidFill>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200" b="1" dirty="0">
                <a:latin typeface="Arial Black" panose="020B0A04020102020204" pitchFamily="34" charset="0"/>
                <a:cs typeface="Arial" panose="020B0604020202020204" pitchFamily="34" charset="0"/>
              </a:rPr>
              <a:t>Diakonische Angebote</a:t>
            </a:r>
          </a:p>
        </p:txBody>
      </p:sp>
      <p:sp>
        <p:nvSpPr>
          <p:cNvPr id="10" name="Inhaltsplatzhalter 2">
            <a:extLst>
              <a:ext uri="{FF2B5EF4-FFF2-40B4-BE49-F238E27FC236}">
                <a16:creationId xmlns:a16="http://schemas.microsoft.com/office/drawing/2014/main" id="{4FA65C6F-74E5-F0CF-BC75-EF9DADC945C0}"/>
              </a:ext>
            </a:extLst>
          </p:cNvPr>
          <p:cNvSpPr txBox="1">
            <a:spLocks/>
          </p:cNvSpPr>
          <p:nvPr/>
        </p:nvSpPr>
        <p:spPr>
          <a:xfrm>
            <a:off x="418618" y="5249003"/>
            <a:ext cx="3921729" cy="122588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000" dirty="0">
                <a:solidFill>
                  <a:srgbClr val="666666"/>
                </a:solidFill>
                <a:latin typeface="Arial" panose="020B0604020202020204" pitchFamily="34" charset="0"/>
                <a:cs typeface="Arial" panose="020B0604020202020204" pitchFamily="34" charset="0"/>
              </a:rPr>
              <a:t>Brigitte Engelhardt-Lenz</a:t>
            </a:r>
          </a:p>
          <a:p>
            <a:pPr marL="0" indent="0">
              <a:lnSpc>
                <a:spcPct val="100000"/>
              </a:lnSpc>
              <a:buFont typeface="Arial" panose="020B0604020202020204" pitchFamily="34" charset="0"/>
              <a:buNone/>
            </a:pPr>
            <a:r>
              <a:rPr lang="de-DE" sz="1000" dirty="0">
                <a:solidFill>
                  <a:srgbClr val="666666"/>
                </a:solidFill>
                <a:latin typeface="Arial" panose="020B0604020202020204" pitchFamily="34" charset="0"/>
                <a:cs typeface="Arial" panose="020B0604020202020204" pitchFamily="34" charset="0"/>
              </a:rPr>
              <a:t>Tel.  0561  94951  240</a:t>
            </a:r>
          </a:p>
          <a:p>
            <a:pPr marL="0" indent="0">
              <a:lnSpc>
                <a:spcPct val="100000"/>
              </a:lnSpc>
              <a:buFont typeface="Arial" panose="020B0604020202020204" pitchFamily="34" charset="0"/>
              <a:buNone/>
            </a:pPr>
            <a:r>
              <a:rPr lang="de-DE" sz="1000" dirty="0">
                <a:solidFill>
                  <a:srgbClr val="666666"/>
                </a:solidFill>
                <a:latin typeface="Arial" panose="020B0604020202020204" pitchFamily="34" charset="0"/>
                <a:cs typeface="Arial" panose="020B0604020202020204" pitchFamily="34" charset="0"/>
              </a:rPr>
              <a:t>Mail: </a:t>
            </a:r>
            <a:r>
              <a:rPr lang="de-DE" sz="1000" dirty="0">
                <a:solidFill>
                  <a:srgbClr val="666666"/>
                </a:solidFill>
                <a:latin typeface="Arial" panose="020B0604020202020204" pitchFamily="34" charset="0"/>
                <a:cs typeface="Arial" panose="020B0604020202020204" pitchFamily="34" charset="0"/>
                <a:hlinkClick r:id="rId6"/>
              </a:rPr>
              <a:t>brigitte.engelhardt-lenz@bdks.de</a:t>
            </a:r>
            <a:endParaRPr lang="de-DE" sz="1000" dirty="0">
              <a:solidFill>
                <a:srgbClr val="666666"/>
              </a:solidFill>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endParaRPr lang="de-DE" sz="1000" dirty="0">
              <a:solidFill>
                <a:srgbClr val="666666"/>
              </a:solidFill>
              <a:latin typeface="Arial" panose="020B0604020202020204" pitchFamily="34" charset="0"/>
              <a:cs typeface="Arial" panose="020B0604020202020204" pitchFamily="34" charset="0"/>
            </a:endParaRPr>
          </a:p>
        </p:txBody>
      </p:sp>
      <p:sp>
        <p:nvSpPr>
          <p:cNvPr id="11" name="Titel 1">
            <a:extLst>
              <a:ext uri="{FF2B5EF4-FFF2-40B4-BE49-F238E27FC236}">
                <a16:creationId xmlns:a16="http://schemas.microsoft.com/office/drawing/2014/main" id="{D68BF358-1159-63E3-26F2-CFE20CCD1225}"/>
              </a:ext>
            </a:extLst>
          </p:cNvPr>
          <p:cNvSpPr txBox="1">
            <a:spLocks/>
          </p:cNvSpPr>
          <p:nvPr/>
        </p:nvSpPr>
        <p:spPr>
          <a:xfrm>
            <a:off x="418619" y="6474891"/>
            <a:ext cx="4053169" cy="315889"/>
          </a:xfrm>
          <a:prstGeom prst="rect">
            <a:avLst/>
          </a:prstGeom>
          <a:solidFill>
            <a:srgbClr val="B0D39B"/>
          </a:solidFill>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200" b="1" dirty="0">
                <a:latin typeface="Arial Black" panose="020B0A04020102020204" pitchFamily="34" charset="0"/>
                <a:cs typeface="Arial" panose="020B0604020202020204" pitchFamily="34" charset="0"/>
              </a:rPr>
              <a:t>Betriebliches Gesundheits- und Sozialwesen</a:t>
            </a:r>
          </a:p>
        </p:txBody>
      </p:sp>
      <p:sp>
        <p:nvSpPr>
          <p:cNvPr id="12" name="Inhaltsplatzhalter 2">
            <a:extLst>
              <a:ext uri="{FF2B5EF4-FFF2-40B4-BE49-F238E27FC236}">
                <a16:creationId xmlns:a16="http://schemas.microsoft.com/office/drawing/2014/main" id="{AFDFA05B-CE05-2F6D-78EB-EC5A7F680FC3}"/>
              </a:ext>
            </a:extLst>
          </p:cNvPr>
          <p:cNvSpPr txBox="1">
            <a:spLocks/>
          </p:cNvSpPr>
          <p:nvPr/>
        </p:nvSpPr>
        <p:spPr>
          <a:xfrm>
            <a:off x="418617" y="6881752"/>
            <a:ext cx="3921729" cy="122588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de-DE" sz="1200" dirty="0">
              <a:solidFill>
                <a:srgbClr val="666666"/>
              </a:solidFill>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7082DD3A-0796-073D-9887-0D3BA6379A28}"/>
              </a:ext>
            </a:extLst>
          </p:cNvPr>
          <p:cNvSpPr txBox="1">
            <a:spLocks/>
          </p:cNvSpPr>
          <p:nvPr/>
        </p:nvSpPr>
        <p:spPr>
          <a:xfrm>
            <a:off x="425843" y="8107640"/>
            <a:ext cx="4045945" cy="315889"/>
          </a:xfrm>
          <a:prstGeom prst="rect">
            <a:avLst/>
          </a:prstGeom>
          <a:solidFill>
            <a:srgbClr val="F19FC5"/>
          </a:solidFill>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200" b="1" dirty="0">
                <a:latin typeface="Arial Black" panose="020B0A04020102020204" pitchFamily="34" charset="0"/>
                <a:cs typeface="Arial" panose="020B0604020202020204" pitchFamily="34" charset="0"/>
              </a:rPr>
              <a:t>Mitarbeiterangebote</a:t>
            </a:r>
          </a:p>
        </p:txBody>
      </p:sp>
      <p:sp>
        <p:nvSpPr>
          <p:cNvPr id="14" name="Inhaltsplatzhalter 2">
            <a:extLst>
              <a:ext uri="{FF2B5EF4-FFF2-40B4-BE49-F238E27FC236}">
                <a16:creationId xmlns:a16="http://schemas.microsoft.com/office/drawing/2014/main" id="{5832C24C-CD7D-D06A-DBA5-7866A39EECA7}"/>
              </a:ext>
            </a:extLst>
          </p:cNvPr>
          <p:cNvSpPr txBox="1">
            <a:spLocks/>
          </p:cNvSpPr>
          <p:nvPr/>
        </p:nvSpPr>
        <p:spPr>
          <a:xfrm>
            <a:off x="418616" y="8511118"/>
            <a:ext cx="3921729" cy="122588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000" dirty="0">
                <a:solidFill>
                  <a:srgbClr val="666666"/>
                </a:solidFill>
                <a:latin typeface="Arial" panose="020B0604020202020204" pitchFamily="34" charset="0"/>
                <a:cs typeface="Arial" panose="020B0604020202020204" pitchFamily="34" charset="0"/>
              </a:rPr>
              <a:t>Die direkten Ansprechpartnerinnen für Mitarbeiterangebote finden Sie auf den jeweiligen Angebotsbeschreibungen</a:t>
            </a:r>
          </a:p>
        </p:txBody>
      </p:sp>
      <p:sp>
        <p:nvSpPr>
          <p:cNvPr id="16" name="Textfeld 15">
            <a:extLst>
              <a:ext uri="{FF2B5EF4-FFF2-40B4-BE49-F238E27FC236}">
                <a16:creationId xmlns:a16="http://schemas.microsoft.com/office/drawing/2014/main" id="{01463C2C-7477-6C4A-26F2-51296B0276AD}"/>
              </a:ext>
            </a:extLst>
          </p:cNvPr>
          <p:cNvSpPr txBox="1"/>
          <p:nvPr/>
        </p:nvSpPr>
        <p:spPr>
          <a:xfrm>
            <a:off x="367127" y="6971307"/>
            <a:ext cx="4053177" cy="1323439"/>
          </a:xfrm>
          <a:prstGeom prst="rect">
            <a:avLst/>
          </a:prstGeom>
          <a:noFill/>
        </p:spPr>
        <p:txBody>
          <a:bodyPr wrap="square">
            <a:spAutoFit/>
          </a:bodyPr>
          <a:lstStyle/>
          <a:p>
            <a:pPr marL="0" indent="0">
              <a:buFont typeface="Arial" panose="020B0604020202020204" pitchFamily="34" charset="0"/>
              <a:buNone/>
            </a:pPr>
            <a:r>
              <a:rPr lang="de-DE" sz="1000" dirty="0">
                <a:solidFill>
                  <a:srgbClr val="666666"/>
                </a:solidFill>
                <a:latin typeface="Arial" panose="020B0604020202020204" pitchFamily="34" charset="0"/>
                <a:cs typeface="Arial" panose="020B0604020202020204" pitchFamily="34" charset="0"/>
              </a:rPr>
              <a:t>Simone </a:t>
            </a:r>
            <a:r>
              <a:rPr lang="de-DE" sz="1000" dirty="0" err="1">
                <a:solidFill>
                  <a:srgbClr val="666666"/>
                </a:solidFill>
                <a:latin typeface="Arial" panose="020B0604020202020204" pitchFamily="34" charset="0"/>
                <a:cs typeface="Arial" panose="020B0604020202020204" pitchFamily="34" charset="0"/>
              </a:rPr>
              <a:t>Gebelhardt</a:t>
            </a:r>
            <a:r>
              <a:rPr lang="de-DE" sz="1000" dirty="0">
                <a:solidFill>
                  <a:srgbClr val="666666"/>
                </a:solidFill>
                <a:latin typeface="Arial" panose="020B0604020202020204" pitchFamily="34" charset="0"/>
                <a:cs typeface="Arial" panose="020B0604020202020204" pitchFamily="34" charset="0"/>
              </a:rPr>
              <a:t>-Meers	         Stefanie Rühl			</a:t>
            </a:r>
          </a:p>
          <a:p>
            <a:pPr marL="0" indent="0">
              <a:buFont typeface="Arial" panose="020B0604020202020204" pitchFamily="34" charset="0"/>
              <a:buNone/>
            </a:pPr>
            <a:r>
              <a:rPr lang="de-DE" sz="1000" dirty="0">
                <a:solidFill>
                  <a:srgbClr val="666666"/>
                </a:solidFill>
                <a:latin typeface="Arial" panose="020B0604020202020204" pitchFamily="34" charset="0"/>
                <a:cs typeface="Arial" panose="020B0604020202020204" pitchFamily="34" charset="0"/>
              </a:rPr>
              <a:t>Tel. 0561 94951  108		         Tel. 0561 94951 312</a:t>
            </a:r>
          </a:p>
          <a:p>
            <a:pPr marL="0" indent="0">
              <a:buFont typeface="Arial" panose="020B0604020202020204" pitchFamily="34" charset="0"/>
              <a:buNone/>
            </a:pPr>
            <a:endParaRPr lang="de-DE" sz="1000" dirty="0">
              <a:solidFill>
                <a:srgbClr val="666666"/>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de-DE" sz="1000" dirty="0">
                <a:solidFill>
                  <a:srgbClr val="666666"/>
                </a:solidFill>
                <a:latin typeface="Arial" panose="020B0604020202020204" pitchFamily="34" charset="0"/>
                <a:cs typeface="Arial" panose="020B0604020202020204" pitchFamily="34" charset="0"/>
              </a:rPr>
              <a:t>Mail: </a:t>
            </a:r>
            <a:r>
              <a:rPr lang="de-DE" sz="1000" dirty="0">
                <a:solidFill>
                  <a:srgbClr val="666666"/>
                </a:solidFill>
                <a:latin typeface="Arial" panose="020B0604020202020204" pitchFamily="34" charset="0"/>
                <a:cs typeface="Arial" panose="020B0604020202020204" pitchFamily="34" charset="0"/>
                <a:hlinkClick r:id="rId7"/>
              </a:rPr>
              <a:t>simone.meers@bdks.de</a:t>
            </a:r>
            <a:r>
              <a:rPr lang="de-DE" sz="1000" dirty="0">
                <a:solidFill>
                  <a:srgbClr val="666666"/>
                </a:solidFill>
                <a:latin typeface="Arial" panose="020B0604020202020204" pitchFamily="34" charset="0"/>
                <a:cs typeface="Arial" panose="020B0604020202020204" pitchFamily="34" charset="0"/>
              </a:rPr>
              <a:t>	         Mail: </a:t>
            </a:r>
            <a:r>
              <a:rPr lang="de-DE" sz="1000" dirty="0">
                <a:solidFill>
                  <a:srgbClr val="666666"/>
                </a:solidFill>
                <a:latin typeface="Arial" panose="020B0604020202020204" pitchFamily="34" charset="0"/>
                <a:cs typeface="Arial" panose="020B0604020202020204" pitchFamily="34" charset="0"/>
                <a:hlinkClick r:id="rId5"/>
              </a:rPr>
              <a:t>stefanie.ruehl@bdks.de</a:t>
            </a:r>
            <a:endParaRPr lang="de-DE" sz="1000" dirty="0">
              <a:solidFill>
                <a:srgbClr val="666666"/>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de-DE" sz="1000" dirty="0">
                <a:solidFill>
                  <a:srgbClr val="666666"/>
                </a:solidFill>
                <a:latin typeface="Arial" panose="020B0604020202020204" pitchFamily="34" charset="0"/>
                <a:cs typeface="Arial" panose="020B0604020202020204" pitchFamily="34" charset="0"/>
              </a:rPr>
              <a:t>	</a:t>
            </a:r>
          </a:p>
          <a:p>
            <a:pPr marL="0" indent="0">
              <a:buFont typeface="Arial" panose="020B0604020202020204" pitchFamily="34" charset="0"/>
              <a:buNone/>
            </a:pPr>
            <a:endParaRPr lang="de-DE" sz="1000" dirty="0">
              <a:solidFill>
                <a:srgbClr val="666666"/>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de-DE" sz="1000" dirty="0">
              <a:solidFill>
                <a:srgbClr val="666666"/>
              </a:solidFill>
              <a:latin typeface="Arial" panose="020B0604020202020204" pitchFamily="34" charset="0"/>
              <a:cs typeface="Arial" panose="020B0604020202020204" pitchFamily="34" charset="0"/>
            </a:endParaRPr>
          </a:p>
        </p:txBody>
      </p:sp>
      <p:sp>
        <p:nvSpPr>
          <p:cNvPr id="15" name="Foliennummernplatzhalter 14">
            <a:extLst>
              <a:ext uri="{FF2B5EF4-FFF2-40B4-BE49-F238E27FC236}">
                <a16:creationId xmlns:a16="http://schemas.microsoft.com/office/drawing/2014/main" id="{815ABA31-ABA1-5F27-5D85-85ABFCDA516D}"/>
              </a:ext>
            </a:extLst>
          </p:cNvPr>
          <p:cNvSpPr>
            <a:spLocks noGrp="1"/>
          </p:cNvSpPr>
          <p:nvPr>
            <p:ph type="sldNum" sz="quarter" idx="12"/>
          </p:nvPr>
        </p:nvSpPr>
        <p:spPr/>
        <p:txBody>
          <a:bodyPr/>
          <a:lstStyle/>
          <a:p>
            <a:fld id="{98051CB9-6888-4E64-B477-E6EAEEC55F9F}" type="slidenum">
              <a:rPr lang="de-DE" smtClean="0"/>
              <a:t>4</a:t>
            </a:fld>
            <a:endParaRPr lang="de-DE"/>
          </a:p>
        </p:txBody>
      </p:sp>
    </p:spTree>
    <p:extLst>
      <p:ext uri="{BB962C8B-B14F-4D97-AF65-F5344CB8AC3E}">
        <p14:creationId xmlns:p14="http://schemas.microsoft.com/office/powerpoint/2010/main" val="26846101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700" dirty="0">
                <a:latin typeface="Arial Black" panose="020B0A04020102020204" pitchFamily="34" charset="0"/>
                <a:cs typeface="Arial" panose="020B0604020202020204" pitchFamily="34" charset="0"/>
              </a:rPr>
              <a:t>Anwenderschulung MS Office Word - Anfänger</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100" dirty="0">
                <a:effectLst/>
                <a:latin typeface="Arial" panose="020B0604020202020204" pitchFamily="34" charset="0"/>
                <a:ea typeface="Calibri" panose="020F0502020204030204" pitchFamily="34" charset="0"/>
              </a:rPr>
              <a:t>Info: Im Word Fortgeschrittenen Kurs können Sie weitere Anwendungen kennenlernen.</a:t>
            </a:r>
          </a:p>
          <a:p>
            <a:pPr marL="0" marR="570" indent="0">
              <a:lnSpc>
                <a:spcPct val="100000"/>
              </a:lnSpc>
              <a:buFont typeface="Arial" panose="020B0604020202020204" pitchFamily="34" charset="0"/>
              <a:buNone/>
            </a:pPr>
            <a:r>
              <a:rPr lang="de-DE" sz="1100" dirty="0">
                <a:effectLst/>
                <a:latin typeface="Arial" panose="020B0604020202020204" pitchFamily="34" charset="0"/>
                <a:ea typeface="Calibri" panose="020F0502020204030204" pitchFamily="34" charset="0"/>
              </a:rPr>
              <a:t>Das Seminar richtet sich an Anfänger und Alle, die sicherer in Umgang mit Word werden möchten.</a:t>
            </a:r>
            <a:endParaRPr lang="de-DE" sz="1100" dirty="0">
              <a:latin typeface="Arial" panose="020B0604020202020204" pitchFamily="34" charset="0"/>
            </a:endParaRPr>
          </a:p>
          <a:p>
            <a:pPr marL="0" marR="570" indent="0">
              <a:lnSpc>
                <a:spcPct val="100000"/>
              </a:lnSpc>
              <a:buFont typeface="Arial" panose="020B0604020202020204" pitchFamily="34" charset="0"/>
              <a:buNone/>
            </a:pPr>
            <a:r>
              <a:rPr lang="de-DE" sz="1100" dirty="0">
                <a:latin typeface="Arial" panose="020B0604020202020204" pitchFamily="34" charset="0"/>
              </a:rPr>
              <a:t>Seminardauer: 3 Stunden – mit Pausen</a:t>
            </a: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7030A0"/>
                </a:solidFill>
                <a:effectLst/>
                <a:latin typeface="Arial Narrow" panose="020B0606020202030204" pitchFamily="34" charset="0"/>
                <a:ea typeface="Calibri" panose="020F0502020204030204" pitchFamily="34" charset="0"/>
              </a:rPr>
              <a:t>Sie üben am PC im IT-Schulungsraum der </a:t>
            </a:r>
            <a:r>
              <a:rPr lang="de-DE" sz="1200" dirty="0" err="1">
                <a:solidFill>
                  <a:srgbClr val="7030A0"/>
                </a:solidFill>
                <a:effectLst/>
                <a:latin typeface="Arial Narrow" panose="020B0606020202030204" pitchFamily="34" charset="0"/>
                <a:ea typeface="Calibri" panose="020F0502020204030204" pitchFamily="34" charset="0"/>
              </a:rPr>
              <a:t>bdks</a:t>
            </a:r>
            <a:r>
              <a:rPr lang="de-DE" sz="1200" dirty="0">
                <a:solidFill>
                  <a:srgbClr val="7030A0"/>
                </a:solidFill>
                <a:effectLst/>
                <a:latin typeface="Arial Narrow" panose="020B0606020202030204" pitchFamily="34" charset="0"/>
                <a:ea typeface="Calibri" panose="020F0502020204030204" pitchFamily="34" charset="0"/>
              </a:rPr>
              <a:t> mit Unterstützung durch Lehrkräfte aus dem Arbeitsalltag</a:t>
            </a:r>
            <a:r>
              <a:rPr lang="de-DE" sz="1200" b="0" i="0" u="none" strike="noStrike" baseline="0" dirty="0">
                <a:solidFill>
                  <a:srgbClr val="7030A0"/>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lnSpc>
                <a:spcPct val="150000"/>
              </a:lnSpc>
              <a:spcBef>
                <a:spcPts val="600"/>
              </a:spcBef>
              <a:spcAft>
                <a:spcPts val="600"/>
              </a:spcAft>
              <a:buNone/>
            </a:pPr>
            <a:r>
              <a:rPr lang="de-DE" sz="1100" i="1" dirty="0">
                <a:effectLst/>
                <a:latin typeface="Arial" panose="020B0604020202020204" pitchFamily="34" charset="0"/>
                <a:ea typeface="Times New Roman" panose="02020603050405020304" pitchFamily="18" charset="0"/>
              </a:rPr>
              <a:t>Mit dem Textprogramm aus der MS-Office Familie sicher und zeitsparend arbeiten:  Sie lernen die Benutzeroberfläche kennen und richten diese für Ihre tägliche Arbeit ein. Sie werden sicher in der Nutzung der Menüs und der Befehle im </a:t>
            </a:r>
            <a:r>
              <a:rPr lang="de-DE" sz="1100" i="1" dirty="0" err="1">
                <a:effectLst/>
                <a:latin typeface="Arial" panose="020B0604020202020204" pitchFamily="34" charset="0"/>
                <a:ea typeface="Times New Roman" panose="02020603050405020304" pitchFamily="18" charset="0"/>
              </a:rPr>
              <a:t>Menüband</a:t>
            </a:r>
            <a:r>
              <a:rPr lang="de-DE" sz="1100" i="1" dirty="0">
                <a:effectLst/>
                <a:latin typeface="Arial" panose="020B0604020202020204" pitchFamily="34" charset="0"/>
                <a:ea typeface="Times New Roman" panose="02020603050405020304" pitchFamily="18" charset="0"/>
              </a:rPr>
              <a:t>. </a:t>
            </a:r>
          </a:p>
          <a:p>
            <a:pPr marL="0" indent="0">
              <a:spcAft>
                <a:spcPts val="600"/>
              </a:spcAft>
              <a:buNone/>
            </a:pPr>
            <a:r>
              <a:rPr lang="de-DE" sz="1100" i="1" dirty="0">
                <a:effectLst/>
                <a:latin typeface="Arial" panose="020B0604020202020204" pitchFamily="34" charset="0"/>
                <a:ea typeface="Times New Roman" panose="02020603050405020304" pitchFamily="18" charset="0"/>
              </a:rPr>
              <a:t>Sie erstellen Dokumente, nutzen die vorhandenen Vorlagen und lernen das Speichern / die Ablage Ihrer Dokumente ( … und wieder finden).</a:t>
            </a:r>
          </a:p>
          <a:p>
            <a:pPr marL="0" indent="0">
              <a:spcAft>
                <a:spcPts val="600"/>
              </a:spcAft>
              <a:buNone/>
            </a:pPr>
            <a:endParaRPr lang="de-DE" sz="1100" i="1" dirty="0">
              <a:effectLst/>
              <a:latin typeface="Arial" panose="020B0604020202020204" pitchFamily="34" charset="0"/>
              <a:ea typeface="Times New Roman" panose="02020603050405020304" pitchFamily="18"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Jana Schröder</a:t>
            </a:r>
          </a:p>
          <a:p>
            <a:pPr marL="0" indent="0">
              <a:buNone/>
            </a:pPr>
            <a:r>
              <a:rPr lang="de-DE" sz="1000" b="1" dirty="0">
                <a:effectLst/>
                <a:latin typeface="Arial Narrow" panose="020B0606020202030204" pitchFamily="34" charset="0"/>
                <a:ea typeface="Calibri" panose="020F0502020204030204" pitchFamily="34" charset="0"/>
              </a:rPr>
              <a:t>Mitarbeiterin </a:t>
            </a:r>
            <a:r>
              <a:rPr lang="de-DE" sz="1000" b="1" dirty="0" err="1">
                <a:effectLst/>
                <a:latin typeface="Arial Narrow" panose="020B0606020202030204" pitchFamily="34" charset="0"/>
                <a:ea typeface="Calibri" panose="020F0502020204030204" pitchFamily="34" charset="0"/>
              </a:rPr>
              <a:t>bdks</a:t>
            </a:r>
            <a:r>
              <a:rPr lang="de-DE" sz="1000" b="1" dirty="0">
                <a:effectLst/>
                <a:latin typeface="Arial Narrow" panose="020B0606020202030204" pitchFamily="34" charset="0"/>
                <a:ea typeface="Calibri" panose="020F0502020204030204" pitchFamily="34" charset="0"/>
              </a:rPr>
              <a:t> Werteverbund, Zentrale Dienste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WfbM</a:t>
            </a:r>
            <a:r>
              <a:rPr lang="de-DE" sz="1000" dirty="0">
                <a:latin typeface="Arial" panose="020B0604020202020204" pitchFamily="34" charset="0"/>
                <a:cs typeface="Arial" panose="020B0604020202020204" pitchFamily="34" charset="0"/>
              </a:rPr>
              <a:t> Baunatal</a:t>
            </a:r>
            <a:r>
              <a:rPr lang="de-DE" sz="1000" b="0" i="0" u="none" strike="noStrike" baseline="0" dirty="0">
                <a:latin typeface="Arial" panose="020B0604020202020204" pitchFamily="34" charset="0"/>
                <a:cs typeface="Arial" panose="020B0604020202020204" pitchFamily="34" charset="0"/>
              </a:rPr>
              <a:t>,</a:t>
            </a:r>
          </a:p>
          <a:p>
            <a:pPr marL="0" indent="0">
              <a:lnSpc>
                <a:spcPct val="100000"/>
              </a:lnSpc>
              <a:buNone/>
            </a:pPr>
            <a:r>
              <a:rPr lang="de-DE" sz="1000" dirty="0">
                <a:latin typeface="Arial" panose="020B0604020202020204" pitchFamily="34" charset="0"/>
                <a:cs typeface="Arial" panose="020B0604020202020204" pitchFamily="34" charset="0"/>
              </a:rPr>
              <a:t>Schulungsraum 007</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21.11.2023</a:t>
            </a:r>
            <a:r>
              <a:rPr lang="de-DE" sz="1000" dirty="0">
                <a:solidFill>
                  <a:schemeClr val="bg1"/>
                </a:solidFill>
                <a:latin typeface="Arial Black" panose="020B0A04020102020204" pitchFamily="34" charset="0"/>
              </a:rPr>
              <a:t> </a:t>
            </a:r>
          </a:p>
          <a:p>
            <a:pPr marL="0" indent="0">
              <a:lnSpc>
                <a:spcPct val="100000"/>
              </a:lnSpc>
              <a:buFont typeface="Arial" panose="020B0604020202020204" pitchFamily="34" charset="0"/>
              <a:buNone/>
            </a:pPr>
            <a:r>
              <a:rPr lang="de-DE" sz="1000" dirty="0">
                <a:latin typeface="Arial" panose="020B0604020202020204" pitchFamily="34" charset="0"/>
              </a:rPr>
              <a:t>13:00 –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9</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23/0033</a:t>
            </a:r>
            <a:endParaRPr lang="de-DE" sz="1000" dirty="0">
              <a:latin typeface="Arial Black" panose="020B0A04020102020204" pitchFamily="34" charset="0"/>
            </a:endParaRPr>
          </a:p>
        </p:txBody>
      </p:sp>
      <p:sp>
        <p:nvSpPr>
          <p:cNvPr id="15" name="Foliennummernplatzhalter 14">
            <a:extLst>
              <a:ext uri="{FF2B5EF4-FFF2-40B4-BE49-F238E27FC236}">
                <a16:creationId xmlns:a16="http://schemas.microsoft.com/office/drawing/2014/main" id="{5C62A1A4-3E61-C7C8-4E33-D5A7B1A1A0A7}"/>
              </a:ext>
            </a:extLst>
          </p:cNvPr>
          <p:cNvSpPr>
            <a:spLocks noGrp="1"/>
          </p:cNvSpPr>
          <p:nvPr>
            <p:ph type="sldNum" sz="quarter" idx="12"/>
          </p:nvPr>
        </p:nvSpPr>
        <p:spPr/>
        <p:txBody>
          <a:bodyPr/>
          <a:lstStyle/>
          <a:p>
            <a:fld id="{98051CB9-6888-4E64-B477-E6EAEEC55F9F}" type="slidenum">
              <a:rPr lang="de-DE" smtClean="0"/>
              <a:t>40</a:t>
            </a:fld>
            <a:endParaRPr lang="de-DE"/>
          </a:p>
        </p:txBody>
      </p:sp>
      <p:sp>
        <p:nvSpPr>
          <p:cNvPr id="16" name="Inhaltsplatzhalter 2">
            <a:extLst>
              <a:ext uri="{FF2B5EF4-FFF2-40B4-BE49-F238E27FC236}">
                <a16:creationId xmlns:a16="http://schemas.microsoft.com/office/drawing/2014/main" id="{11473510-B29E-90E9-A1C1-71652E51F732}"/>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590488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700" dirty="0">
                <a:latin typeface="Arial Black" panose="020B0A04020102020204" pitchFamily="34" charset="0"/>
                <a:cs typeface="Arial" panose="020B0604020202020204" pitchFamily="34" charset="0"/>
              </a:rPr>
              <a:t>Anwenderschulung MS Office Word - Fortgeschrittene</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endParaRPr lang="de-DE" sz="1100" dirty="0">
              <a:effectLst/>
              <a:latin typeface="Arial" panose="020B0604020202020204" pitchFamily="34" charset="0"/>
              <a:ea typeface="Calibri" panose="020F0502020204030204" pitchFamily="34" charset="0"/>
            </a:endParaRPr>
          </a:p>
          <a:p>
            <a:pPr marL="0" marR="570" indent="0">
              <a:lnSpc>
                <a:spcPct val="100000"/>
              </a:lnSpc>
              <a:buFont typeface="Arial" panose="020B0604020202020204" pitchFamily="34" charset="0"/>
              <a:buNone/>
            </a:pPr>
            <a:endParaRPr lang="de-DE" sz="1100" dirty="0">
              <a:latin typeface="Arial" panose="020B0604020202020204" pitchFamily="34" charset="0"/>
              <a:ea typeface="Calibri" panose="020F0502020204030204" pitchFamily="34" charset="0"/>
            </a:endParaRPr>
          </a:p>
          <a:p>
            <a:pPr marL="0" marR="570" indent="0">
              <a:lnSpc>
                <a:spcPct val="100000"/>
              </a:lnSpc>
              <a:buFont typeface="Arial" panose="020B0604020202020204" pitchFamily="34" charset="0"/>
              <a:buNone/>
            </a:pPr>
            <a:endParaRPr lang="de-DE" sz="1100" dirty="0">
              <a:effectLst/>
              <a:latin typeface="Arial" panose="020B0604020202020204" pitchFamily="34" charset="0"/>
              <a:ea typeface="Calibri" panose="020F0502020204030204" pitchFamily="34" charset="0"/>
            </a:endParaRPr>
          </a:p>
          <a:p>
            <a:pPr marL="0" marR="570" indent="0">
              <a:lnSpc>
                <a:spcPct val="100000"/>
              </a:lnSpc>
              <a:buFont typeface="Arial" panose="020B0604020202020204" pitchFamily="34" charset="0"/>
              <a:buNone/>
            </a:pPr>
            <a:r>
              <a:rPr lang="de-DE" sz="1100" dirty="0">
                <a:effectLst/>
                <a:latin typeface="Arial" panose="020B0604020202020204" pitchFamily="34" charset="0"/>
                <a:ea typeface="Calibri" panose="020F0502020204030204" pitchFamily="34" charset="0"/>
              </a:rPr>
              <a:t>Das Seminar richtet sich an geübte Anwenderinnen und Anwender.</a:t>
            </a:r>
            <a:endParaRPr lang="de-DE" sz="1100" dirty="0">
              <a:latin typeface="Arial" panose="020B0604020202020204" pitchFamily="34" charset="0"/>
            </a:endParaRPr>
          </a:p>
          <a:p>
            <a:pPr marL="0" marR="570" indent="0">
              <a:lnSpc>
                <a:spcPct val="100000"/>
              </a:lnSpc>
              <a:buFont typeface="Arial" panose="020B0604020202020204" pitchFamily="34" charset="0"/>
              <a:buNone/>
            </a:pPr>
            <a:r>
              <a:rPr lang="de-DE" sz="1100" dirty="0">
                <a:latin typeface="Arial" panose="020B0604020202020204" pitchFamily="34" charset="0"/>
              </a:rPr>
              <a:t>Seminardauer: 3 Stunden – mit Pausen</a:t>
            </a: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7030A0"/>
                </a:solidFill>
                <a:effectLst/>
                <a:latin typeface="Arial Narrow" panose="020B0606020202030204" pitchFamily="34" charset="0"/>
                <a:ea typeface="Calibri" panose="020F0502020204030204" pitchFamily="34" charset="0"/>
              </a:rPr>
              <a:t>Sie üben am PC im IT-Schulungsraum der </a:t>
            </a:r>
            <a:r>
              <a:rPr lang="de-DE" sz="1200" dirty="0" err="1">
                <a:solidFill>
                  <a:srgbClr val="7030A0"/>
                </a:solidFill>
                <a:effectLst/>
                <a:latin typeface="Arial Narrow" panose="020B0606020202030204" pitchFamily="34" charset="0"/>
                <a:ea typeface="Calibri" panose="020F0502020204030204" pitchFamily="34" charset="0"/>
              </a:rPr>
              <a:t>bdks</a:t>
            </a:r>
            <a:r>
              <a:rPr lang="de-DE" sz="1200" dirty="0">
                <a:solidFill>
                  <a:srgbClr val="7030A0"/>
                </a:solidFill>
                <a:effectLst/>
                <a:latin typeface="Arial Narrow" panose="020B0606020202030204" pitchFamily="34" charset="0"/>
                <a:ea typeface="Calibri" panose="020F0502020204030204" pitchFamily="34" charset="0"/>
              </a:rPr>
              <a:t> mit Unterstützung durch Lehrkräfte aus dem Arbeitsalltag</a:t>
            </a:r>
            <a:r>
              <a:rPr lang="de-DE" sz="1200" b="0" i="0" u="none" strike="noStrike" baseline="0" dirty="0">
                <a:solidFill>
                  <a:srgbClr val="7030A0"/>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lnSpc>
                <a:spcPct val="150000"/>
              </a:lnSpc>
              <a:spcBef>
                <a:spcPts val="600"/>
              </a:spcBef>
              <a:spcAft>
                <a:spcPts val="600"/>
              </a:spcAft>
              <a:buNone/>
            </a:pPr>
            <a:r>
              <a:rPr lang="de-DE" sz="1100" i="1" dirty="0">
                <a:effectLst/>
                <a:latin typeface="Arial" panose="020B0604020202020204" pitchFamily="34" charset="0"/>
                <a:ea typeface="Times New Roman" panose="02020603050405020304" pitchFamily="18" charset="0"/>
              </a:rPr>
              <a:t>Sie lernen das Erstellen von großen Dokumenten inklusive Listenebenen und Inhaltsverzeichnis kennen: Inklusive dem Einbinden von Inhalten aus PowerPoint oder Excel mit und ohne Verknüpfungen.</a:t>
            </a:r>
          </a:p>
          <a:p>
            <a:pPr marL="0" indent="0">
              <a:lnSpc>
                <a:spcPct val="150000"/>
              </a:lnSpc>
              <a:spcBef>
                <a:spcPts val="600"/>
              </a:spcBef>
              <a:spcAft>
                <a:spcPts val="600"/>
              </a:spcAft>
              <a:buNone/>
            </a:pPr>
            <a:r>
              <a:rPr lang="de-DE" sz="1100" i="1" dirty="0">
                <a:effectLst/>
                <a:latin typeface="Arial" panose="020B0604020202020204" pitchFamily="34" charset="0"/>
                <a:ea typeface="Times New Roman" panose="02020603050405020304" pitchFamily="18" charset="0"/>
              </a:rPr>
              <a:t>Im zweiten Teil des Seminars wird das </a:t>
            </a:r>
          </a:p>
          <a:p>
            <a:pPr marL="0" indent="0">
              <a:spcAft>
                <a:spcPts val="600"/>
              </a:spcAft>
              <a:buNone/>
            </a:pPr>
            <a:r>
              <a:rPr lang="de-DE" sz="1100" i="1" dirty="0">
                <a:effectLst/>
                <a:latin typeface="Arial" panose="020B0604020202020204" pitchFamily="34" charset="0"/>
                <a:ea typeface="Times New Roman" panose="02020603050405020304" pitchFamily="18" charset="0"/>
              </a:rPr>
              <a:t>Erstellen, </a:t>
            </a:r>
          </a:p>
          <a:p>
            <a:pPr marL="0" indent="0">
              <a:spcAft>
                <a:spcPts val="600"/>
              </a:spcAft>
              <a:buNone/>
            </a:pPr>
            <a:r>
              <a:rPr lang="de-DE" sz="1100" i="1" dirty="0">
                <a:effectLst/>
                <a:latin typeface="Arial" panose="020B0604020202020204" pitchFamily="34" charset="0"/>
                <a:ea typeface="Times New Roman" panose="02020603050405020304" pitchFamily="18" charset="0"/>
              </a:rPr>
              <a:t>Bearbeiten</a:t>
            </a:r>
          </a:p>
          <a:p>
            <a:pPr marL="0" indent="0">
              <a:spcAft>
                <a:spcPts val="600"/>
              </a:spcAft>
              <a:buNone/>
            </a:pPr>
            <a:r>
              <a:rPr lang="de-DE" sz="1100" i="1" dirty="0">
                <a:effectLst/>
                <a:latin typeface="Arial" panose="020B0604020202020204" pitchFamily="34" charset="0"/>
                <a:ea typeface="Times New Roman" panose="02020603050405020304" pitchFamily="18" charset="0"/>
              </a:rPr>
              <a:t>und Versenden </a:t>
            </a:r>
          </a:p>
          <a:p>
            <a:pPr marL="0" indent="0">
              <a:buNone/>
            </a:pPr>
            <a:r>
              <a:rPr lang="de-DE" sz="1100" i="1" dirty="0">
                <a:effectLst/>
                <a:latin typeface="Arial" panose="020B0604020202020204" pitchFamily="34" charset="0"/>
                <a:ea typeface="Calibri" panose="020F0502020204030204" pitchFamily="34" charset="0"/>
              </a:rPr>
              <a:t>von Seriendokumenten (Brief, Umschlag, E-Mail) geübt.</a:t>
            </a:r>
            <a:endParaRPr lang="de-DE" sz="1100" i="1" dirty="0">
              <a:effectLst/>
              <a:latin typeface="Arial" panose="020B0604020202020204" pitchFamily="34" charset="0"/>
              <a:ea typeface="Times New Roman" panose="02020603050405020304" pitchFamily="18"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Jana Schröder</a:t>
            </a:r>
          </a:p>
          <a:p>
            <a:pPr marL="0" indent="0">
              <a:buNone/>
            </a:pPr>
            <a:r>
              <a:rPr lang="de-DE" sz="1000" b="1" dirty="0">
                <a:effectLst/>
                <a:latin typeface="Arial Narrow" panose="020B0606020202030204" pitchFamily="34" charset="0"/>
                <a:ea typeface="Calibri" panose="020F0502020204030204" pitchFamily="34" charset="0"/>
              </a:rPr>
              <a:t>Mitarbeiterin </a:t>
            </a:r>
            <a:r>
              <a:rPr lang="de-DE" sz="1000" b="1" dirty="0" err="1">
                <a:effectLst/>
                <a:latin typeface="Arial Narrow" panose="020B0606020202030204" pitchFamily="34" charset="0"/>
                <a:ea typeface="Calibri" panose="020F0502020204030204" pitchFamily="34" charset="0"/>
              </a:rPr>
              <a:t>bdks</a:t>
            </a:r>
            <a:r>
              <a:rPr lang="de-DE" sz="1000" b="1" dirty="0">
                <a:effectLst/>
                <a:latin typeface="Arial Narrow" panose="020B0606020202030204" pitchFamily="34" charset="0"/>
                <a:ea typeface="Calibri" panose="020F0502020204030204" pitchFamily="34" charset="0"/>
              </a:rPr>
              <a:t> Werteverbund, Zentrale Dienste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WfbM</a:t>
            </a:r>
            <a:r>
              <a:rPr lang="de-DE" sz="1000" dirty="0">
                <a:latin typeface="Arial" panose="020B0604020202020204" pitchFamily="34" charset="0"/>
                <a:cs typeface="Arial" panose="020B0604020202020204" pitchFamily="34" charset="0"/>
              </a:rPr>
              <a:t> Baunatal</a:t>
            </a:r>
            <a:r>
              <a:rPr lang="de-DE" sz="1000" b="0" i="0" u="none" strike="noStrike" baseline="0" dirty="0">
                <a:latin typeface="Arial" panose="020B0604020202020204" pitchFamily="34" charset="0"/>
                <a:cs typeface="Arial" panose="020B0604020202020204" pitchFamily="34" charset="0"/>
              </a:rPr>
              <a:t>,</a:t>
            </a:r>
          </a:p>
          <a:p>
            <a:pPr marL="0" indent="0">
              <a:lnSpc>
                <a:spcPct val="100000"/>
              </a:lnSpc>
              <a:buNone/>
            </a:pPr>
            <a:r>
              <a:rPr lang="de-DE" sz="1000" dirty="0">
                <a:latin typeface="Arial" panose="020B0604020202020204" pitchFamily="34" charset="0"/>
                <a:cs typeface="Arial" panose="020B0604020202020204" pitchFamily="34" charset="0"/>
              </a:rPr>
              <a:t>Schulungsraum 007</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18.07.2023</a:t>
            </a:r>
          </a:p>
          <a:p>
            <a:pPr marL="0" indent="0">
              <a:lnSpc>
                <a:spcPct val="100000"/>
              </a:lnSpc>
              <a:buFont typeface="Arial" panose="020B0604020202020204" pitchFamily="34" charset="0"/>
              <a:buNone/>
            </a:pPr>
            <a:r>
              <a:rPr lang="de-DE" sz="1000" dirty="0">
                <a:latin typeface="Arial" panose="020B0604020202020204" pitchFamily="34" charset="0"/>
              </a:rPr>
              <a:t>13:00 –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9</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23/0035</a:t>
            </a:r>
            <a:endParaRPr lang="de-DE" sz="1000" dirty="0">
              <a:latin typeface="Arial Black" panose="020B0A04020102020204" pitchFamily="34" charset="0"/>
            </a:endParaRPr>
          </a:p>
        </p:txBody>
      </p:sp>
      <p:sp>
        <p:nvSpPr>
          <p:cNvPr id="15" name="Foliennummernplatzhalter 14">
            <a:extLst>
              <a:ext uri="{FF2B5EF4-FFF2-40B4-BE49-F238E27FC236}">
                <a16:creationId xmlns:a16="http://schemas.microsoft.com/office/drawing/2014/main" id="{5A8AE5C5-965B-2E2E-5AE0-90A2EC8A393A}"/>
              </a:ext>
            </a:extLst>
          </p:cNvPr>
          <p:cNvSpPr>
            <a:spLocks noGrp="1"/>
          </p:cNvSpPr>
          <p:nvPr>
            <p:ph type="sldNum" sz="quarter" idx="12"/>
          </p:nvPr>
        </p:nvSpPr>
        <p:spPr/>
        <p:txBody>
          <a:bodyPr/>
          <a:lstStyle/>
          <a:p>
            <a:fld id="{98051CB9-6888-4E64-B477-E6EAEEC55F9F}" type="slidenum">
              <a:rPr lang="de-DE" smtClean="0"/>
              <a:t>41</a:t>
            </a:fld>
            <a:endParaRPr lang="de-DE"/>
          </a:p>
        </p:txBody>
      </p:sp>
      <p:sp>
        <p:nvSpPr>
          <p:cNvPr id="16" name="Inhaltsplatzhalter 2">
            <a:extLst>
              <a:ext uri="{FF2B5EF4-FFF2-40B4-BE49-F238E27FC236}">
                <a16:creationId xmlns:a16="http://schemas.microsoft.com/office/drawing/2014/main" id="{7685CB0B-402F-300E-FB7C-F95D556282EE}"/>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723907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700" dirty="0">
                <a:latin typeface="Arial Black" panose="020B0A04020102020204" pitchFamily="34" charset="0"/>
                <a:cs typeface="Arial" panose="020B0604020202020204" pitchFamily="34" charset="0"/>
              </a:rPr>
              <a:t>Anwenderschulung MS Office Word - Fortgeschrittene</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endParaRPr lang="de-DE" sz="1100" dirty="0">
              <a:effectLst/>
              <a:latin typeface="Arial" panose="020B0604020202020204" pitchFamily="34" charset="0"/>
              <a:ea typeface="Calibri" panose="020F0502020204030204" pitchFamily="34" charset="0"/>
            </a:endParaRPr>
          </a:p>
          <a:p>
            <a:pPr marL="0" marR="570" indent="0">
              <a:lnSpc>
                <a:spcPct val="100000"/>
              </a:lnSpc>
              <a:buFont typeface="Arial" panose="020B0604020202020204" pitchFamily="34" charset="0"/>
              <a:buNone/>
            </a:pPr>
            <a:endParaRPr lang="de-DE" sz="1100" dirty="0">
              <a:latin typeface="Arial" panose="020B0604020202020204" pitchFamily="34" charset="0"/>
              <a:ea typeface="Calibri" panose="020F0502020204030204" pitchFamily="34" charset="0"/>
            </a:endParaRPr>
          </a:p>
          <a:p>
            <a:pPr marL="0" marR="570" indent="0">
              <a:lnSpc>
                <a:spcPct val="100000"/>
              </a:lnSpc>
              <a:buFont typeface="Arial" panose="020B0604020202020204" pitchFamily="34" charset="0"/>
              <a:buNone/>
            </a:pPr>
            <a:endParaRPr lang="de-DE" sz="1100" dirty="0">
              <a:effectLst/>
              <a:latin typeface="Arial" panose="020B0604020202020204" pitchFamily="34" charset="0"/>
              <a:ea typeface="Calibri" panose="020F0502020204030204" pitchFamily="34" charset="0"/>
            </a:endParaRPr>
          </a:p>
          <a:p>
            <a:pPr marL="0" marR="570" indent="0">
              <a:lnSpc>
                <a:spcPct val="100000"/>
              </a:lnSpc>
              <a:buFont typeface="Arial" panose="020B0604020202020204" pitchFamily="34" charset="0"/>
              <a:buNone/>
            </a:pPr>
            <a:r>
              <a:rPr lang="de-DE" sz="1100" dirty="0">
                <a:effectLst/>
                <a:latin typeface="Arial" panose="020B0604020202020204" pitchFamily="34" charset="0"/>
                <a:ea typeface="Calibri" panose="020F0502020204030204" pitchFamily="34" charset="0"/>
              </a:rPr>
              <a:t>Das Seminar richtet sich an geübte Anwenderinnen und Anwender.</a:t>
            </a:r>
            <a:endParaRPr lang="de-DE" sz="1100" dirty="0">
              <a:latin typeface="Arial" panose="020B0604020202020204" pitchFamily="34" charset="0"/>
            </a:endParaRPr>
          </a:p>
          <a:p>
            <a:pPr marL="0" marR="570" indent="0">
              <a:lnSpc>
                <a:spcPct val="100000"/>
              </a:lnSpc>
              <a:buFont typeface="Arial" panose="020B0604020202020204" pitchFamily="34" charset="0"/>
              <a:buNone/>
            </a:pPr>
            <a:r>
              <a:rPr lang="de-DE" sz="1100" dirty="0">
                <a:latin typeface="Arial" panose="020B0604020202020204" pitchFamily="34" charset="0"/>
              </a:rPr>
              <a:t>Seminardauer: 3 Stunden – mit Pausen</a:t>
            </a: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7030A0"/>
                </a:solidFill>
                <a:effectLst/>
                <a:latin typeface="Arial Narrow" panose="020B0606020202030204" pitchFamily="34" charset="0"/>
                <a:ea typeface="Calibri" panose="020F0502020204030204" pitchFamily="34" charset="0"/>
              </a:rPr>
              <a:t>Sie üben am PC im IT-Schulungsraum der </a:t>
            </a:r>
            <a:r>
              <a:rPr lang="de-DE" sz="1200" dirty="0" err="1">
                <a:solidFill>
                  <a:srgbClr val="7030A0"/>
                </a:solidFill>
                <a:effectLst/>
                <a:latin typeface="Arial Narrow" panose="020B0606020202030204" pitchFamily="34" charset="0"/>
                <a:ea typeface="Calibri" panose="020F0502020204030204" pitchFamily="34" charset="0"/>
              </a:rPr>
              <a:t>bdks</a:t>
            </a:r>
            <a:r>
              <a:rPr lang="de-DE" sz="1200" dirty="0">
                <a:solidFill>
                  <a:srgbClr val="7030A0"/>
                </a:solidFill>
                <a:effectLst/>
                <a:latin typeface="Arial Narrow" panose="020B0606020202030204" pitchFamily="34" charset="0"/>
                <a:ea typeface="Calibri" panose="020F0502020204030204" pitchFamily="34" charset="0"/>
              </a:rPr>
              <a:t> mit Unterstützung durch Lehrkräfte aus dem Arbeitsalltag</a:t>
            </a:r>
            <a:r>
              <a:rPr lang="de-DE" sz="1200" b="0" i="0" u="none" strike="noStrike" baseline="0" dirty="0">
                <a:solidFill>
                  <a:srgbClr val="7030A0"/>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lnSpc>
                <a:spcPct val="150000"/>
              </a:lnSpc>
              <a:spcBef>
                <a:spcPts val="600"/>
              </a:spcBef>
              <a:spcAft>
                <a:spcPts val="600"/>
              </a:spcAft>
              <a:buNone/>
            </a:pPr>
            <a:r>
              <a:rPr lang="de-DE" sz="1100" i="1" dirty="0">
                <a:effectLst/>
                <a:latin typeface="Arial" panose="020B0604020202020204" pitchFamily="34" charset="0"/>
                <a:ea typeface="Times New Roman" panose="02020603050405020304" pitchFamily="18" charset="0"/>
              </a:rPr>
              <a:t>Sie lernen das Erstellen von großen Dokumenten inklusive Listenebenen und Inhaltsverzeichnis kennen: Inklusive dem Einbinden von Inhalten aus PowerPoint oder Excel mit und ohne Verknüpfungen.</a:t>
            </a:r>
          </a:p>
          <a:p>
            <a:pPr marL="0" indent="0">
              <a:lnSpc>
                <a:spcPct val="150000"/>
              </a:lnSpc>
              <a:spcBef>
                <a:spcPts val="600"/>
              </a:spcBef>
              <a:spcAft>
                <a:spcPts val="600"/>
              </a:spcAft>
              <a:buNone/>
            </a:pPr>
            <a:r>
              <a:rPr lang="de-DE" sz="1100" i="1" dirty="0">
                <a:effectLst/>
                <a:latin typeface="Arial" panose="020B0604020202020204" pitchFamily="34" charset="0"/>
                <a:ea typeface="Times New Roman" panose="02020603050405020304" pitchFamily="18" charset="0"/>
              </a:rPr>
              <a:t>Im zweiten Teil des Seminars wird das </a:t>
            </a:r>
          </a:p>
          <a:p>
            <a:pPr marL="0" indent="0">
              <a:spcAft>
                <a:spcPts val="600"/>
              </a:spcAft>
              <a:buNone/>
            </a:pPr>
            <a:r>
              <a:rPr lang="de-DE" sz="1100" i="1" dirty="0">
                <a:effectLst/>
                <a:latin typeface="Arial" panose="020B0604020202020204" pitchFamily="34" charset="0"/>
                <a:ea typeface="Times New Roman" panose="02020603050405020304" pitchFamily="18" charset="0"/>
              </a:rPr>
              <a:t>Erstellen, </a:t>
            </a:r>
          </a:p>
          <a:p>
            <a:pPr marL="0" indent="0">
              <a:spcAft>
                <a:spcPts val="600"/>
              </a:spcAft>
              <a:buNone/>
            </a:pPr>
            <a:r>
              <a:rPr lang="de-DE" sz="1100" i="1" dirty="0">
                <a:effectLst/>
                <a:latin typeface="Arial" panose="020B0604020202020204" pitchFamily="34" charset="0"/>
                <a:ea typeface="Times New Roman" panose="02020603050405020304" pitchFamily="18" charset="0"/>
              </a:rPr>
              <a:t>Bearbeiten</a:t>
            </a:r>
          </a:p>
          <a:p>
            <a:pPr marL="0" indent="0">
              <a:spcAft>
                <a:spcPts val="600"/>
              </a:spcAft>
              <a:buNone/>
            </a:pPr>
            <a:r>
              <a:rPr lang="de-DE" sz="1100" i="1" dirty="0">
                <a:effectLst/>
                <a:latin typeface="Arial" panose="020B0604020202020204" pitchFamily="34" charset="0"/>
                <a:ea typeface="Times New Roman" panose="02020603050405020304" pitchFamily="18" charset="0"/>
              </a:rPr>
              <a:t>und Versenden </a:t>
            </a:r>
          </a:p>
          <a:p>
            <a:pPr marL="0" indent="0">
              <a:buNone/>
            </a:pPr>
            <a:r>
              <a:rPr lang="de-DE" sz="1100" i="1" dirty="0">
                <a:effectLst/>
                <a:latin typeface="Arial" panose="020B0604020202020204" pitchFamily="34" charset="0"/>
                <a:ea typeface="Calibri" panose="020F0502020204030204" pitchFamily="34" charset="0"/>
              </a:rPr>
              <a:t>von Seriendokumenten (Brief, Umschlag, E-Mail) geübt.</a:t>
            </a:r>
            <a:endParaRPr lang="de-DE" sz="1100" i="1" dirty="0">
              <a:effectLst/>
              <a:latin typeface="Arial" panose="020B0604020202020204" pitchFamily="34" charset="0"/>
              <a:ea typeface="Times New Roman" panose="02020603050405020304" pitchFamily="18"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Jana Schröder</a:t>
            </a:r>
          </a:p>
          <a:p>
            <a:pPr marL="0" indent="0">
              <a:buNone/>
            </a:pPr>
            <a:r>
              <a:rPr lang="de-DE" sz="1000" b="1" dirty="0">
                <a:effectLst/>
                <a:latin typeface="Arial Narrow" panose="020B0606020202030204" pitchFamily="34" charset="0"/>
                <a:ea typeface="Calibri" panose="020F0502020204030204" pitchFamily="34" charset="0"/>
              </a:rPr>
              <a:t>Mitarbeiterin </a:t>
            </a:r>
            <a:r>
              <a:rPr lang="de-DE" sz="1000" b="1" dirty="0" err="1">
                <a:effectLst/>
                <a:latin typeface="Arial Narrow" panose="020B0606020202030204" pitchFamily="34" charset="0"/>
                <a:ea typeface="Calibri" panose="020F0502020204030204" pitchFamily="34" charset="0"/>
              </a:rPr>
              <a:t>bdks</a:t>
            </a:r>
            <a:r>
              <a:rPr lang="de-DE" sz="1000" b="1" dirty="0">
                <a:effectLst/>
                <a:latin typeface="Arial Narrow" panose="020B0606020202030204" pitchFamily="34" charset="0"/>
                <a:ea typeface="Calibri" panose="020F0502020204030204" pitchFamily="34" charset="0"/>
              </a:rPr>
              <a:t> Werteverbund, Zentrale Dienste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WfbM</a:t>
            </a:r>
            <a:r>
              <a:rPr lang="de-DE" sz="1000" dirty="0">
                <a:latin typeface="Arial" panose="020B0604020202020204" pitchFamily="34" charset="0"/>
                <a:cs typeface="Arial" panose="020B0604020202020204" pitchFamily="34" charset="0"/>
              </a:rPr>
              <a:t> Baunatal</a:t>
            </a:r>
            <a:r>
              <a:rPr lang="de-DE" sz="1000" b="0" i="0" u="none" strike="noStrike" baseline="0" dirty="0">
                <a:latin typeface="Arial" panose="020B0604020202020204" pitchFamily="34" charset="0"/>
                <a:cs typeface="Arial" panose="020B0604020202020204" pitchFamily="34" charset="0"/>
              </a:rPr>
              <a:t>,</a:t>
            </a:r>
          </a:p>
          <a:p>
            <a:pPr marL="0" indent="0">
              <a:lnSpc>
                <a:spcPct val="100000"/>
              </a:lnSpc>
              <a:buNone/>
            </a:pPr>
            <a:r>
              <a:rPr lang="de-DE" sz="1000" dirty="0">
                <a:latin typeface="Arial" panose="020B0604020202020204" pitchFamily="34" charset="0"/>
                <a:cs typeface="Arial" panose="020B0604020202020204" pitchFamily="34" charset="0"/>
              </a:rPr>
              <a:t>Schulungsraum 007</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31.10.2023</a:t>
            </a:r>
          </a:p>
          <a:p>
            <a:pPr marL="0" indent="0">
              <a:lnSpc>
                <a:spcPct val="100000"/>
              </a:lnSpc>
              <a:buFont typeface="Arial" panose="020B0604020202020204" pitchFamily="34" charset="0"/>
              <a:buNone/>
            </a:pPr>
            <a:r>
              <a:rPr lang="de-DE" sz="1000" dirty="0">
                <a:latin typeface="Arial" panose="020B0604020202020204" pitchFamily="34" charset="0"/>
              </a:rPr>
              <a:t>13:00 –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9</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23/0036</a:t>
            </a:r>
            <a:endParaRPr lang="de-DE" sz="1000" dirty="0">
              <a:latin typeface="Arial Black" panose="020B0A04020102020204" pitchFamily="34" charset="0"/>
            </a:endParaRPr>
          </a:p>
        </p:txBody>
      </p:sp>
      <p:sp>
        <p:nvSpPr>
          <p:cNvPr id="15" name="Foliennummernplatzhalter 14">
            <a:extLst>
              <a:ext uri="{FF2B5EF4-FFF2-40B4-BE49-F238E27FC236}">
                <a16:creationId xmlns:a16="http://schemas.microsoft.com/office/drawing/2014/main" id="{2E380F76-CAC8-A82B-A267-DA0FD5607808}"/>
              </a:ext>
            </a:extLst>
          </p:cNvPr>
          <p:cNvSpPr>
            <a:spLocks noGrp="1"/>
          </p:cNvSpPr>
          <p:nvPr>
            <p:ph type="sldNum" sz="quarter" idx="12"/>
          </p:nvPr>
        </p:nvSpPr>
        <p:spPr/>
        <p:txBody>
          <a:bodyPr/>
          <a:lstStyle/>
          <a:p>
            <a:fld id="{98051CB9-6888-4E64-B477-E6EAEEC55F9F}" type="slidenum">
              <a:rPr lang="de-DE" smtClean="0"/>
              <a:t>42</a:t>
            </a:fld>
            <a:endParaRPr lang="de-DE"/>
          </a:p>
        </p:txBody>
      </p:sp>
      <p:sp>
        <p:nvSpPr>
          <p:cNvPr id="16" name="Inhaltsplatzhalter 2">
            <a:extLst>
              <a:ext uri="{FF2B5EF4-FFF2-40B4-BE49-F238E27FC236}">
                <a16:creationId xmlns:a16="http://schemas.microsoft.com/office/drawing/2014/main" id="{84A2BEDB-1B6A-8C2D-9570-FE9354CE8B10}"/>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826947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700" dirty="0">
                <a:latin typeface="Arial Black" panose="020B0A04020102020204" pitchFamily="34" charset="0"/>
                <a:cs typeface="Arial" panose="020B0604020202020204" pitchFamily="34" charset="0"/>
              </a:rPr>
              <a:t>Anwenderschulung MS Office Word - Fortgeschrittene</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endParaRPr lang="de-DE" sz="1100" dirty="0">
              <a:effectLst/>
              <a:latin typeface="Arial" panose="020B0604020202020204" pitchFamily="34" charset="0"/>
              <a:ea typeface="Calibri" panose="020F0502020204030204" pitchFamily="34" charset="0"/>
            </a:endParaRPr>
          </a:p>
          <a:p>
            <a:pPr marL="0" marR="570" indent="0">
              <a:lnSpc>
                <a:spcPct val="100000"/>
              </a:lnSpc>
              <a:buFont typeface="Arial" panose="020B0604020202020204" pitchFamily="34" charset="0"/>
              <a:buNone/>
            </a:pPr>
            <a:endParaRPr lang="de-DE" sz="1100" dirty="0">
              <a:latin typeface="Arial" panose="020B0604020202020204" pitchFamily="34" charset="0"/>
              <a:ea typeface="Calibri" panose="020F0502020204030204" pitchFamily="34" charset="0"/>
            </a:endParaRPr>
          </a:p>
          <a:p>
            <a:pPr marL="0" marR="570" indent="0">
              <a:lnSpc>
                <a:spcPct val="100000"/>
              </a:lnSpc>
              <a:buFont typeface="Arial" panose="020B0604020202020204" pitchFamily="34" charset="0"/>
              <a:buNone/>
            </a:pPr>
            <a:endParaRPr lang="de-DE" sz="1100" dirty="0">
              <a:effectLst/>
              <a:latin typeface="Arial" panose="020B0604020202020204" pitchFamily="34" charset="0"/>
              <a:ea typeface="Calibri" panose="020F0502020204030204" pitchFamily="34" charset="0"/>
            </a:endParaRPr>
          </a:p>
          <a:p>
            <a:pPr marL="0" marR="570" indent="0">
              <a:lnSpc>
                <a:spcPct val="100000"/>
              </a:lnSpc>
              <a:buFont typeface="Arial" panose="020B0604020202020204" pitchFamily="34" charset="0"/>
              <a:buNone/>
            </a:pPr>
            <a:r>
              <a:rPr lang="de-DE" sz="1100" dirty="0">
                <a:effectLst/>
                <a:latin typeface="Arial" panose="020B0604020202020204" pitchFamily="34" charset="0"/>
                <a:ea typeface="Calibri" panose="020F0502020204030204" pitchFamily="34" charset="0"/>
              </a:rPr>
              <a:t>Das Seminar richtet sich an geübte Anwenderinnen und Anwender.</a:t>
            </a:r>
            <a:endParaRPr lang="de-DE" sz="1100" dirty="0">
              <a:latin typeface="Arial" panose="020B0604020202020204" pitchFamily="34" charset="0"/>
            </a:endParaRPr>
          </a:p>
          <a:p>
            <a:pPr marL="0" marR="570" indent="0">
              <a:lnSpc>
                <a:spcPct val="100000"/>
              </a:lnSpc>
              <a:buFont typeface="Arial" panose="020B0604020202020204" pitchFamily="34" charset="0"/>
              <a:buNone/>
            </a:pPr>
            <a:r>
              <a:rPr lang="de-DE" sz="1100" dirty="0">
                <a:latin typeface="Arial" panose="020B0604020202020204" pitchFamily="34" charset="0"/>
              </a:rPr>
              <a:t>Seminardauer: 3 Stunden – mit Pausen</a:t>
            </a: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7030A0"/>
                </a:solidFill>
                <a:effectLst/>
                <a:latin typeface="Arial Narrow" panose="020B0606020202030204" pitchFamily="34" charset="0"/>
                <a:ea typeface="Calibri" panose="020F0502020204030204" pitchFamily="34" charset="0"/>
              </a:rPr>
              <a:t>Sie üben am PC im IT-Schulungsraum der </a:t>
            </a:r>
            <a:r>
              <a:rPr lang="de-DE" sz="1200" dirty="0" err="1">
                <a:solidFill>
                  <a:srgbClr val="7030A0"/>
                </a:solidFill>
                <a:effectLst/>
                <a:latin typeface="Arial Narrow" panose="020B0606020202030204" pitchFamily="34" charset="0"/>
                <a:ea typeface="Calibri" panose="020F0502020204030204" pitchFamily="34" charset="0"/>
              </a:rPr>
              <a:t>bdks</a:t>
            </a:r>
            <a:r>
              <a:rPr lang="de-DE" sz="1200" dirty="0">
                <a:solidFill>
                  <a:srgbClr val="7030A0"/>
                </a:solidFill>
                <a:effectLst/>
                <a:latin typeface="Arial Narrow" panose="020B0606020202030204" pitchFamily="34" charset="0"/>
                <a:ea typeface="Calibri" panose="020F0502020204030204" pitchFamily="34" charset="0"/>
              </a:rPr>
              <a:t> mit Unterstützung durch Lehrkräfte aus dem Arbeitsalltag</a:t>
            </a:r>
            <a:r>
              <a:rPr lang="de-DE" sz="1200" b="0" i="0" u="none" strike="noStrike" baseline="0" dirty="0">
                <a:solidFill>
                  <a:srgbClr val="7030A0"/>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lnSpc>
                <a:spcPct val="150000"/>
              </a:lnSpc>
              <a:spcBef>
                <a:spcPts val="600"/>
              </a:spcBef>
              <a:spcAft>
                <a:spcPts val="600"/>
              </a:spcAft>
              <a:buNone/>
            </a:pPr>
            <a:r>
              <a:rPr lang="de-DE" sz="1100" i="1" dirty="0">
                <a:effectLst/>
                <a:latin typeface="Arial" panose="020B0604020202020204" pitchFamily="34" charset="0"/>
                <a:ea typeface="Times New Roman" panose="02020603050405020304" pitchFamily="18" charset="0"/>
              </a:rPr>
              <a:t>Sie lernen das Erstellen von großen Dokumenten inklusive Listenebenen und Inhaltsverzeichnis kennen: Inklusive dem Einbinden von Inhalten aus PowerPoint oder Excel mit und ohne Verknüpfungen.</a:t>
            </a:r>
          </a:p>
          <a:p>
            <a:pPr marL="0" indent="0">
              <a:lnSpc>
                <a:spcPct val="150000"/>
              </a:lnSpc>
              <a:spcBef>
                <a:spcPts val="600"/>
              </a:spcBef>
              <a:spcAft>
                <a:spcPts val="600"/>
              </a:spcAft>
              <a:buNone/>
            </a:pPr>
            <a:r>
              <a:rPr lang="de-DE" sz="1100" i="1" dirty="0">
                <a:effectLst/>
                <a:latin typeface="Arial" panose="020B0604020202020204" pitchFamily="34" charset="0"/>
                <a:ea typeface="Times New Roman" panose="02020603050405020304" pitchFamily="18" charset="0"/>
              </a:rPr>
              <a:t>Im zweiten Teil des Seminars wird das </a:t>
            </a:r>
          </a:p>
          <a:p>
            <a:pPr marL="0" indent="0">
              <a:spcAft>
                <a:spcPts val="600"/>
              </a:spcAft>
              <a:buNone/>
            </a:pPr>
            <a:r>
              <a:rPr lang="de-DE" sz="1100" i="1" dirty="0">
                <a:effectLst/>
                <a:latin typeface="Arial" panose="020B0604020202020204" pitchFamily="34" charset="0"/>
                <a:ea typeface="Times New Roman" panose="02020603050405020304" pitchFamily="18" charset="0"/>
              </a:rPr>
              <a:t>Erstellen, </a:t>
            </a:r>
          </a:p>
          <a:p>
            <a:pPr marL="0" indent="0">
              <a:spcAft>
                <a:spcPts val="600"/>
              </a:spcAft>
              <a:buNone/>
            </a:pPr>
            <a:r>
              <a:rPr lang="de-DE" sz="1100" i="1" dirty="0">
                <a:effectLst/>
                <a:latin typeface="Arial" panose="020B0604020202020204" pitchFamily="34" charset="0"/>
                <a:ea typeface="Times New Roman" panose="02020603050405020304" pitchFamily="18" charset="0"/>
              </a:rPr>
              <a:t>Bearbeiten</a:t>
            </a:r>
          </a:p>
          <a:p>
            <a:pPr marL="0" indent="0">
              <a:spcAft>
                <a:spcPts val="600"/>
              </a:spcAft>
              <a:buNone/>
            </a:pPr>
            <a:r>
              <a:rPr lang="de-DE" sz="1100" i="1" dirty="0">
                <a:effectLst/>
                <a:latin typeface="Arial" panose="020B0604020202020204" pitchFamily="34" charset="0"/>
                <a:ea typeface="Times New Roman" panose="02020603050405020304" pitchFamily="18" charset="0"/>
              </a:rPr>
              <a:t>und Versenden </a:t>
            </a:r>
          </a:p>
          <a:p>
            <a:pPr marL="0" indent="0">
              <a:buNone/>
            </a:pPr>
            <a:r>
              <a:rPr lang="de-DE" sz="1100" i="1" dirty="0">
                <a:effectLst/>
                <a:latin typeface="Arial" panose="020B0604020202020204" pitchFamily="34" charset="0"/>
                <a:ea typeface="Calibri" panose="020F0502020204030204" pitchFamily="34" charset="0"/>
              </a:rPr>
              <a:t>von Seriendokumenten (Brief, Umschlag, E-Mail) geübt.</a:t>
            </a:r>
            <a:endParaRPr lang="de-DE" sz="1100" i="1" dirty="0">
              <a:effectLst/>
              <a:latin typeface="Arial" panose="020B0604020202020204" pitchFamily="34" charset="0"/>
              <a:ea typeface="Times New Roman" panose="02020603050405020304" pitchFamily="18"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Jana Schröder</a:t>
            </a:r>
          </a:p>
          <a:p>
            <a:pPr marL="0" indent="0">
              <a:buNone/>
            </a:pPr>
            <a:r>
              <a:rPr lang="de-DE" sz="1000" b="1" dirty="0">
                <a:effectLst/>
                <a:latin typeface="Arial Narrow" panose="020B0606020202030204" pitchFamily="34" charset="0"/>
                <a:ea typeface="Calibri" panose="020F0502020204030204" pitchFamily="34" charset="0"/>
              </a:rPr>
              <a:t>Mitarbeiterin </a:t>
            </a:r>
            <a:r>
              <a:rPr lang="de-DE" sz="1000" b="1" dirty="0" err="1">
                <a:effectLst/>
                <a:latin typeface="Arial Narrow" panose="020B0606020202030204" pitchFamily="34" charset="0"/>
                <a:ea typeface="Calibri" panose="020F0502020204030204" pitchFamily="34" charset="0"/>
              </a:rPr>
              <a:t>bdks</a:t>
            </a:r>
            <a:r>
              <a:rPr lang="de-DE" sz="1000" b="1" dirty="0">
                <a:effectLst/>
                <a:latin typeface="Arial Narrow" panose="020B0606020202030204" pitchFamily="34" charset="0"/>
                <a:ea typeface="Calibri" panose="020F0502020204030204" pitchFamily="34" charset="0"/>
              </a:rPr>
              <a:t> Werteverbund, Zentrale Dienste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WfbM</a:t>
            </a:r>
            <a:r>
              <a:rPr lang="de-DE" sz="1000" dirty="0">
                <a:latin typeface="Arial" panose="020B0604020202020204" pitchFamily="34" charset="0"/>
                <a:cs typeface="Arial" panose="020B0604020202020204" pitchFamily="34" charset="0"/>
              </a:rPr>
              <a:t> Baunatal</a:t>
            </a:r>
            <a:r>
              <a:rPr lang="de-DE" sz="1000" b="0" i="0" u="none" strike="noStrike" baseline="0" dirty="0">
                <a:latin typeface="Arial" panose="020B0604020202020204" pitchFamily="34" charset="0"/>
                <a:cs typeface="Arial" panose="020B0604020202020204" pitchFamily="34" charset="0"/>
              </a:rPr>
              <a:t>,</a:t>
            </a:r>
          </a:p>
          <a:p>
            <a:pPr marL="0" indent="0">
              <a:lnSpc>
                <a:spcPct val="100000"/>
              </a:lnSpc>
              <a:buNone/>
            </a:pPr>
            <a:r>
              <a:rPr lang="de-DE" sz="1000" dirty="0">
                <a:latin typeface="Arial" panose="020B0604020202020204" pitchFamily="34" charset="0"/>
                <a:cs typeface="Arial" panose="020B0604020202020204" pitchFamily="34" charset="0"/>
              </a:rPr>
              <a:t>Schulungsraum 007</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12.12.2023</a:t>
            </a:r>
          </a:p>
          <a:p>
            <a:pPr marL="0" indent="0">
              <a:lnSpc>
                <a:spcPct val="100000"/>
              </a:lnSpc>
              <a:buFont typeface="Arial" panose="020B0604020202020204" pitchFamily="34" charset="0"/>
              <a:buNone/>
            </a:pPr>
            <a:r>
              <a:rPr lang="de-DE" sz="1000" dirty="0">
                <a:latin typeface="Arial" panose="020B0604020202020204" pitchFamily="34" charset="0"/>
              </a:rPr>
              <a:t>13:00 –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9</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23/0037</a:t>
            </a:r>
            <a:endParaRPr lang="de-DE" sz="1000" dirty="0">
              <a:latin typeface="Arial Black" panose="020B0A04020102020204" pitchFamily="34" charset="0"/>
            </a:endParaRPr>
          </a:p>
        </p:txBody>
      </p:sp>
      <p:sp>
        <p:nvSpPr>
          <p:cNvPr id="15" name="Foliennummernplatzhalter 14">
            <a:extLst>
              <a:ext uri="{FF2B5EF4-FFF2-40B4-BE49-F238E27FC236}">
                <a16:creationId xmlns:a16="http://schemas.microsoft.com/office/drawing/2014/main" id="{A6DBC74A-141D-779F-CEF8-9F79CF786B07}"/>
              </a:ext>
            </a:extLst>
          </p:cNvPr>
          <p:cNvSpPr>
            <a:spLocks noGrp="1"/>
          </p:cNvSpPr>
          <p:nvPr>
            <p:ph type="sldNum" sz="quarter" idx="12"/>
          </p:nvPr>
        </p:nvSpPr>
        <p:spPr/>
        <p:txBody>
          <a:bodyPr/>
          <a:lstStyle/>
          <a:p>
            <a:fld id="{98051CB9-6888-4E64-B477-E6EAEEC55F9F}" type="slidenum">
              <a:rPr lang="de-DE" smtClean="0"/>
              <a:t>43</a:t>
            </a:fld>
            <a:endParaRPr lang="de-DE"/>
          </a:p>
        </p:txBody>
      </p:sp>
      <p:sp>
        <p:nvSpPr>
          <p:cNvPr id="16" name="Inhaltsplatzhalter 2">
            <a:extLst>
              <a:ext uri="{FF2B5EF4-FFF2-40B4-BE49-F238E27FC236}">
                <a16:creationId xmlns:a16="http://schemas.microsoft.com/office/drawing/2014/main" id="{19062D61-93D8-51B9-5DA3-0B895F2B5594}"/>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8412987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700" dirty="0">
                <a:latin typeface="Arial Black" panose="020B0A04020102020204" pitchFamily="34" charset="0"/>
                <a:cs typeface="Arial" panose="020B0604020202020204" pitchFamily="34" charset="0"/>
              </a:rPr>
              <a:t>Anwenderschulung MS Office Power Point</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100" dirty="0">
                <a:effectLst/>
                <a:latin typeface="Arial" panose="020B0604020202020204" pitchFamily="34" charset="0"/>
                <a:ea typeface="Calibri" panose="020F0502020204030204" pitchFamily="34" charset="0"/>
              </a:rPr>
              <a:t>Das Seminar richtet sich an Alle, die Präsentationen erstellen möchten.</a:t>
            </a:r>
            <a:endParaRPr lang="de-DE" sz="1100" dirty="0">
              <a:latin typeface="Arial" panose="020B0604020202020204" pitchFamily="34" charset="0"/>
            </a:endParaRPr>
          </a:p>
          <a:p>
            <a:pPr marL="0" marR="570" indent="0">
              <a:lnSpc>
                <a:spcPct val="100000"/>
              </a:lnSpc>
              <a:buFont typeface="Arial" panose="020B0604020202020204" pitchFamily="34" charset="0"/>
              <a:buNone/>
            </a:pPr>
            <a:r>
              <a:rPr lang="de-DE" sz="1100" dirty="0">
                <a:latin typeface="Arial" panose="020B0604020202020204" pitchFamily="34" charset="0"/>
              </a:rPr>
              <a:t>Seminardauer: 3 Stunden – mit Pausen</a:t>
            </a: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7030A0"/>
                </a:solidFill>
                <a:effectLst/>
                <a:latin typeface="Arial Narrow" panose="020B0606020202030204" pitchFamily="34" charset="0"/>
                <a:ea typeface="Calibri" panose="020F0502020204030204" pitchFamily="34" charset="0"/>
              </a:rPr>
              <a:t>Sie üben am PC im IT-Schulungsraum der </a:t>
            </a:r>
            <a:r>
              <a:rPr lang="de-DE" sz="1200" dirty="0" err="1">
                <a:solidFill>
                  <a:srgbClr val="7030A0"/>
                </a:solidFill>
                <a:effectLst/>
                <a:latin typeface="Arial Narrow" panose="020B0606020202030204" pitchFamily="34" charset="0"/>
                <a:ea typeface="Calibri" panose="020F0502020204030204" pitchFamily="34" charset="0"/>
              </a:rPr>
              <a:t>bdks</a:t>
            </a:r>
            <a:r>
              <a:rPr lang="de-DE" sz="1200" dirty="0">
                <a:solidFill>
                  <a:srgbClr val="7030A0"/>
                </a:solidFill>
                <a:effectLst/>
                <a:latin typeface="Arial Narrow" panose="020B0606020202030204" pitchFamily="34" charset="0"/>
                <a:ea typeface="Calibri" panose="020F0502020204030204" pitchFamily="34" charset="0"/>
              </a:rPr>
              <a:t> mit Unterstützung durch Lehrkräfte aus dem Arbeitsalltag</a:t>
            </a:r>
            <a:r>
              <a:rPr lang="de-DE" sz="1200" b="0" i="0" u="none" strike="noStrike" baseline="0" dirty="0">
                <a:solidFill>
                  <a:srgbClr val="7030A0"/>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lnSpc>
                <a:spcPct val="150000"/>
              </a:lnSpc>
              <a:spcBef>
                <a:spcPts val="600"/>
              </a:spcBef>
              <a:spcAft>
                <a:spcPts val="600"/>
              </a:spcAft>
              <a:buNone/>
            </a:pPr>
            <a:r>
              <a:rPr lang="de-DE" sz="1100" i="1" dirty="0">
                <a:latin typeface="Arial" panose="020B0604020202020204" pitchFamily="34" charset="0"/>
              </a:rPr>
              <a:t>Eine</a:t>
            </a:r>
            <a:r>
              <a:rPr lang="de-DE" sz="1100" b="1" dirty="0">
                <a:latin typeface="Arial" panose="020B0604020202020204" pitchFamily="34" charset="0"/>
              </a:rPr>
              <a:t> </a:t>
            </a:r>
            <a:r>
              <a:rPr lang="de-DE" sz="1100" i="1" dirty="0">
                <a:effectLst/>
                <a:latin typeface="Arial" panose="020B0604020202020204" pitchFamily="34" charset="0"/>
                <a:ea typeface="Times New Roman" panose="02020603050405020304" pitchFamily="18" charset="0"/>
              </a:rPr>
              <a:t>gute Präsentation führt die Zuhörenden, gut strukturiert und übersichtlich, durch den Vortrag (Weniger ist manchmal mehr.). Sie lernen die gestalterischen Grundlagen kennen, gestalten die Voreinstellungen im Folienmaster, erstellen Diagramme und üben das Ausrichten mehrerer </a:t>
            </a:r>
            <a:r>
              <a:rPr lang="de-DE" sz="1100" i="1" dirty="0">
                <a:effectLst/>
                <a:latin typeface="Arial" panose="020B0604020202020204" pitchFamily="34" charset="0"/>
                <a:ea typeface="Calibri" panose="020F0502020204030204" pitchFamily="34" charset="0"/>
              </a:rPr>
              <a:t>Elemente und Animieren Ihrer Präsentation. </a:t>
            </a:r>
            <a:endParaRPr lang="de-DE" sz="1100" i="1" dirty="0">
              <a:effectLst/>
              <a:latin typeface="Arial" panose="020B0604020202020204" pitchFamily="34" charset="0"/>
              <a:ea typeface="Times New Roman" panose="02020603050405020304" pitchFamily="18"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Jana Schröder</a:t>
            </a:r>
          </a:p>
          <a:p>
            <a:pPr marL="0" indent="0">
              <a:buNone/>
            </a:pPr>
            <a:r>
              <a:rPr lang="de-DE" sz="1000" b="1" dirty="0">
                <a:effectLst/>
                <a:latin typeface="Arial Narrow" panose="020B0606020202030204" pitchFamily="34" charset="0"/>
                <a:ea typeface="Calibri" panose="020F0502020204030204" pitchFamily="34" charset="0"/>
              </a:rPr>
              <a:t>Mitarbeiterin </a:t>
            </a:r>
            <a:r>
              <a:rPr lang="de-DE" sz="1000" b="1" dirty="0" err="1">
                <a:effectLst/>
                <a:latin typeface="Arial Narrow" panose="020B0606020202030204" pitchFamily="34" charset="0"/>
                <a:ea typeface="Calibri" panose="020F0502020204030204" pitchFamily="34" charset="0"/>
              </a:rPr>
              <a:t>bdks</a:t>
            </a:r>
            <a:r>
              <a:rPr lang="de-DE" sz="1000" b="1" dirty="0">
                <a:effectLst/>
                <a:latin typeface="Arial Narrow" panose="020B0606020202030204" pitchFamily="34" charset="0"/>
                <a:ea typeface="Calibri" panose="020F0502020204030204" pitchFamily="34" charset="0"/>
              </a:rPr>
              <a:t> Werteverbund, Zentrale Dienste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WfbM</a:t>
            </a:r>
            <a:r>
              <a:rPr lang="de-DE" sz="1000" dirty="0">
                <a:latin typeface="Arial" panose="020B0604020202020204" pitchFamily="34" charset="0"/>
                <a:cs typeface="Arial" panose="020B0604020202020204" pitchFamily="34" charset="0"/>
              </a:rPr>
              <a:t> Baunatal</a:t>
            </a:r>
            <a:r>
              <a:rPr lang="de-DE" sz="1000" b="0" i="0" u="none" strike="noStrike" baseline="0" dirty="0">
                <a:latin typeface="Arial" panose="020B0604020202020204" pitchFamily="34" charset="0"/>
                <a:cs typeface="Arial" panose="020B0604020202020204" pitchFamily="34" charset="0"/>
              </a:rPr>
              <a:t>,</a:t>
            </a:r>
          </a:p>
          <a:p>
            <a:pPr marL="0" indent="0">
              <a:lnSpc>
                <a:spcPct val="100000"/>
              </a:lnSpc>
              <a:buNone/>
            </a:pPr>
            <a:r>
              <a:rPr lang="de-DE" sz="1000" dirty="0">
                <a:latin typeface="Arial" panose="020B0604020202020204" pitchFamily="34" charset="0"/>
                <a:cs typeface="Arial" panose="020B0604020202020204" pitchFamily="34" charset="0"/>
              </a:rPr>
              <a:t>Schulungsraum 007</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09.05.2023</a:t>
            </a:r>
          </a:p>
          <a:p>
            <a:pPr marL="0" indent="0">
              <a:lnSpc>
                <a:spcPct val="100000"/>
              </a:lnSpc>
              <a:buFont typeface="Arial" panose="020B0604020202020204" pitchFamily="34" charset="0"/>
              <a:buNone/>
            </a:pPr>
            <a:r>
              <a:rPr lang="de-DE" sz="1000" dirty="0">
                <a:latin typeface="Arial" panose="020B0604020202020204" pitchFamily="34" charset="0"/>
              </a:rPr>
              <a:t>13:00 –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9</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23/0039</a:t>
            </a:r>
            <a:endParaRPr lang="de-DE" sz="1000" dirty="0">
              <a:latin typeface="Arial Black" panose="020B0A04020102020204" pitchFamily="34" charset="0"/>
            </a:endParaRPr>
          </a:p>
        </p:txBody>
      </p:sp>
      <p:sp>
        <p:nvSpPr>
          <p:cNvPr id="15" name="Foliennummernplatzhalter 14">
            <a:extLst>
              <a:ext uri="{FF2B5EF4-FFF2-40B4-BE49-F238E27FC236}">
                <a16:creationId xmlns:a16="http://schemas.microsoft.com/office/drawing/2014/main" id="{8551264A-F75D-34D0-6F48-4A488D4AF6A0}"/>
              </a:ext>
            </a:extLst>
          </p:cNvPr>
          <p:cNvSpPr>
            <a:spLocks noGrp="1"/>
          </p:cNvSpPr>
          <p:nvPr>
            <p:ph type="sldNum" sz="quarter" idx="12"/>
          </p:nvPr>
        </p:nvSpPr>
        <p:spPr/>
        <p:txBody>
          <a:bodyPr/>
          <a:lstStyle/>
          <a:p>
            <a:fld id="{98051CB9-6888-4E64-B477-E6EAEEC55F9F}" type="slidenum">
              <a:rPr lang="de-DE" smtClean="0"/>
              <a:t>44</a:t>
            </a:fld>
            <a:endParaRPr lang="de-DE"/>
          </a:p>
        </p:txBody>
      </p:sp>
      <p:sp>
        <p:nvSpPr>
          <p:cNvPr id="16" name="Inhaltsplatzhalter 2">
            <a:extLst>
              <a:ext uri="{FF2B5EF4-FFF2-40B4-BE49-F238E27FC236}">
                <a16:creationId xmlns:a16="http://schemas.microsoft.com/office/drawing/2014/main" id="{E95495B2-0AD6-6550-3447-E48566078D91}"/>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pic>
        <p:nvPicPr>
          <p:cNvPr id="17" name="Grafik 16">
            <a:extLst>
              <a:ext uri="{FF2B5EF4-FFF2-40B4-BE49-F238E27FC236}">
                <a16:creationId xmlns:a16="http://schemas.microsoft.com/office/drawing/2014/main" id="{D2C00A1A-507A-433A-F3E2-46E4F37EDDE7}"/>
              </a:ext>
            </a:extLst>
          </p:cNvPr>
          <p:cNvPicPr>
            <a:picLocks noChangeAspect="1"/>
          </p:cNvPicPr>
          <p:nvPr/>
        </p:nvPicPr>
        <p:blipFill>
          <a:blip r:embed="rId4"/>
          <a:stretch>
            <a:fillRect/>
          </a:stretch>
        </p:blipFill>
        <p:spPr>
          <a:xfrm>
            <a:off x="1835650" y="2770787"/>
            <a:ext cx="2248771" cy="785085"/>
          </a:xfrm>
          <a:prstGeom prst="rect">
            <a:avLst/>
          </a:prstGeom>
        </p:spPr>
      </p:pic>
    </p:spTree>
    <p:extLst>
      <p:ext uri="{BB962C8B-B14F-4D97-AF65-F5344CB8AC3E}">
        <p14:creationId xmlns:p14="http://schemas.microsoft.com/office/powerpoint/2010/main" val="7766216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700" dirty="0">
                <a:latin typeface="Arial Black" panose="020B0A04020102020204" pitchFamily="34" charset="0"/>
                <a:cs typeface="Arial" panose="020B0604020202020204" pitchFamily="34" charset="0"/>
              </a:rPr>
              <a:t>Anwenderschulung MS Office Power Point</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100" dirty="0">
                <a:effectLst/>
                <a:latin typeface="Arial" panose="020B0604020202020204" pitchFamily="34" charset="0"/>
                <a:ea typeface="Calibri" panose="020F0502020204030204" pitchFamily="34" charset="0"/>
              </a:rPr>
              <a:t>Das Seminar richtet sich an Alle, die Präsentationen erstellen möchten.</a:t>
            </a:r>
            <a:endParaRPr lang="de-DE" sz="1100" dirty="0">
              <a:latin typeface="Arial" panose="020B0604020202020204" pitchFamily="34" charset="0"/>
            </a:endParaRPr>
          </a:p>
          <a:p>
            <a:pPr marL="0" marR="570" indent="0">
              <a:lnSpc>
                <a:spcPct val="100000"/>
              </a:lnSpc>
              <a:buFont typeface="Arial" panose="020B0604020202020204" pitchFamily="34" charset="0"/>
              <a:buNone/>
            </a:pPr>
            <a:r>
              <a:rPr lang="de-DE" sz="1100" dirty="0">
                <a:latin typeface="Arial" panose="020B0604020202020204" pitchFamily="34" charset="0"/>
              </a:rPr>
              <a:t>Seminardauer: 3 Stunden – mit Pausen</a:t>
            </a: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7030A0"/>
                </a:solidFill>
                <a:effectLst/>
                <a:latin typeface="Arial Narrow" panose="020B0606020202030204" pitchFamily="34" charset="0"/>
                <a:ea typeface="Calibri" panose="020F0502020204030204" pitchFamily="34" charset="0"/>
              </a:rPr>
              <a:t>Sie üben am PC im IT-Schulungsraum der </a:t>
            </a:r>
            <a:r>
              <a:rPr lang="de-DE" sz="1200" dirty="0" err="1">
                <a:solidFill>
                  <a:srgbClr val="7030A0"/>
                </a:solidFill>
                <a:effectLst/>
                <a:latin typeface="Arial Narrow" panose="020B0606020202030204" pitchFamily="34" charset="0"/>
                <a:ea typeface="Calibri" panose="020F0502020204030204" pitchFamily="34" charset="0"/>
              </a:rPr>
              <a:t>bdks</a:t>
            </a:r>
            <a:r>
              <a:rPr lang="de-DE" sz="1200" dirty="0">
                <a:solidFill>
                  <a:srgbClr val="7030A0"/>
                </a:solidFill>
                <a:effectLst/>
                <a:latin typeface="Arial Narrow" panose="020B0606020202030204" pitchFamily="34" charset="0"/>
                <a:ea typeface="Calibri" panose="020F0502020204030204" pitchFamily="34" charset="0"/>
              </a:rPr>
              <a:t> mit Unterstützung durch Lehrkräfte aus dem Arbeitsalltag</a:t>
            </a:r>
            <a:r>
              <a:rPr lang="de-DE" sz="1200" b="0" i="0" u="none" strike="noStrike" baseline="0" dirty="0">
                <a:solidFill>
                  <a:srgbClr val="7030A0"/>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lnSpc>
                <a:spcPct val="150000"/>
              </a:lnSpc>
              <a:spcBef>
                <a:spcPts val="600"/>
              </a:spcBef>
              <a:spcAft>
                <a:spcPts val="600"/>
              </a:spcAft>
              <a:buNone/>
            </a:pPr>
            <a:r>
              <a:rPr lang="de-DE" sz="1100" i="1" dirty="0">
                <a:latin typeface="Arial" panose="020B0604020202020204" pitchFamily="34" charset="0"/>
              </a:rPr>
              <a:t>Eine</a:t>
            </a:r>
            <a:r>
              <a:rPr lang="de-DE" sz="1100" b="1" dirty="0">
                <a:latin typeface="Arial" panose="020B0604020202020204" pitchFamily="34" charset="0"/>
              </a:rPr>
              <a:t> </a:t>
            </a:r>
            <a:r>
              <a:rPr lang="de-DE" sz="1100" i="1" dirty="0">
                <a:effectLst/>
                <a:latin typeface="Arial" panose="020B0604020202020204" pitchFamily="34" charset="0"/>
                <a:ea typeface="Times New Roman" panose="02020603050405020304" pitchFamily="18" charset="0"/>
              </a:rPr>
              <a:t>gute Präsentation führt die Zuhörenden, gut strukturiert und übersichtlich, durch den Vortrag (Weniger ist manchmal mehr.). Sie lernen die gestalterischen Grundlagen kennen, gestalten die Voreinstellungen im Folienmaster, erstellen Diagramme und üben das Ausrichten mehrerer </a:t>
            </a:r>
            <a:r>
              <a:rPr lang="de-DE" sz="1100" i="1" dirty="0">
                <a:effectLst/>
                <a:latin typeface="Arial" panose="020B0604020202020204" pitchFamily="34" charset="0"/>
                <a:ea typeface="Calibri" panose="020F0502020204030204" pitchFamily="34" charset="0"/>
              </a:rPr>
              <a:t>Elemente und Animieren Ihrer Präsentation. </a:t>
            </a:r>
            <a:endParaRPr lang="de-DE" sz="1100" i="1" dirty="0">
              <a:effectLst/>
              <a:latin typeface="Arial" panose="020B0604020202020204" pitchFamily="34" charset="0"/>
              <a:ea typeface="Times New Roman" panose="02020603050405020304" pitchFamily="18"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Jana Schröder</a:t>
            </a:r>
          </a:p>
          <a:p>
            <a:pPr marL="0" indent="0">
              <a:buNone/>
            </a:pPr>
            <a:r>
              <a:rPr lang="de-DE" sz="1000" b="1" dirty="0">
                <a:effectLst/>
                <a:latin typeface="Arial Narrow" panose="020B0606020202030204" pitchFamily="34" charset="0"/>
                <a:ea typeface="Calibri" panose="020F0502020204030204" pitchFamily="34" charset="0"/>
              </a:rPr>
              <a:t>Mitarbeiterin </a:t>
            </a:r>
            <a:r>
              <a:rPr lang="de-DE" sz="1000" b="1" dirty="0" err="1">
                <a:effectLst/>
                <a:latin typeface="Arial Narrow" panose="020B0606020202030204" pitchFamily="34" charset="0"/>
                <a:ea typeface="Calibri" panose="020F0502020204030204" pitchFamily="34" charset="0"/>
              </a:rPr>
              <a:t>bdks</a:t>
            </a:r>
            <a:r>
              <a:rPr lang="de-DE" sz="1000" b="1" dirty="0">
                <a:effectLst/>
                <a:latin typeface="Arial Narrow" panose="020B0606020202030204" pitchFamily="34" charset="0"/>
                <a:ea typeface="Calibri" panose="020F0502020204030204" pitchFamily="34" charset="0"/>
              </a:rPr>
              <a:t> Werteverbund, Zentrale Dienste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WfbM</a:t>
            </a:r>
            <a:r>
              <a:rPr lang="de-DE" sz="1000" dirty="0">
                <a:latin typeface="Arial" panose="020B0604020202020204" pitchFamily="34" charset="0"/>
                <a:cs typeface="Arial" panose="020B0604020202020204" pitchFamily="34" charset="0"/>
              </a:rPr>
              <a:t> Baunatal</a:t>
            </a:r>
            <a:r>
              <a:rPr lang="de-DE" sz="1000" b="0" i="0" u="none" strike="noStrike" baseline="0" dirty="0">
                <a:latin typeface="Arial" panose="020B0604020202020204" pitchFamily="34" charset="0"/>
                <a:cs typeface="Arial" panose="020B0604020202020204" pitchFamily="34" charset="0"/>
              </a:rPr>
              <a:t>,</a:t>
            </a:r>
          </a:p>
          <a:p>
            <a:pPr marL="0" indent="0">
              <a:lnSpc>
                <a:spcPct val="100000"/>
              </a:lnSpc>
              <a:buNone/>
            </a:pPr>
            <a:r>
              <a:rPr lang="de-DE" sz="1000" dirty="0">
                <a:latin typeface="Arial" panose="020B0604020202020204" pitchFamily="34" charset="0"/>
                <a:cs typeface="Arial" panose="020B0604020202020204" pitchFamily="34" charset="0"/>
              </a:rPr>
              <a:t>Schulungsraum 007</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26.09.2023</a:t>
            </a:r>
          </a:p>
          <a:p>
            <a:pPr marL="0" indent="0">
              <a:lnSpc>
                <a:spcPct val="100000"/>
              </a:lnSpc>
              <a:buFont typeface="Arial" panose="020B0604020202020204" pitchFamily="34" charset="0"/>
              <a:buNone/>
            </a:pPr>
            <a:r>
              <a:rPr lang="de-DE" sz="1000" dirty="0">
                <a:latin typeface="Arial" panose="020B0604020202020204" pitchFamily="34" charset="0"/>
              </a:rPr>
              <a:t>13:00 –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9</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23/0040</a:t>
            </a:r>
            <a:endParaRPr lang="de-DE" sz="1000" dirty="0">
              <a:latin typeface="Arial Black" panose="020B0A04020102020204" pitchFamily="34" charset="0"/>
            </a:endParaRPr>
          </a:p>
        </p:txBody>
      </p:sp>
      <p:sp>
        <p:nvSpPr>
          <p:cNvPr id="15" name="Foliennummernplatzhalter 14">
            <a:extLst>
              <a:ext uri="{FF2B5EF4-FFF2-40B4-BE49-F238E27FC236}">
                <a16:creationId xmlns:a16="http://schemas.microsoft.com/office/drawing/2014/main" id="{78D7C178-1D8D-EB41-0B3B-B518DFAB90AD}"/>
              </a:ext>
            </a:extLst>
          </p:cNvPr>
          <p:cNvSpPr>
            <a:spLocks noGrp="1"/>
          </p:cNvSpPr>
          <p:nvPr>
            <p:ph type="sldNum" sz="quarter" idx="12"/>
          </p:nvPr>
        </p:nvSpPr>
        <p:spPr/>
        <p:txBody>
          <a:bodyPr/>
          <a:lstStyle/>
          <a:p>
            <a:fld id="{98051CB9-6888-4E64-B477-E6EAEEC55F9F}" type="slidenum">
              <a:rPr lang="de-DE" smtClean="0"/>
              <a:t>45</a:t>
            </a:fld>
            <a:endParaRPr lang="de-DE"/>
          </a:p>
        </p:txBody>
      </p:sp>
      <p:sp>
        <p:nvSpPr>
          <p:cNvPr id="16" name="Inhaltsplatzhalter 2">
            <a:extLst>
              <a:ext uri="{FF2B5EF4-FFF2-40B4-BE49-F238E27FC236}">
                <a16:creationId xmlns:a16="http://schemas.microsoft.com/office/drawing/2014/main" id="{D14DC785-E595-30AA-E8D8-8355E6410AAB}"/>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5228333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700" dirty="0">
                <a:latin typeface="Arial Black" panose="020B0A04020102020204" pitchFamily="34" charset="0"/>
                <a:cs typeface="Arial" panose="020B0604020202020204" pitchFamily="34" charset="0"/>
              </a:rPr>
              <a:t>Anwenderschulung MS Office Power Point</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100" dirty="0">
                <a:effectLst/>
                <a:latin typeface="Arial" panose="020B0604020202020204" pitchFamily="34" charset="0"/>
                <a:ea typeface="Calibri" panose="020F0502020204030204" pitchFamily="34" charset="0"/>
              </a:rPr>
              <a:t>Das Seminar richtet sich an Alle, die Präsentationen erstellen möchten.</a:t>
            </a:r>
            <a:endParaRPr lang="de-DE" sz="1100" dirty="0">
              <a:latin typeface="Arial" panose="020B0604020202020204" pitchFamily="34" charset="0"/>
            </a:endParaRPr>
          </a:p>
          <a:p>
            <a:pPr marL="0" marR="570" indent="0">
              <a:lnSpc>
                <a:spcPct val="100000"/>
              </a:lnSpc>
              <a:buFont typeface="Arial" panose="020B0604020202020204" pitchFamily="34" charset="0"/>
              <a:buNone/>
            </a:pPr>
            <a:r>
              <a:rPr lang="de-DE" sz="1100" dirty="0">
                <a:latin typeface="Arial" panose="020B0604020202020204" pitchFamily="34" charset="0"/>
              </a:rPr>
              <a:t>Seminardauer: 3 Stunden – mit Pausen</a:t>
            </a: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7030A0"/>
                </a:solidFill>
                <a:effectLst/>
                <a:latin typeface="Arial Narrow" panose="020B0606020202030204" pitchFamily="34" charset="0"/>
                <a:ea typeface="Calibri" panose="020F0502020204030204" pitchFamily="34" charset="0"/>
              </a:rPr>
              <a:t>Sie üben am PC im IT-Schulungsraum der </a:t>
            </a:r>
            <a:r>
              <a:rPr lang="de-DE" sz="1200" dirty="0" err="1">
                <a:solidFill>
                  <a:srgbClr val="7030A0"/>
                </a:solidFill>
                <a:effectLst/>
                <a:latin typeface="Arial Narrow" panose="020B0606020202030204" pitchFamily="34" charset="0"/>
                <a:ea typeface="Calibri" panose="020F0502020204030204" pitchFamily="34" charset="0"/>
              </a:rPr>
              <a:t>bdks</a:t>
            </a:r>
            <a:r>
              <a:rPr lang="de-DE" sz="1200" dirty="0">
                <a:solidFill>
                  <a:srgbClr val="7030A0"/>
                </a:solidFill>
                <a:effectLst/>
                <a:latin typeface="Arial Narrow" panose="020B0606020202030204" pitchFamily="34" charset="0"/>
                <a:ea typeface="Calibri" panose="020F0502020204030204" pitchFamily="34" charset="0"/>
              </a:rPr>
              <a:t> mit Unterstützung durch Lehrkräfte aus dem Arbeitsalltag</a:t>
            </a:r>
            <a:r>
              <a:rPr lang="de-DE" sz="1200" b="0" i="0" u="none" strike="noStrike" baseline="0" dirty="0">
                <a:solidFill>
                  <a:srgbClr val="7030A0"/>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lnSpc>
                <a:spcPct val="150000"/>
              </a:lnSpc>
              <a:spcBef>
                <a:spcPts val="600"/>
              </a:spcBef>
              <a:spcAft>
                <a:spcPts val="600"/>
              </a:spcAft>
              <a:buNone/>
            </a:pPr>
            <a:r>
              <a:rPr lang="de-DE" sz="1100" i="1" dirty="0">
                <a:latin typeface="Arial" panose="020B0604020202020204" pitchFamily="34" charset="0"/>
              </a:rPr>
              <a:t>Eine</a:t>
            </a:r>
            <a:r>
              <a:rPr lang="de-DE" sz="1100" b="1" dirty="0">
                <a:latin typeface="Arial" panose="020B0604020202020204" pitchFamily="34" charset="0"/>
              </a:rPr>
              <a:t> </a:t>
            </a:r>
            <a:r>
              <a:rPr lang="de-DE" sz="1100" i="1" dirty="0">
                <a:effectLst/>
                <a:latin typeface="Arial" panose="020B0604020202020204" pitchFamily="34" charset="0"/>
                <a:ea typeface="Times New Roman" panose="02020603050405020304" pitchFamily="18" charset="0"/>
              </a:rPr>
              <a:t>gute Präsentation führt die Zuhörenden, gut strukturiert und übersichtlich, durch den Vortrag (Weniger ist manchmal mehr.). Sie lernen die gestalterischen Grundlagen kennen, gestalten die Voreinstellungen im Folienmaster, erstellen Diagramme und üben das Ausrichten mehrerer </a:t>
            </a:r>
            <a:r>
              <a:rPr lang="de-DE" sz="1100" i="1" dirty="0">
                <a:effectLst/>
                <a:latin typeface="Arial" panose="020B0604020202020204" pitchFamily="34" charset="0"/>
                <a:ea typeface="Calibri" panose="020F0502020204030204" pitchFamily="34" charset="0"/>
              </a:rPr>
              <a:t>Elemente und Animieren Ihrer Präsentation. </a:t>
            </a:r>
            <a:endParaRPr lang="de-DE" sz="1100" i="1" dirty="0">
              <a:effectLst/>
              <a:latin typeface="Arial" panose="020B0604020202020204" pitchFamily="34" charset="0"/>
              <a:ea typeface="Times New Roman" panose="02020603050405020304" pitchFamily="18"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Jana Schröder</a:t>
            </a:r>
          </a:p>
          <a:p>
            <a:pPr marL="0" indent="0">
              <a:buNone/>
            </a:pPr>
            <a:r>
              <a:rPr lang="de-DE" sz="1000" b="1" dirty="0">
                <a:effectLst/>
                <a:latin typeface="Arial Narrow" panose="020B0606020202030204" pitchFamily="34" charset="0"/>
                <a:ea typeface="Calibri" panose="020F0502020204030204" pitchFamily="34" charset="0"/>
              </a:rPr>
              <a:t>Mitarbeiterin </a:t>
            </a:r>
            <a:r>
              <a:rPr lang="de-DE" sz="1000" b="1" dirty="0" err="1">
                <a:effectLst/>
                <a:latin typeface="Arial Narrow" panose="020B0606020202030204" pitchFamily="34" charset="0"/>
                <a:ea typeface="Calibri" panose="020F0502020204030204" pitchFamily="34" charset="0"/>
              </a:rPr>
              <a:t>bdks</a:t>
            </a:r>
            <a:r>
              <a:rPr lang="de-DE" sz="1000" b="1" dirty="0">
                <a:effectLst/>
                <a:latin typeface="Arial Narrow" panose="020B0606020202030204" pitchFamily="34" charset="0"/>
                <a:ea typeface="Calibri" panose="020F0502020204030204" pitchFamily="34" charset="0"/>
              </a:rPr>
              <a:t> Werteverbund, Zentrale Dienste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WfbM</a:t>
            </a:r>
            <a:r>
              <a:rPr lang="de-DE" sz="1000" dirty="0">
                <a:latin typeface="Arial" panose="020B0604020202020204" pitchFamily="34" charset="0"/>
                <a:cs typeface="Arial" panose="020B0604020202020204" pitchFamily="34" charset="0"/>
              </a:rPr>
              <a:t> Baunatal</a:t>
            </a:r>
            <a:r>
              <a:rPr lang="de-DE" sz="1000" b="0" i="0" u="none" strike="noStrike" baseline="0" dirty="0">
                <a:latin typeface="Arial" panose="020B0604020202020204" pitchFamily="34" charset="0"/>
                <a:cs typeface="Arial" panose="020B0604020202020204" pitchFamily="34" charset="0"/>
              </a:rPr>
              <a:t>,</a:t>
            </a:r>
          </a:p>
          <a:p>
            <a:pPr marL="0" indent="0">
              <a:lnSpc>
                <a:spcPct val="100000"/>
              </a:lnSpc>
              <a:buNone/>
            </a:pPr>
            <a:r>
              <a:rPr lang="de-DE" sz="1000" dirty="0">
                <a:latin typeface="Arial" panose="020B0604020202020204" pitchFamily="34" charset="0"/>
                <a:cs typeface="Arial" panose="020B0604020202020204" pitchFamily="34" charset="0"/>
              </a:rPr>
              <a:t>Schulungsraum 007</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28.11.2023</a:t>
            </a:r>
          </a:p>
          <a:p>
            <a:pPr marL="0" indent="0">
              <a:lnSpc>
                <a:spcPct val="100000"/>
              </a:lnSpc>
              <a:buFont typeface="Arial" panose="020B0604020202020204" pitchFamily="34" charset="0"/>
              <a:buNone/>
            </a:pPr>
            <a:r>
              <a:rPr lang="de-DE" sz="1000" dirty="0">
                <a:latin typeface="Arial" panose="020B0604020202020204" pitchFamily="34" charset="0"/>
              </a:rPr>
              <a:t>13:00 –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9</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23/0041</a:t>
            </a:r>
            <a:endParaRPr lang="de-DE" sz="1000" dirty="0">
              <a:latin typeface="Arial Black" panose="020B0A04020102020204" pitchFamily="34" charset="0"/>
            </a:endParaRPr>
          </a:p>
        </p:txBody>
      </p:sp>
      <p:sp>
        <p:nvSpPr>
          <p:cNvPr id="15" name="Foliennummernplatzhalter 14">
            <a:extLst>
              <a:ext uri="{FF2B5EF4-FFF2-40B4-BE49-F238E27FC236}">
                <a16:creationId xmlns:a16="http://schemas.microsoft.com/office/drawing/2014/main" id="{9AA43F6A-D393-7762-8836-67668F695EED}"/>
              </a:ext>
            </a:extLst>
          </p:cNvPr>
          <p:cNvSpPr>
            <a:spLocks noGrp="1"/>
          </p:cNvSpPr>
          <p:nvPr>
            <p:ph type="sldNum" sz="quarter" idx="12"/>
          </p:nvPr>
        </p:nvSpPr>
        <p:spPr/>
        <p:txBody>
          <a:bodyPr/>
          <a:lstStyle/>
          <a:p>
            <a:fld id="{98051CB9-6888-4E64-B477-E6EAEEC55F9F}" type="slidenum">
              <a:rPr lang="de-DE" smtClean="0"/>
              <a:t>46</a:t>
            </a:fld>
            <a:endParaRPr lang="de-DE"/>
          </a:p>
        </p:txBody>
      </p:sp>
      <p:sp>
        <p:nvSpPr>
          <p:cNvPr id="16" name="Inhaltsplatzhalter 2">
            <a:extLst>
              <a:ext uri="{FF2B5EF4-FFF2-40B4-BE49-F238E27FC236}">
                <a16:creationId xmlns:a16="http://schemas.microsoft.com/office/drawing/2014/main" id="{55C0747A-ADC6-E0E8-26FC-B8F38BBB64C9}"/>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4928607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700" dirty="0">
                <a:latin typeface="Arial Black" panose="020B0A04020102020204" pitchFamily="34" charset="0"/>
                <a:cs typeface="Arial" panose="020B0604020202020204" pitchFamily="34" charset="0"/>
              </a:rPr>
              <a:t>Anwenderschulung MS Office Excel - Anfänger</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100" dirty="0">
                <a:effectLst/>
                <a:latin typeface="Arial" panose="020B0604020202020204" pitchFamily="34" charset="0"/>
                <a:ea typeface="Calibri" panose="020F0502020204030204" pitchFamily="34" charset="0"/>
              </a:rPr>
              <a:t>Das Seminar richtet sich an Anfänger und Alle, die sicherer im </a:t>
            </a:r>
            <a:r>
              <a:rPr lang="de-DE" sz="1100" dirty="0">
                <a:latin typeface="Arial" panose="020B0604020202020204" pitchFamily="34" charset="0"/>
                <a:ea typeface="Calibri" panose="020F0502020204030204" pitchFamily="34" charset="0"/>
              </a:rPr>
              <a:t>Umgang mit Excel werden möchten</a:t>
            </a:r>
            <a:r>
              <a:rPr lang="de-DE" sz="1100" dirty="0">
                <a:effectLst/>
                <a:latin typeface="Arial" panose="020B0604020202020204" pitchFamily="34" charset="0"/>
                <a:ea typeface="Calibri" panose="020F0502020204030204" pitchFamily="34" charset="0"/>
              </a:rPr>
              <a:t>.</a:t>
            </a:r>
            <a:endParaRPr lang="de-DE" sz="1100" dirty="0">
              <a:latin typeface="Arial" panose="020B0604020202020204" pitchFamily="34" charset="0"/>
            </a:endParaRPr>
          </a:p>
          <a:p>
            <a:pPr marL="0" marR="570" indent="0">
              <a:lnSpc>
                <a:spcPct val="100000"/>
              </a:lnSpc>
              <a:buFont typeface="Arial" panose="020B0604020202020204" pitchFamily="34" charset="0"/>
              <a:buNone/>
            </a:pPr>
            <a:r>
              <a:rPr lang="de-DE" sz="1100" dirty="0">
                <a:latin typeface="Arial" panose="020B0604020202020204" pitchFamily="34" charset="0"/>
              </a:rPr>
              <a:t>Seminardauer: 3 Stunden – mit Pausen</a:t>
            </a:r>
          </a:p>
          <a:p>
            <a:pPr marL="0" marR="570" indent="0">
              <a:lnSpc>
                <a:spcPct val="100000"/>
              </a:lnSpc>
              <a:buFont typeface="Arial" panose="020B0604020202020204" pitchFamily="34" charset="0"/>
              <a:buNone/>
            </a:pPr>
            <a:endParaRPr lang="de-DE" sz="1100" dirty="0">
              <a:latin typeface="Arial" panose="020B0604020202020204" pitchFamily="34" charset="0"/>
            </a:endParaRPr>
          </a:p>
          <a:p>
            <a:pPr marL="0" marR="570" indent="0">
              <a:lnSpc>
                <a:spcPct val="100000"/>
              </a:lnSpc>
              <a:buFont typeface="Arial" panose="020B0604020202020204" pitchFamily="34" charset="0"/>
              <a:buNone/>
            </a:pPr>
            <a:r>
              <a:rPr lang="de-DE" sz="1100" b="1" dirty="0">
                <a:solidFill>
                  <a:srgbClr val="FF0000"/>
                </a:solidFill>
                <a:latin typeface="Arial" panose="020B0604020202020204" pitchFamily="34" charset="0"/>
              </a:rPr>
              <a:t>Verschoben auf den 02.05.2023!!!</a:t>
            </a: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7030A0"/>
                </a:solidFill>
                <a:effectLst/>
                <a:latin typeface="Arial Narrow" panose="020B0606020202030204" pitchFamily="34" charset="0"/>
                <a:ea typeface="Calibri" panose="020F0502020204030204" pitchFamily="34" charset="0"/>
              </a:rPr>
              <a:t>Sie üben am PC im IT-Schulungsraum der </a:t>
            </a:r>
            <a:r>
              <a:rPr lang="de-DE" sz="1200" dirty="0" err="1">
                <a:solidFill>
                  <a:srgbClr val="7030A0"/>
                </a:solidFill>
                <a:effectLst/>
                <a:latin typeface="Arial Narrow" panose="020B0606020202030204" pitchFamily="34" charset="0"/>
                <a:ea typeface="Calibri" panose="020F0502020204030204" pitchFamily="34" charset="0"/>
              </a:rPr>
              <a:t>bdks</a:t>
            </a:r>
            <a:r>
              <a:rPr lang="de-DE" sz="1200" dirty="0">
                <a:solidFill>
                  <a:srgbClr val="7030A0"/>
                </a:solidFill>
                <a:effectLst/>
                <a:latin typeface="Arial Narrow" panose="020B0606020202030204" pitchFamily="34" charset="0"/>
                <a:ea typeface="Calibri" panose="020F0502020204030204" pitchFamily="34" charset="0"/>
              </a:rPr>
              <a:t> mit Unterstützung durch Lehrkräfte aus dem Arbeitsalltag</a:t>
            </a:r>
            <a:r>
              <a:rPr lang="de-DE" sz="1200" b="0" i="0" u="none" strike="noStrike" baseline="0" dirty="0">
                <a:solidFill>
                  <a:srgbClr val="7030A0"/>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lnSpc>
                <a:spcPct val="150000"/>
              </a:lnSpc>
              <a:spcBef>
                <a:spcPts val="600"/>
              </a:spcBef>
              <a:spcAft>
                <a:spcPts val="600"/>
              </a:spcAft>
              <a:buNone/>
            </a:pPr>
            <a:r>
              <a:rPr lang="de-DE" sz="1100" i="1" dirty="0">
                <a:effectLst/>
                <a:latin typeface="Arial" panose="020B0604020202020204" pitchFamily="34" charset="0"/>
                <a:ea typeface="Times New Roman" panose="02020603050405020304" pitchFamily="18" charset="0"/>
              </a:rPr>
              <a:t>Mit dem Kalkulationsprogramm aus der MS-Office Familie sicher und zeitsparend arbeiten: </a:t>
            </a:r>
          </a:p>
          <a:p>
            <a:pPr marL="0" indent="0">
              <a:lnSpc>
                <a:spcPct val="150000"/>
              </a:lnSpc>
              <a:spcBef>
                <a:spcPts val="600"/>
              </a:spcBef>
              <a:spcAft>
                <a:spcPts val="600"/>
              </a:spcAft>
              <a:buNone/>
            </a:pPr>
            <a:r>
              <a:rPr lang="de-DE" sz="1100" i="1" dirty="0">
                <a:effectLst/>
                <a:latin typeface="Arial" panose="020B0604020202020204" pitchFamily="34" charset="0"/>
                <a:ea typeface="Times New Roman" panose="02020603050405020304" pitchFamily="18" charset="0"/>
              </a:rPr>
              <a:t>Sie lernen die Benutzeroberfläche kennen und richten diese für Ihre tägliche Arbeit ein. Sie werden sicher in der Nutzung der Menüs und der Befehle im </a:t>
            </a:r>
            <a:r>
              <a:rPr lang="de-DE" sz="1100" i="1" dirty="0" err="1">
                <a:effectLst/>
                <a:latin typeface="Arial" panose="020B0604020202020204" pitchFamily="34" charset="0"/>
                <a:ea typeface="Times New Roman" panose="02020603050405020304" pitchFamily="18" charset="0"/>
              </a:rPr>
              <a:t>Menüband</a:t>
            </a:r>
            <a:r>
              <a:rPr lang="de-DE" sz="1100" i="1" dirty="0">
                <a:effectLst/>
                <a:latin typeface="Arial" panose="020B0604020202020204" pitchFamily="34" charset="0"/>
                <a:ea typeface="Times New Roman" panose="02020603050405020304" pitchFamily="18" charset="0"/>
              </a:rPr>
              <a:t>. </a:t>
            </a:r>
          </a:p>
          <a:p>
            <a:pPr marL="0" indent="0">
              <a:spcAft>
                <a:spcPts val="600"/>
              </a:spcAft>
              <a:buNone/>
            </a:pPr>
            <a:r>
              <a:rPr lang="de-DE" sz="1100" i="1" dirty="0">
                <a:effectLst/>
                <a:latin typeface="Arial" panose="020B0604020202020204" pitchFamily="34" charset="0"/>
                <a:ea typeface="Times New Roman" panose="02020603050405020304" pitchFamily="18" charset="0"/>
              </a:rPr>
              <a:t>Sie erstellen Tabellen und Grafiken, nutzen die</a:t>
            </a:r>
          </a:p>
          <a:p>
            <a:pPr marL="0" indent="0">
              <a:spcAft>
                <a:spcPts val="600"/>
              </a:spcAft>
              <a:buNone/>
            </a:pPr>
            <a:r>
              <a:rPr lang="de-DE" sz="1100" i="1" dirty="0">
                <a:latin typeface="Arial" panose="020B0604020202020204" pitchFamily="34" charset="0"/>
                <a:ea typeface="Times New Roman" panose="02020603050405020304" pitchFamily="18" charset="0"/>
              </a:rPr>
              <a:t>u</a:t>
            </a:r>
            <a:r>
              <a:rPr lang="de-DE" sz="1100" i="1" dirty="0">
                <a:effectLst/>
                <a:latin typeface="Arial" panose="020B0604020202020204" pitchFamily="34" charset="0"/>
                <a:ea typeface="Times New Roman" panose="02020603050405020304" pitchFamily="18" charset="0"/>
              </a:rPr>
              <a:t>nterschiedlichen Ansichten und lernen die </a:t>
            </a:r>
          </a:p>
          <a:p>
            <a:pPr marL="0" indent="0">
              <a:spcAft>
                <a:spcPts val="600"/>
              </a:spcAft>
              <a:buNone/>
            </a:pPr>
            <a:r>
              <a:rPr lang="de-DE" sz="1100" i="1" dirty="0">
                <a:effectLst/>
                <a:latin typeface="Arial" panose="020B0604020202020204" pitchFamily="34" charset="0"/>
                <a:ea typeface="Times New Roman" panose="02020603050405020304" pitchFamily="18" charset="0"/>
              </a:rPr>
              <a:t>Einstellungen und </a:t>
            </a:r>
            <a:r>
              <a:rPr lang="de-DE" sz="1100" i="1" dirty="0">
                <a:effectLst/>
                <a:latin typeface="Arial" panose="020B0604020202020204" pitchFamily="34" charset="0"/>
                <a:ea typeface="Calibri" panose="020F0502020204030204" pitchFamily="34" charset="0"/>
              </a:rPr>
              <a:t>Druckeinrichtungen kennen</a:t>
            </a:r>
            <a:r>
              <a:rPr lang="de-DE" sz="1100" dirty="0">
                <a:effectLst/>
                <a:latin typeface="Arial" panose="020B0604020202020204" pitchFamily="34" charset="0"/>
                <a:ea typeface="Calibri" panose="020F0502020204030204" pitchFamily="34" charset="0"/>
              </a:rPr>
              <a:t>.</a:t>
            </a:r>
            <a:endParaRPr lang="de-DE" sz="1100" dirty="0">
              <a:effectLst/>
              <a:latin typeface="Arial" panose="020B0604020202020204" pitchFamily="34" charset="0"/>
              <a:ea typeface="Times New Roman" panose="02020603050405020304" pitchFamily="18"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Jana Schröder</a:t>
            </a:r>
          </a:p>
          <a:p>
            <a:pPr marL="0" indent="0">
              <a:buNone/>
            </a:pPr>
            <a:r>
              <a:rPr lang="de-DE" sz="1000" b="1" dirty="0">
                <a:effectLst/>
                <a:latin typeface="Arial Narrow" panose="020B0606020202030204" pitchFamily="34" charset="0"/>
                <a:ea typeface="Calibri" panose="020F0502020204030204" pitchFamily="34" charset="0"/>
              </a:rPr>
              <a:t>Mitarbeiterin </a:t>
            </a:r>
            <a:r>
              <a:rPr lang="de-DE" sz="1000" b="1" dirty="0" err="1">
                <a:effectLst/>
                <a:latin typeface="Arial Narrow" panose="020B0606020202030204" pitchFamily="34" charset="0"/>
                <a:ea typeface="Calibri" panose="020F0502020204030204" pitchFamily="34" charset="0"/>
              </a:rPr>
              <a:t>bdks</a:t>
            </a:r>
            <a:r>
              <a:rPr lang="de-DE" sz="1000" b="1" dirty="0">
                <a:effectLst/>
                <a:latin typeface="Arial Narrow" panose="020B0606020202030204" pitchFamily="34" charset="0"/>
                <a:ea typeface="Calibri" panose="020F0502020204030204" pitchFamily="34" charset="0"/>
              </a:rPr>
              <a:t> Werteverbund, Zentrale Dienste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WfbM</a:t>
            </a:r>
            <a:r>
              <a:rPr lang="de-DE" sz="1000" dirty="0">
                <a:latin typeface="Arial" panose="020B0604020202020204" pitchFamily="34" charset="0"/>
                <a:cs typeface="Arial" panose="020B0604020202020204" pitchFamily="34" charset="0"/>
              </a:rPr>
              <a:t> Baunatal</a:t>
            </a:r>
            <a:r>
              <a:rPr lang="de-DE" sz="1000" b="0" i="0" u="none" strike="noStrike" baseline="0" dirty="0">
                <a:latin typeface="Arial" panose="020B0604020202020204" pitchFamily="34" charset="0"/>
                <a:cs typeface="Arial" panose="020B0604020202020204" pitchFamily="34" charset="0"/>
              </a:rPr>
              <a:t>,</a:t>
            </a:r>
          </a:p>
          <a:p>
            <a:pPr marL="0" indent="0">
              <a:lnSpc>
                <a:spcPct val="100000"/>
              </a:lnSpc>
              <a:buNone/>
            </a:pPr>
            <a:r>
              <a:rPr lang="de-DE" sz="1000" dirty="0">
                <a:latin typeface="Arial" panose="020B0604020202020204" pitchFamily="34" charset="0"/>
                <a:cs typeface="Arial" panose="020B0604020202020204" pitchFamily="34" charset="0"/>
              </a:rPr>
              <a:t>Schulungsraum 007</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18.04.2023</a:t>
            </a:r>
          </a:p>
          <a:p>
            <a:pPr marL="0" indent="0">
              <a:lnSpc>
                <a:spcPct val="100000"/>
              </a:lnSpc>
              <a:buFont typeface="Arial" panose="020B0604020202020204" pitchFamily="34" charset="0"/>
              <a:buNone/>
            </a:pPr>
            <a:r>
              <a:rPr lang="de-DE" sz="1000" dirty="0">
                <a:latin typeface="Arial" panose="020B0604020202020204" pitchFamily="34" charset="0"/>
              </a:rPr>
              <a:t>13:00 –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9</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23/0042</a:t>
            </a:r>
            <a:endParaRPr lang="de-DE" sz="1000" dirty="0">
              <a:latin typeface="Arial Black" panose="020B0A04020102020204" pitchFamily="34" charset="0"/>
            </a:endParaRPr>
          </a:p>
        </p:txBody>
      </p:sp>
      <p:sp>
        <p:nvSpPr>
          <p:cNvPr id="15" name="Foliennummernplatzhalter 14">
            <a:extLst>
              <a:ext uri="{FF2B5EF4-FFF2-40B4-BE49-F238E27FC236}">
                <a16:creationId xmlns:a16="http://schemas.microsoft.com/office/drawing/2014/main" id="{DDFC2B1B-4D6D-617C-7C5C-0B8DD3384FD9}"/>
              </a:ext>
            </a:extLst>
          </p:cNvPr>
          <p:cNvSpPr>
            <a:spLocks noGrp="1"/>
          </p:cNvSpPr>
          <p:nvPr>
            <p:ph type="sldNum" sz="quarter" idx="12"/>
          </p:nvPr>
        </p:nvSpPr>
        <p:spPr/>
        <p:txBody>
          <a:bodyPr/>
          <a:lstStyle/>
          <a:p>
            <a:fld id="{98051CB9-6888-4E64-B477-E6EAEEC55F9F}" type="slidenum">
              <a:rPr lang="de-DE" smtClean="0"/>
              <a:t>47</a:t>
            </a:fld>
            <a:endParaRPr lang="de-DE"/>
          </a:p>
        </p:txBody>
      </p:sp>
      <p:sp>
        <p:nvSpPr>
          <p:cNvPr id="16" name="Inhaltsplatzhalter 2">
            <a:extLst>
              <a:ext uri="{FF2B5EF4-FFF2-40B4-BE49-F238E27FC236}">
                <a16:creationId xmlns:a16="http://schemas.microsoft.com/office/drawing/2014/main" id="{CB7A23F1-57DA-FC5A-668A-D9377C19C781}"/>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pic>
        <p:nvPicPr>
          <p:cNvPr id="17" name="Grafik 16" descr="Ein Bild, das Text enthält.&#10;&#10;Automatisch generierte Beschreibung">
            <a:extLst>
              <a:ext uri="{FF2B5EF4-FFF2-40B4-BE49-F238E27FC236}">
                <a16:creationId xmlns:a16="http://schemas.microsoft.com/office/drawing/2014/main" id="{ECE1D20D-84DD-1238-1C05-260582E367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527" y="2351052"/>
            <a:ext cx="2789975" cy="1459476"/>
          </a:xfrm>
          <a:prstGeom prst="rect">
            <a:avLst/>
          </a:prstGeom>
        </p:spPr>
      </p:pic>
    </p:spTree>
    <p:extLst>
      <p:ext uri="{BB962C8B-B14F-4D97-AF65-F5344CB8AC3E}">
        <p14:creationId xmlns:p14="http://schemas.microsoft.com/office/powerpoint/2010/main" val="5072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700" dirty="0">
                <a:latin typeface="Arial Black" panose="020B0A04020102020204" pitchFamily="34" charset="0"/>
                <a:cs typeface="Arial" panose="020B0604020202020204" pitchFamily="34" charset="0"/>
              </a:rPr>
              <a:t>Anwenderschulung MS Office Excel - Anfänger</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100" dirty="0">
                <a:effectLst/>
                <a:latin typeface="Arial" panose="020B0604020202020204" pitchFamily="34" charset="0"/>
                <a:ea typeface="Calibri" panose="020F0502020204030204" pitchFamily="34" charset="0"/>
              </a:rPr>
              <a:t>Das Seminar richtet sich an Anfänger und Alle, die sicherer im </a:t>
            </a:r>
            <a:r>
              <a:rPr lang="de-DE" sz="1100" dirty="0">
                <a:latin typeface="Arial" panose="020B0604020202020204" pitchFamily="34" charset="0"/>
                <a:ea typeface="Calibri" panose="020F0502020204030204" pitchFamily="34" charset="0"/>
              </a:rPr>
              <a:t>Umgang mit Excel werden möchten</a:t>
            </a:r>
            <a:r>
              <a:rPr lang="de-DE" sz="1100" dirty="0">
                <a:effectLst/>
                <a:latin typeface="Arial" panose="020B0604020202020204" pitchFamily="34" charset="0"/>
                <a:ea typeface="Calibri" panose="020F0502020204030204" pitchFamily="34" charset="0"/>
              </a:rPr>
              <a:t>.</a:t>
            </a:r>
            <a:endParaRPr lang="de-DE" sz="1100" dirty="0">
              <a:latin typeface="Arial" panose="020B0604020202020204" pitchFamily="34" charset="0"/>
            </a:endParaRPr>
          </a:p>
          <a:p>
            <a:pPr marL="0" marR="570" indent="0">
              <a:lnSpc>
                <a:spcPct val="100000"/>
              </a:lnSpc>
              <a:buFont typeface="Arial" panose="020B0604020202020204" pitchFamily="34" charset="0"/>
              <a:buNone/>
            </a:pPr>
            <a:r>
              <a:rPr lang="de-DE" sz="1100" dirty="0">
                <a:latin typeface="Arial" panose="020B0604020202020204" pitchFamily="34" charset="0"/>
              </a:rPr>
              <a:t>Seminardauer: 3 Stunden – mit Pausen</a:t>
            </a: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7030A0"/>
                </a:solidFill>
                <a:effectLst/>
                <a:latin typeface="Arial Narrow" panose="020B0606020202030204" pitchFamily="34" charset="0"/>
                <a:ea typeface="Calibri" panose="020F0502020204030204" pitchFamily="34" charset="0"/>
              </a:rPr>
              <a:t>Sie üben am PC im IT-Schulungsraum der </a:t>
            </a:r>
            <a:r>
              <a:rPr lang="de-DE" sz="1200" dirty="0" err="1">
                <a:solidFill>
                  <a:srgbClr val="7030A0"/>
                </a:solidFill>
                <a:effectLst/>
                <a:latin typeface="Arial Narrow" panose="020B0606020202030204" pitchFamily="34" charset="0"/>
                <a:ea typeface="Calibri" panose="020F0502020204030204" pitchFamily="34" charset="0"/>
              </a:rPr>
              <a:t>bdks</a:t>
            </a:r>
            <a:r>
              <a:rPr lang="de-DE" sz="1200" dirty="0">
                <a:solidFill>
                  <a:srgbClr val="7030A0"/>
                </a:solidFill>
                <a:effectLst/>
                <a:latin typeface="Arial Narrow" panose="020B0606020202030204" pitchFamily="34" charset="0"/>
                <a:ea typeface="Calibri" panose="020F0502020204030204" pitchFamily="34" charset="0"/>
              </a:rPr>
              <a:t> mit Unterstützung durch Lehrkräfte aus dem Arbeitsalltag</a:t>
            </a:r>
            <a:r>
              <a:rPr lang="de-DE" sz="1200" b="0" i="0" u="none" strike="noStrike" baseline="0" dirty="0">
                <a:solidFill>
                  <a:srgbClr val="7030A0"/>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lnSpc>
                <a:spcPct val="150000"/>
              </a:lnSpc>
              <a:spcBef>
                <a:spcPts val="600"/>
              </a:spcBef>
              <a:spcAft>
                <a:spcPts val="600"/>
              </a:spcAft>
              <a:buNone/>
            </a:pPr>
            <a:r>
              <a:rPr lang="de-DE" sz="1100" i="1" dirty="0">
                <a:effectLst/>
                <a:latin typeface="Arial" panose="020B0604020202020204" pitchFamily="34" charset="0"/>
                <a:ea typeface="Times New Roman" panose="02020603050405020304" pitchFamily="18" charset="0"/>
              </a:rPr>
              <a:t>Mit dem Kalkulationsprogramm aus der MS-Office Familie sicher und zeitsparend arbeiten: </a:t>
            </a:r>
          </a:p>
          <a:p>
            <a:pPr marL="0" indent="0">
              <a:lnSpc>
                <a:spcPct val="150000"/>
              </a:lnSpc>
              <a:spcBef>
                <a:spcPts val="600"/>
              </a:spcBef>
              <a:spcAft>
                <a:spcPts val="600"/>
              </a:spcAft>
              <a:buNone/>
            </a:pPr>
            <a:r>
              <a:rPr lang="de-DE" sz="1100" i="1" dirty="0">
                <a:effectLst/>
                <a:latin typeface="Arial" panose="020B0604020202020204" pitchFamily="34" charset="0"/>
                <a:ea typeface="Times New Roman" panose="02020603050405020304" pitchFamily="18" charset="0"/>
              </a:rPr>
              <a:t>Sie lernen die Benutzeroberfläche kennen und richten diese für Ihre tägliche Arbeit ein. Sie werden sicher in der Nutzung der Menüs und der Befehle im </a:t>
            </a:r>
            <a:r>
              <a:rPr lang="de-DE" sz="1100" i="1" dirty="0" err="1">
                <a:effectLst/>
                <a:latin typeface="Arial" panose="020B0604020202020204" pitchFamily="34" charset="0"/>
                <a:ea typeface="Times New Roman" panose="02020603050405020304" pitchFamily="18" charset="0"/>
              </a:rPr>
              <a:t>Menüband</a:t>
            </a:r>
            <a:r>
              <a:rPr lang="de-DE" sz="1100" i="1" dirty="0">
                <a:effectLst/>
                <a:latin typeface="Arial" panose="020B0604020202020204" pitchFamily="34" charset="0"/>
                <a:ea typeface="Times New Roman" panose="02020603050405020304" pitchFamily="18" charset="0"/>
              </a:rPr>
              <a:t>. </a:t>
            </a:r>
          </a:p>
          <a:p>
            <a:pPr marL="0" indent="0">
              <a:spcAft>
                <a:spcPts val="600"/>
              </a:spcAft>
              <a:buNone/>
            </a:pPr>
            <a:r>
              <a:rPr lang="de-DE" sz="1100" i="1" dirty="0">
                <a:effectLst/>
                <a:latin typeface="Arial" panose="020B0604020202020204" pitchFamily="34" charset="0"/>
                <a:ea typeface="Times New Roman" panose="02020603050405020304" pitchFamily="18" charset="0"/>
              </a:rPr>
              <a:t>Sie erstellen Tabellen und Grafiken, nutzen die</a:t>
            </a:r>
          </a:p>
          <a:p>
            <a:pPr marL="0" indent="0">
              <a:spcAft>
                <a:spcPts val="600"/>
              </a:spcAft>
              <a:buNone/>
            </a:pPr>
            <a:r>
              <a:rPr lang="de-DE" sz="1100" i="1" dirty="0">
                <a:latin typeface="Arial" panose="020B0604020202020204" pitchFamily="34" charset="0"/>
                <a:ea typeface="Times New Roman" panose="02020603050405020304" pitchFamily="18" charset="0"/>
              </a:rPr>
              <a:t>u</a:t>
            </a:r>
            <a:r>
              <a:rPr lang="de-DE" sz="1100" i="1" dirty="0">
                <a:effectLst/>
                <a:latin typeface="Arial" panose="020B0604020202020204" pitchFamily="34" charset="0"/>
                <a:ea typeface="Times New Roman" panose="02020603050405020304" pitchFamily="18" charset="0"/>
              </a:rPr>
              <a:t>nterschiedlichen Ansichten und lernen die </a:t>
            </a:r>
          </a:p>
          <a:p>
            <a:pPr marL="0" indent="0">
              <a:spcAft>
                <a:spcPts val="600"/>
              </a:spcAft>
              <a:buNone/>
            </a:pPr>
            <a:r>
              <a:rPr lang="de-DE" sz="1100" i="1" dirty="0">
                <a:effectLst/>
                <a:latin typeface="Arial" panose="020B0604020202020204" pitchFamily="34" charset="0"/>
                <a:ea typeface="Times New Roman" panose="02020603050405020304" pitchFamily="18" charset="0"/>
              </a:rPr>
              <a:t>Einstellungen und </a:t>
            </a:r>
            <a:r>
              <a:rPr lang="de-DE" sz="1100" i="1" dirty="0">
                <a:effectLst/>
                <a:latin typeface="Arial" panose="020B0604020202020204" pitchFamily="34" charset="0"/>
                <a:ea typeface="Calibri" panose="020F0502020204030204" pitchFamily="34" charset="0"/>
              </a:rPr>
              <a:t>Druckeinrichtungen kennen</a:t>
            </a:r>
            <a:r>
              <a:rPr lang="de-DE" sz="1100" dirty="0">
                <a:effectLst/>
                <a:latin typeface="Arial" panose="020B0604020202020204" pitchFamily="34" charset="0"/>
                <a:ea typeface="Calibri" panose="020F0502020204030204" pitchFamily="34" charset="0"/>
              </a:rPr>
              <a:t>.</a:t>
            </a:r>
            <a:endParaRPr lang="de-DE" sz="1100" dirty="0">
              <a:effectLst/>
              <a:latin typeface="Arial" panose="020B0604020202020204" pitchFamily="34" charset="0"/>
              <a:ea typeface="Times New Roman" panose="02020603050405020304" pitchFamily="18"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Jana Schröder</a:t>
            </a:r>
          </a:p>
          <a:p>
            <a:pPr marL="0" indent="0">
              <a:buNone/>
            </a:pPr>
            <a:r>
              <a:rPr lang="de-DE" sz="1000" b="1" dirty="0">
                <a:effectLst/>
                <a:latin typeface="Arial Narrow" panose="020B0606020202030204" pitchFamily="34" charset="0"/>
                <a:ea typeface="Calibri" panose="020F0502020204030204" pitchFamily="34" charset="0"/>
              </a:rPr>
              <a:t>Mitarbeiterin </a:t>
            </a:r>
            <a:r>
              <a:rPr lang="de-DE" sz="1000" b="1" dirty="0" err="1">
                <a:effectLst/>
                <a:latin typeface="Arial Narrow" panose="020B0606020202030204" pitchFamily="34" charset="0"/>
                <a:ea typeface="Calibri" panose="020F0502020204030204" pitchFamily="34" charset="0"/>
              </a:rPr>
              <a:t>bdks</a:t>
            </a:r>
            <a:r>
              <a:rPr lang="de-DE" sz="1000" b="1" dirty="0">
                <a:effectLst/>
                <a:latin typeface="Arial Narrow" panose="020B0606020202030204" pitchFamily="34" charset="0"/>
                <a:ea typeface="Calibri" panose="020F0502020204030204" pitchFamily="34" charset="0"/>
              </a:rPr>
              <a:t> Werteverbund, Zentrale Dienste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WfbM</a:t>
            </a:r>
            <a:r>
              <a:rPr lang="de-DE" sz="1000" dirty="0">
                <a:latin typeface="Arial" panose="020B0604020202020204" pitchFamily="34" charset="0"/>
                <a:cs typeface="Arial" panose="020B0604020202020204" pitchFamily="34" charset="0"/>
              </a:rPr>
              <a:t> Baunatal</a:t>
            </a:r>
            <a:r>
              <a:rPr lang="de-DE" sz="1000" b="0" i="0" u="none" strike="noStrike" baseline="0" dirty="0">
                <a:latin typeface="Arial" panose="020B0604020202020204" pitchFamily="34" charset="0"/>
                <a:cs typeface="Arial" panose="020B0604020202020204" pitchFamily="34" charset="0"/>
              </a:rPr>
              <a:t>,</a:t>
            </a:r>
          </a:p>
          <a:p>
            <a:pPr marL="0" indent="0">
              <a:lnSpc>
                <a:spcPct val="100000"/>
              </a:lnSpc>
              <a:buNone/>
            </a:pPr>
            <a:r>
              <a:rPr lang="de-DE" sz="1000" dirty="0">
                <a:latin typeface="Arial" panose="020B0604020202020204" pitchFamily="34" charset="0"/>
                <a:cs typeface="Arial" panose="020B0604020202020204" pitchFamily="34" charset="0"/>
              </a:rPr>
              <a:t>Schulungsraum 007</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a:solidFill>
                  <a:schemeClr val="bg1"/>
                </a:solidFill>
                <a:latin typeface="Arial Black" panose="020B0A04020102020204" pitchFamily="34" charset="0"/>
              </a:rPr>
              <a:t>27.06.2023</a:t>
            </a:r>
            <a:endParaRPr lang="de-DE" sz="1400" dirty="0">
              <a:solidFill>
                <a:schemeClr val="bg1"/>
              </a:solidFill>
              <a:latin typeface="Arial Black" panose="020B0A04020102020204" pitchFamily="34" charset="0"/>
            </a:endParaRPr>
          </a:p>
          <a:p>
            <a:pPr marL="0" indent="0">
              <a:lnSpc>
                <a:spcPct val="100000"/>
              </a:lnSpc>
              <a:buFont typeface="Arial" panose="020B0604020202020204" pitchFamily="34" charset="0"/>
              <a:buNone/>
            </a:pPr>
            <a:r>
              <a:rPr lang="de-DE" sz="1000" dirty="0">
                <a:latin typeface="Arial" panose="020B0604020202020204" pitchFamily="34" charset="0"/>
              </a:rPr>
              <a:t>13:00 –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8</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23/0043</a:t>
            </a:r>
            <a:endParaRPr lang="de-DE" sz="1000" dirty="0">
              <a:latin typeface="Arial Black" panose="020B0A04020102020204" pitchFamily="34" charset="0"/>
            </a:endParaRPr>
          </a:p>
        </p:txBody>
      </p:sp>
      <p:sp>
        <p:nvSpPr>
          <p:cNvPr id="15" name="Foliennummernplatzhalter 14">
            <a:extLst>
              <a:ext uri="{FF2B5EF4-FFF2-40B4-BE49-F238E27FC236}">
                <a16:creationId xmlns:a16="http://schemas.microsoft.com/office/drawing/2014/main" id="{4D64636E-A4FB-B6FB-11D1-4C12145C6212}"/>
              </a:ext>
            </a:extLst>
          </p:cNvPr>
          <p:cNvSpPr>
            <a:spLocks noGrp="1"/>
          </p:cNvSpPr>
          <p:nvPr>
            <p:ph type="sldNum" sz="quarter" idx="12"/>
          </p:nvPr>
        </p:nvSpPr>
        <p:spPr/>
        <p:txBody>
          <a:bodyPr/>
          <a:lstStyle/>
          <a:p>
            <a:fld id="{98051CB9-6888-4E64-B477-E6EAEEC55F9F}" type="slidenum">
              <a:rPr lang="de-DE" smtClean="0"/>
              <a:t>48</a:t>
            </a:fld>
            <a:endParaRPr lang="de-DE"/>
          </a:p>
        </p:txBody>
      </p:sp>
      <p:sp>
        <p:nvSpPr>
          <p:cNvPr id="16" name="Inhaltsplatzhalter 2">
            <a:extLst>
              <a:ext uri="{FF2B5EF4-FFF2-40B4-BE49-F238E27FC236}">
                <a16:creationId xmlns:a16="http://schemas.microsoft.com/office/drawing/2014/main" id="{A4B75855-1564-FB65-A4AD-7D5B9D962E06}"/>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5554637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700" dirty="0">
                <a:latin typeface="Arial Black" panose="020B0A04020102020204" pitchFamily="34" charset="0"/>
                <a:cs typeface="Arial" panose="020B0604020202020204" pitchFamily="34" charset="0"/>
              </a:rPr>
              <a:t>Anwenderschulung MS Office Excel - Anfänger</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100" dirty="0">
                <a:effectLst/>
                <a:latin typeface="Arial" panose="020B0604020202020204" pitchFamily="34" charset="0"/>
                <a:ea typeface="Calibri" panose="020F0502020204030204" pitchFamily="34" charset="0"/>
              </a:rPr>
              <a:t>Das Seminar richtet sich an Anfänger und Alle, die sicherer im </a:t>
            </a:r>
            <a:r>
              <a:rPr lang="de-DE" sz="1100" dirty="0">
                <a:latin typeface="Arial" panose="020B0604020202020204" pitchFamily="34" charset="0"/>
                <a:ea typeface="Calibri" panose="020F0502020204030204" pitchFamily="34" charset="0"/>
              </a:rPr>
              <a:t>Umgang mit Excel werden möchten</a:t>
            </a:r>
            <a:r>
              <a:rPr lang="de-DE" sz="1100" dirty="0">
                <a:effectLst/>
                <a:latin typeface="Arial" panose="020B0604020202020204" pitchFamily="34" charset="0"/>
                <a:ea typeface="Calibri" panose="020F0502020204030204" pitchFamily="34" charset="0"/>
              </a:rPr>
              <a:t>.</a:t>
            </a:r>
            <a:endParaRPr lang="de-DE" sz="1100" dirty="0">
              <a:latin typeface="Arial" panose="020B0604020202020204" pitchFamily="34" charset="0"/>
            </a:endParaRPr>
          </a:p>
          <a:p>
            <a:pPr marL="0" marR="570" indent="0">
              <a:lnSpc>
                <a:spcPct val="100000"/>
              </a:lnSpc>
              <a:buFont typeface="Arial" panose="020B0604020202020204" pitchFamily="34" charset="0"/>
              <a:buNone/>
            </a:pPr>
            <a:r>
              <a:rPr lang="de-DE" sz="1100" dirty="0">
                <a:latin typeface="Arial" panose="020B0604020202020204" pitchFamily="34" charset="0"/>
              </a:rPr>
              <a:t>Seminardauer: 3 Stunden – mit Pausen</a:t>
            </a:r>
          </a:p>
          <a:p>
            <a:pPr marL="0" marR="570" indent="0">
              <a:lnSpc>
                <a:spcPct val="100000"/>
              </a:lnSpc>
              <a:buFont typeface="Arial" panose="020B0604020202020204" pitchFamily="34" charset="0"/>
              <a:buNone/>
            </a:pPr>
            <a:endParaRPr lang="de-DE" sz="1100" dirty="0">
              <a:latin typeface="Arial" panose="020B0604020202020204" pitchFamily="34" charset="0"/>
            </a:endParaRPr>
          </a:p>
          <a:p>
            <a:pPr marL="0" marR="570" indent="0">
              <a:lnSpc>
                <a:spcPct val="100000"/>
              </a:lnSpc>
              <a:buNone/>
            </a:pPr>
            <a:r>
              <a:rPr lang="de-DE" sz="1100" b="1" dirty="0">
                <a:solidFill>
                  <a:srgbClr val="FF0000"/>
                </a:solidFill>
                <a:latin typeface="Arial" panose="020B0604020202020204" pitchFamily="34" charset="0"/>
              </a:rPr>
              <a:t>Verschoben auf den 18.10.2023!!!</a:t>
            </a:r>
          </a:p>
          <a:p>
            <a:pPr marL="0" marR="570" indent="0">
              <a:lnSpc>
                <a:spcPct val="100000"/>
              </a:lnSpc>
              <a:buFont typeface="Arial" panose="020B0604020202020204" pitchFamily="34" charset="0"/>
              <a:buNone/>
            </a:pPr>
            <a:endParaRPr lang="de-DE" sz="1100" dirty="0">
              <a:latin typeface="Arial" panose="020B060402020202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7030A0"/>
                </a:solidFill>
                <a:effectLst/>
                <a:latin typeface="Arial Narrow" panose="020B0606020202030204" pitchFamily="34" charset="0"/>
                <a:ea typeface="Calibri" panose="020F0502020204030204" pitchFamily="34" charset="0"/>
              </a:rPr>
              <a:t>Sie üben am PC im IT-Schulungsraum der </a:t>
            </a:r>
            <a:r>
              <a:rPr lang="de-DE" sz="1200" dirty="0" err="1">
                <a:solidFill>
                  <a:srgbClr val="7030A0"/>
                </a:solidFill>
                <a:effectLst/>
                <a:latin typeface="Arial Narrow" panose="020B0606020202030204" pitchFamily="34" charset="0"/>
                <a:ea typeface="Calibri" panose="020F0502020204030204" pitchFamily="34" charset="0"/>
              </a:rPr>
              <a:t>bdks</a:t>
            </a:r>
            <a:r>
              <a:rPr lang="de-DE" sz="1200" dirty="0">
                <a:solidFill>
                  <a:srgbClr val="7030A0"/>
                </a:solidFill>
                <a:effectLst/>
                <a:latin typeface="Arial Narrow" panose="020B0606020202030204" pitchFamily="34" charset="0"/>
                <a:ea typeface="Calibri" panose="020F0502020204030204" pitchFamily="34" charset="0"/>
              </a:rPr>
              <a:t> mit Unterstützung durch Lehrkräfte aus dem Arbeitsalltag</a:t>
            </a:r>
            <a:r>
              <a:rPr lang="de-DE" sz="1200" b="0" i="0" u="none" strike="noStrike" baseline="0" dirty="0">
                <a:solidFill>
                  <a:srgbClr val="7030A0"/>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lnSpc>
                <a:spcPct val="150000"/>
              </a:lnSpc>
              <a:spcBef>
                <a:spcPts val="600"/>
              </a:spcBef>
              <a:spcAft>
                <a:spcPts val="600"/>
              </a:spcAft>
              <a:buNone/>
            </a:pPr>
            <a:r>
              <a:rPr lang="de-DE" sz="1100" i="1" dirty="0">
                <a:effectLst/>
                <a:latin typeface="Arial" panose="020B0604020202020204" pitchFamily="34" charset="0"/>
                <a:ea typeface="Times New Roman" panose="02020603050405020304" pitchFamily="18" charset="0"/>
              </a:rPr>
              <a:t>Mit dem Kalkulationsprogramm aus der MS-Office Familie sicher und zeitsparend arbeiten: </a:t>
            </a:r>
          </a:p>
          <a:p>
            <a:pPr marL="0" indent="0">
              <a:lnSpc>
                <a:spcPct val="150000"/>
              </a:lnSpc>
              <a:spcBef>
                <a:spcPts val="600"/>
              </a:spcBef>
              <a:spcAft>
                <a:spcPts val="600"/>
              </a:spcAft>
              <a:buNone/>
            </a:pPr>
            <a:r>
              <a:rPr lang="de-DE" sz="1100" i="1" dirty="0">
                <a:effectLst/>
                <a:latin typeface="Arial" panose="020B0604020202020204" pitchFamily="34" charset="0"/>
                <a:ea typeface="Times New Roman" panose="02020603050405020304" pitchFamily="18" charset="0"/>
              </a:rPr>
              <a:t>Sie lernen die Benutzeroberfläche kennen und richten diese für Ihre tägliche Arbeit ein. Sie werden sicher in der Nutzung der Menüs und der Befehle im </a:t>
            </a:r>
            <a:r>
              <a:rPr lang="de-DE" sz="1100" i="1" dirty="0" err="1">
                <a:effectLst/>
                <a:latin typeface="Arial" panose="020B0604020202020204" pitchFamily="34" charset="0"/>
                <a:ea typeface="Times New Roman" panose="02020603050405020304" pitchFamily="18" charset="0"/>
              </a:rPr>
              <a:t>Menüband</a:t>
            </a:r>
            <a:r>
              <a:rPr lang="de-DE" sz="1100" i="1" dirty="0">
                <a:effectLst/>
                <a:latin typeface="Arial" panose="020B0604020202020204" pitchFamily="34" charset="0"/>
                <a:ea typeface="Times New Roman" panose="02020603050405020304" pitchFamily="18" charset="0"/>
              </a:rPr>
              <a:t>. </a:t>
            </a:r>
          </a:p>
          <a:p>
            <a:pPr marL="0" indent="0">
              <a:spcAft>
                <a:spcPts val="600"/>
              </a:spcAft>
              <a:buNone/>
            </a:pPr>
            <a:r>
              <a:rPr lang="de-DE" sz="1100" i="1" dirty="0">
                <a:effectLst/>
                <a:latin typeface="Arial" panose="020B0604020202020204" pitchFamily="34" charset="0"/>
                <a:ea typeface="Times New Roman" panose="02020603050405020304" pitchFamily="18" charset="0"/>
              </a:rPr>
              <a:t>Sie erstellen Tabellen und Grafiken, nutzen die</a:t>
            </a:r>
          </a:p>
          <a:p>
            <a:pPr marL="0" indent="0">
              <a:spcAft>
                <a:spcPts val="600"/>
              </a:spcAft>
              <a:buNone/>
            </a:pPr>
            <a:r>
              <a:rPr lang="de-DE" sz="1100" i="1" dirty="0">
                <a:latin typeface="Arial" panose="020B0604020202020204" pitchFamily="34" charset="0"/>
                <a:ea typeface="Times New Roman" panose="02020603050405020304" pitchFamily="18" charset="0"/>
              </a:rPr>
              <a:t>u</a:t>
            </a:r>
            <a:r>
              <a:rPr lang="de-DE" sz="1100" i="1" dirty="0">
                <a:effectLst/>
                <a:latin typeface="Arial" panose="020B0604020202020204" pitchFamily="34" charset="0"/>
                <a:ea typeface="Times New Roman" panose="02020603050405020304" pitchFamily="18" charset="0"/>
              </a:rPr>
              <a:t>nterschiedlichen Ansichten und lernen die </a:t>
            </a:r>
          </a:p>
          <a:p>
            <a:pPr marL="0" indent="0">
              <a:spcAft>
                <a:spcPts val="600"/>
              </a:spcAft>
              <a:buNone/>
            </a:pPr>
            <a:r>
              <a:rPr lang="de-DE" sz="1100" i="1" dirty="0">
                <a:effectLst/>
                <a:latin typeface="Arial" panose="020B0604020202020204" pitchFamily="34" charset="0"/>
                <a:ea typeface="Times New Roman" panose="02020603050405020304" pitchFamily="18" charset="0"/>
              </a:rPr>
              <a:t>Einstellungen und </a:t>
            </a:r>
            <a:r>
              <a:rPr lang="de-DE" sz="1100" i="1" dirty="0">
                <a:effectLst/>
                <a:latin typeface="Arial" panose="020B0604020202020204" pitchFamily="34" charset="0"/>
                <a:ea typeface="Calibri" panose="020F0502020204030204" pitchFamily="34" charset="0"/>
              </a:rPr>
              <a:t>Druckeinrichtungen kennen</a:t>
            </a:r>
            <a:r>
              <a:rPr lang="de-DE" sz="1100" dirty="0">
                <a:effectLst/>
                <a:latin typeface="Arial" panose="020B0604020202020204" pitchFamily="34" charset="0"/>
                <a:ea typeface="Calibri" panose="020F0502020204030204" pitchFamily="34" charset="0"/>
              </a:rPr>
              <a:t>.</a:t>
            </a:r>
            <a:endParaRPr lang="de-DE" sz="1100" dirty="0">
              <a:effectLst/>
              <a:latin typeface="Arial" panose="020B0604020202020204" pitchFamily="34" charset="0"/>
              <a:ea typeface="Times New Roman" panose="02020603050405020304" pitchFamily="18"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Jana Schröder</a:t>
            </a:r>
          </a:p>
          <a:p>
            <a:pPr marL="0" indent="0">
              <a:buNone/>
            </a:pPr>
            <a:r>
              <a:rPr lang="de-DE" sz="1000" b="1" dirty="0">
                <a:effectLst/>
                <a:latin typeface="Arial Narrow" panose="020B0606020202030204" pitchFamily="34" charset="0"/>
                <a:ea typeface="Calibri" panose="020F0502020204030204" pitchFamily="34" charset="0"/>
              </a:rPr>
              <a:t>Mitarbeiterin </a:t>
            </a:r>
            <a:r>
              <a:rPr lang="de-DE" sz="1000" b="1" dirty="0" err="1">
                <a:effectLst/>
                <a:latin typeface="Arial Narrow" panose="020B0606020202030204" pitchFamily="34" charset="0"/>
                <a:ea typeface="Calibri" panose="020F0502020204030204" pitchFamily="34" charset="0"/>
              </a:rPr>
              <a:t>bdks</a:t>
            </a:r>
            <a:r>
              <a:rPr lang="de-DE" sz="1000" b="1" dirty="0">
                <a:effectLst/>
                <a:latin typeface="Arial Narrow" panose="020B0606020202030204" pitchFamily="34" charset="0"/>
                <a:ea typeface="Calibri" panose="020F0502020204030204" pitchFamily="34" charset="0"/>
              </a:rPr>
              <a:t> Werteverbund, Zentrale Dienste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WfbM</a:t>
            </a:r>
            <a:r>
              <a:rPr lang="de-DE" sz="1000" dirty="0">
                <a:latin typeface="Arial" panose="020B0604020202020204" pitchFamily="34" charset="0"/>
                <a:cs typeface="Arial" panose="020B0604020202020204" pitchFamily="34" charset="0"/>
              </a:rPr>
              <a:t> Baunatal</a:t>
            </a:r>
            <a:r>
              <a:rPr lang="de-DE" sz="1000" b="0" i="0" u="none" strike="noStrike" baseline="0" dirty="0">
                <a:latin typeface="Arial" panose="020B0604020202020204" pitchFamily="34" charset="0"/>
                <a:cs typeface="Arial" panose="020B0604020202020204" pitchFamily="34" charset="0"/>
              </a:rPr>
              <a:t>,</a:t>
            </a:r>
          </a:p>
          <a:p>
            <a:pPr marL="0" indent="0">
              <a:lnSpc>
                <a:spcPct val="100000"/>
              </a:lnSpc>
              <a:buNone/>
            </a:pPr>
            <a:r>
              <a:rPr lang="de-DE" sz="1000" dirty="0">
                <a:latin typeface="Arial" panose="020B0604020202020204" pitchFamily="34" charset="0"/>
                <a:cs typeface="Arial" panose="020B0604020202020204" pitchFamily="34" charset="0"/>
              </a:rPr>
              <a:t>Schulungsraum 007</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17.10.2023</a:t>
            </a:r>
          </a:p>
          <a:p>
            <a:pPr marL="0" indent="0">
              <a:lnSpc>
                <a:spcPct val="100000"/>
              </a:lnSpc>
              <a:buFont typeface="Arial" panose="020B0604020202020204" pitchFamily="34" charset="0"/>
              <a:buNone/>
            </a:pPr>
            <a:r>
              <a:rPr lang="de-DE" sz="1000" dirty="0">
                <a:latin typeface="Arial" panose="020B0604020202020204" pitchFamily="34" charset="0"/>
              </a:rPr>
              <a:t>13:00 –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9</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23/0044</a:t>
            </a:r>
            <a:endParaRPr lang="de-DE" sz="1000" dirty="0">
              <a:latin typeface="Arial Black" panose="020B0A04020102020204" pitchFamily="34" charset="0"/>
            </a:endParaRPr>
          </a:p>
        </p:txBody>
      </p:sp>
      <p:sp>
        <p:nvSpPr>
          <p:cNvPr id="15" name="Foliennummernplatzhalter 14">
            <a:extLst>
              <a:ext uri="{FF2B5EF4-FFF2-40B4-BE49-F238E27FC236}">
                <a16:creationId xmlns:a16="http://schemas.microsoft.com/office/drawing/2014/main" id="{FD6B4630-1E57-F3B1-1326-990D77B49BEB}"/>
              </a:ext>
            </a:extLst>
          </p:cNvPr>
          <p:cNvSpPr>
            <a:spLocks noGrp="1"/>
          </p:cNvSpPr>
          <p:nvPr>
            <p:ph type="sldNum" sz="quarter" idx="12"/>
          </p:nvPr>
        </p:nvSpPr>
        <p:spPr/>
        <p:txBody>
          <a:bodyPr/>
          <a:lstStyle/>
          <a:p>
            <a:fld id="{98051CB9-6888-4E64-B477-E6EAEEC55F9F}" type="slidenum">
              <a:rPr lang="de-DE" smtClean="0"/>
              <a:t>49</a:t>
            </a:fld>
            <a:endParaRPr lang="de-DE"/>
          </a:p>
        </p:txBody>
      </p:sp>
      <p:sp>
        <p:nvSpPr>
          <p:cNvPr id="16" name="Inhaltsplatzhalter 2">
            <a:extLst>
              <a:ext uri="{FF2B5EF4-FFF2-40B4-BE49-F238E27FC236}">
                <a16:creationId xmlns:a16="http://schemas.microsoft.com/office/drawing/2014/main" id="{2547E6FA-F10A-EE85-4021-E4A2127FA604}"/>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892559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921721" cy="499872"/>
          </a:xfrm>
          <a:prstGeom prst="rect">
            <a:avLst/>
          </a:prstGeom>
          <a:no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2400" b="1" dirty="0">
                <a:latin typeface="Arial Black" panose="020B0A04020102020204" pitchFamily="34" charset="0"/>
                <a:cs typeface="Arial" panose="020B0604020202020204" pitchFamily="34" charset="0"/>
              </a:rPr>
              <a:t>Inhalt</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16" name="Titel 1">
            <a:hlinkClick r:id="rId3" action="ppaction://hlinksldjump"/>
            <a:extLst>
              <a:ext uri="{FF2B5EF4-FFF2-40B4-BE49-F238E27FC236}">
                <a16:creationId xmlns:a16="http://schemas.microsoft.com/office/drawing/2014/main" id="{2A01A6A8-9B12-41A4-9D10-F3AAA6B53874}"/>
              </a:ext>
            </a:extLst>
          </p:cNvPr>
          <p:cNvSpPr txBox="1">
            <a:spLocks/>
          </p:cNvSpPr>
          <p:nvPr/>
        </p:nvSpPr>
        <p:spPr>
          <a:xfrm>
            <a:off x="418622" y="1834034"/>
            <a:ext cx="3799441" cy="426087"/>
          </a:xfrm>
          <a:prstGeom prst="rect">
            <a:avLst/>
          </a:prstGeom>
          <a:solidFill>
            <a:srgbClr val="82D0F4"/>
          </a:solidFill>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DE" sz="1600" u="sng" dirty="0">
                <a:latin typeface="Arial Black" panose="020B0A040201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Fortbildungskatalog</a:t>
            </a:r>
            <a:endParaRPr lang="de-DE" sz="1600" u="sng" dirty="0">
              <a:latin typeface="Arial Black" panose="020B0A04020102020204" pitchFamily="34" charset="0"/>
              <a:cs typeface="Arial" panose="020B0604020202020204" pitchFamily="34" charset="0"/>
            </a:endParaRPr>
          </a:p>
        </p:txBody>
      </p:sp>
      <p:sp>
        <p:nvSpPr>
          <p:cNvPr id="17" name="Titel 1">
            <a:hlinkClick r:id="rId4" action="ppaction://hlinksldjump"/>
            <a:extLst>
              <a:ext uri="{FF2B5EF4-FFF2-40B4-BE49-F238E27FC236}">
                <a16:creationId xmlns:a16="http://schemas.microsoft.com/office/drawing/2014/main" id="{7BC3A484-429E-E75C-6779-1ED2B04F4B2F}"/>
              </a:ext>
            </a:extLst>
          </p:cNvPr>
          <p:cNvSpPr txBox="1">
            <a:spLocks/>
          </p:cNvSpPr>
          <p:nvPr/>
        </p:nvSpPr>
        <p:spPr>
          <a:xfrm>
            <a:off x="418622" y="3489843"/>
            <a:ext cx="3921721" cy="499872"/>
          </a:xfrm>
          <a:prstGeom prst="rect">
            <a:avLst/>
          </a:prstGeom>
          <a:solidFill>
            <a:srgbClr val="FFF69B"/>
          </a:solidFill>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Beruf &amp; Familie</a:t>
            </a:r>
            <a:endParaRPr lang="de-DE" sz="1600" dirty="0">
              <a:latin typeface="Arial Black" panose="020B0A04020102020204" pitchFamily="34" charset="0"/>
              <a:cs typeface="Arial" panose="020B0604020202020204" pitchFamily="34" charset="0"/>
            </a:endParaRPr>
          </a:p>
        </p:txBody>
      </p:sp>
      <p:sp>
        <p:nvSpPr>
          <p:cNvPr id="20" name="Titel 1">
            <a:hlinkClick r:id="rId5" action="ppaction://hlinksldjump"/>
            <a:extLst>
              <a:ext uri="{FF2B5EF4-FFF2-40B4-BE49-F238E27FC236}">
                <a16:creationId xmlns:a16="http://schemas.microsoft.com/office/drawing/2014/main" id="{50586FD8-BFD9-0329-4533-B7A33C660644}"/>
              </a:ext>
            </a:extLst>
          </p:cNvPr>
          <p:cNvSpPr txBox="1">
            <a:spLocks/>
          </p:cNvSpPr>
          <p:nvPr/>
        </p:nvSpPr>
        <p:spPr>
          <a:xfrm>
            <a:off x="418622" y="5046976"/>
            <a:ext cx="3799441" cy="503578"/>
          </a:xfrm>
          <a:prstGeom prst="rect">
            <a:avLst/>
          </a:prstGeom>
          <a:solidFill>
            <a:srgbClr val="AA8CC0"/>
          </a:solidFill>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Diakonische Angebote</a:t>
            </a:r>
            <a:endParaRPr lang="de-DE" sz="1600" dirty="0">
              <a:latin typeface="Arial Black" panose="020B0A04020102020204" pitchFamily="34" charset="0"/>
              <a:cs typeface="Arial" panose="020B0604020202020204" pitchFamily="34" charset="0"/>
            </a:endParaRPr>
          </a:p>
        </p:txBody>
      </p:sp>
      <p:sp>
        <p:nvSpPr>
          <p:cNvPr id="21" name="Titel 1">
            <a:hlinkClick r:id="rId6" action="ppaction://hlinksldjump"/>
            <a:extLst>
              <a:ext uri="{FF2B5EF4-FFF2-40B4-BE49-F238E27FC236}">
                <a16:creationId xmlns:a16="http://schemas.microsoft.com/office/drawing/2014/main" id="{CB638CC0-2011-3073-66EA-A58396661596}"/>
              </a:ext>
            </a:extLst>
          </p:cNvPr>
          <p:cNvSpPr txBox="1">
            <a:spLocks/>
          </p:cNvSpPr>
          <p:nvPr/>
        </p:nvSpPr>
        <p:spPr>
          <a:xfrm>
            <a:off x="432206" y="6702785"/>
            <a:ext cx="3966199" cy="628550"/>
          </a:xfrm>
          <a:prstGeom prst="rect">
            <a:avLst/>
          </a:prstGeom>
          <a:solidFill>
            <a:srgbClr val="B0D39B"/>
          </a:solidFill>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Betriebliches</a:t>
            </a:r>
            <a:r>
              <a:rPr lang="de-DE" sz="1600" dirty="0">
                <a:solidFill>
                  <a:srgbClr val="0563C1"/>
                </a:solidFill>
                <a:latin typeface="Arial Black" panose="020B0A040201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 </a:t>
            </a:r>
          </a:p>
          <a:p>
            <a:r>
              <a:rPr lang="de-DE" sz="1600" dirty="0">
                <a:latin typeface="Arial Black" panose="020B0A040201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Gesundheits- &amp; Sozialwesen</a:t>
            </a:r>
            <a:endParaRPr lang="de-DE" sz="1600" dirty="0">
              <a:latin typeface="Arial Black" panose="020B0A04020102020204" pitchFamily="34" charset="0"/>
              <a:cs typeface="Arial" panose="020B0604020202020204" pitchFamily="34" charset="0"/>
            </a:endParaRPr>
          </a:p>
        </p:txBody>
      </p:sp>
      <p:sp>
        <p:nvSpPr>
          <p:cNvPr id="23" name="Titel 1">
            <a:hlinkClick r:id="rId7" action="ppaction://hlinksldjump"/>
            <a:extLst>
              <a:ext uri="{FF2B5EF4-FFF2-40B4-BE49-F238E27FC236}">
                <a16:creationId xmlns:a16="http://schemas.microsoft.com/office/drawing/2014/main" id="{8F2B1976-C9B1-BF28-5C22-150FE1EB6EB0}"/>
              </a:ext>
            </a:extLst>
          </p:cNvPr>
          <p:cNvSpPr txBox="1">
            <a:spLocks/>
          </p:cNvSpPr>
          <p:nvPr/>
        </p:nvSpPr>
        <p:spPr>
          <a:xfrm>
            <a:off x="432206" y="8483566"/>
            <a:ext cx="3826550" cy="469968"/>
          </a:xfrm>
          <a:prstGeom prst="rect">
            <a:avLst/>
          </a:prstGeom>
          <a:solidFill>
            <a:srgbClr val="F19FC5"/>
          </a:solidFill>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Mitarbeiterangebote</a:t>
            </a:r>
            <a:endParaRPr lang="de-DE" sz="1600" b="1" i="0" u="none" strike="noStrike" baseline="0" dirty="0">
              <a:latin typeface="Arial Black" panose="020B0A04020102020204" pitchFamily="34" charset="0"/>
            </a:endParaRPr>
          </a:p>
        </p:txBody>
      </p:sp>
      <p:sp>
        <p:nvSpPr>
          <p:cNvPr id="26" name="Inhaltsplatzhalter 2">
            <a:extLst>
              <a:ext uri="{FF2B5EF4-FFF2-40B4-BE49-F238E27FC236}">
                <a16:creationId xmlns:a16="http://schemas.microsoft.com/office/drawing/2014/main" id="{2F13C428-E9CC-6782-BEB5-FB048EFC29D0}"/>
              </a:ext>
            </a:extLst>
          </p:cNvPr>
          <p:cNvSpPr txBox="1">
            <a:spLocks/>
          </p:cNvSpPr>
          <p:nvPr/>
        </p:nvSpPr>
        <p:spPr>
          <a:xfrm>
            <a:off x="5546912" y="2032815"/>
            <a:ext cx="689986" cy="304797"/>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ab S. 6</a:t>
            </a:r>
            <a:endParaRPr lang="de-DE" sz="1200" dirty="0">
              <a:solidFill>
                <a:schemeClr val="bg1"/>
              </a:solidFill>
              <a:latin typeface="Myriad Variable Concept"/>
            </a:endParaRPr>
          </a:p>
        </p:txBody>
      </p:sp>
      <p:sp>
        <p:nvSpPr>
          <p:cNvPr id="2" name="Foliennummernplatzhalter 1">
            <a:extLst>
              <a:ext uri="{FF2B5EF4-FFF2-40B4-BE49-F238E27FC236}">
                <a16:creationId xmlns:a16="http://schemas.microsoft.com/office/drawing/2014/main" id="{33BA02BD-CA48-063E-4E37-B252AE8B0BDF}"/>
              </a:ext>
            </a:extLst>
          </p:cNvPr>
          <p:cNvSpPr>
            <a:spLocks noGrp="1"/>
          </p:cNvSpPr>
          <p:nvPr>
            <p:ph type="sldNum" sz="quarter" idx="12"/>
          </p:nvPr>
        </p:nvSpPr>
        <p:spPr/>
        <p:txBody>
          <a:bodyPr/>
          <a:lstStyle/>
          <a:p>
            <a:fld id="{98051CB9-6888-4E64-B477-E6EAEEC55F9F}" type="slidenum">
              <a:rPr lang="de-DE" smtClean="0"/>
              <a:t>5</a:t>
            </a:fld>
            <a:endParaRPr lang="de-DE"/>
          </a:p>
        </p:txBody>
      </p:sp>
      <p:sp>
        <p:nvSpPr>
          <p:cNvPr id="3" name="Inhaltsplatzhalter 2">
            <a:extLst>
              <a:ext uri="{FF2B5EF4-FFF2-40B4-BE49-F238E27FC236}">
                <a16:creationId xmlns:a16="http://schemas.microsoft.com/office/drawing/2014/main" id="{63340A5D-737A-7F53-AA89-FDA87DC4F7DD}"/>
              </a:ext>
            </a:extLst>
          </p:cNvPr>
          <p:cNvSpPr txBox="1">
            <a:spLocks/>
          </p:cNvSpPr>
          <p:nvPr/>
        </p:nvSpPr>
        <p:spPr>
          <a:xfrm>
            <a:off x="5529658" y="3620566"/>
            <a:ext cx="839602" cy="304797"/>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ab S. 62</a:t>
            </a:r>
            <a:endParaRPr lang="de-DE" sz="1200" dirty="0">
              <a:solidFill>
                <a:schemeClr val="bg1"/>
              </a:solidFill>
              <a:latin typeface="Myriad Variable Concept"/>
            </a:endParaRPr>
          </a:p>
        </p:txBody>
      </p:sp>
      <p:sp>
        <p:nvSpPr>
          <p:cNvPr id="6" name="Inhaltsplatzhalter 2">
            <a:extLst>
              <a:ext uri="{FF2B5EF4-FFF2-40B4-BE49-F238E27FC236}">
                <a16:creationId xmlns:a16="http://schemas.microsoft.com/office/drawing/2014/main" id="{C73CAD53-791A-A2F1-F353-5C2181B36D27}"/>
              </a:ext>
            </a:extLst>
          </p:cNvPr>
          <p:cNvSpPr txBox="1">
            <a:spLocks/>
          </p:cNvSpPr>
          <p:nvPr/>
        </p:nvSpPr>
        <p:spPr>
          <a:xfrm>
            <a:off x="5529658" y="5241914"/>
            <a:ext cx="839602" cy="304797"/>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ab S. 64</a:t>
            </a:r>
            <a:endParaRPr lang="de-DE" sz="1200" dirty="0">
              <a:solidFill>
                <a:schemeClr val="bg1"/>
              </a:solidFill>
              <a:latin typeface="Myriad Variable Concept"/>
            </a:endParaRPr>
          </a:p>
        </p:txBody>
      </p:sp>
      <p:sp>
        <p:nvSpPr>
          <p:cNvPr id="8" name="Inhaltsplatzhalter 2">
            <a:extLst>
              <a:ext uri="{FF2B5EF4-FFF2-40B4-BE49-F238E27FC236}">
                <a16:creationId xmlns:a16="http://schemas.microsoft.com/office/drawing/2014/main" id="{EA8AB0AD-33FB-1E71-1B4E-2AB3119586F8}"/>
              </a:ext>
            </a:extLst>
          </p:cNvPr>
          <p:cNvSpPr txBox="1">
            <a:spLocks/>
          </p:cNvSpPr>
          <p:nvPr/>
        </p:nvSpPr>
        <p:spPr>
          <a:xfrm>
            <a:off x="5533292" y="7026538"/>
            <a:ext cx="763991" cy="304797"/>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ab S. 69</a:t>
            </a:r>
            <a:endParaRPr lang="de-DE" sz="1200" dirty="0">
              <a:solidFill>
                <a:schemeClr val="bg1"/>
              </a:solidFill>
              <a:latin typeface="Myriad Variable Concept"/>
            </a:endParaRPr>
          </a:p>
        </p:txBody>
      </p:sp>
      <p:sp>
        <p:nvSpPr>
          <p:cNvPr id="9" name="Inhaltsplatzhalter 2">
            <a:extLst>
              <a:ext uri="{FF2B5EF4-FFF2-40B4-BE49-F238E27FC236}">
                <a16:creationId xmlns:a16="http://schemas.microsoft.com/office/drawing/2014/main" id="{16B4EBB7-EDF4-6F57-7591-23B6348940DA}"/>
              </a:ext>
            </a:extLst>
          </p:cNvPr>
          <p:cNvSpPr txBox="1">
            <a:spLocks/>
          </p:cNvSpPr>
          <p:nvPr/>
        </p:nvSpPr>
        <p:spPr>
          <a:xfrm>
            <a:off x="5533291" y="8800285"/>
            <a:ext cx="853222" cy="304797"/>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ab S. 78</a:t>
            </a:r>
            <a:endParaRPr lang="de-DE" sz="1200" dirty="0">
              <a:solidFill>
                <a:schemeClr val="bg1"/>
              </a:solidFill>
              <a:latin typeface="Myriad Variable Concept"/>
            </a:endParaRPr>
          </a:p>
        </p:txBody>
      </p:sp>
    </p:spTree>
    <p:extLst>
      <p:ext uri="{BB962C8B-B14F-4D97-AF65-F5344CB8AC3E}">
        <p14:creationId xmlns:p14="http://schemas.microsoft.com/office/powerpoint/2010/main" val="23126730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700" dirty="0">
                <a:latin typeface="Arial Black" panose="020B0A04020102020204" pitchFamily="34" charset="0"/>
                <a:cs typeface="Arial" panose="020B0604020202020204" pitchFamily="34" charset="0"/>
              </a:rPr>
              <a:t>Anwenderschulung MS Office Excel - Anfänger</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100" dirty="0">
                <a:effectLst/>
                <a:latin typeface="Arial" panose="020B0604020202020204" pitchFamily="34" charset="0"/>
                <a:ea typeface="Calibri" panose="020F0502020204030204" pitchFamily="34" charset="0"/>
              </a:rPr>
              <a:t>Das Seminar richtet sich an Anfänger und Alle, die sicherer im </a:t>
            </a:r>
            <a:r>
              <a:rPr lang="de-DE" sz="1100" dirty="0">
                <a:latin typeface="Arial" panose="020B0604020202020204" pitchFamily="34" charset="0"/>
                <a:ea typeface="Calibri" panose="020F0502020204030204" pitchFamily="34" charset="0"/>
              </a:rPr>
              <a:t>Umgang mit Excel werden möchten</a:t>
            </a:r>
            <a:r>
              <a:rPr lang="de-DE" sz="1100" dirty="0">
                <a:effectLst/>
                <a:latin typeface="Arial" panose="020B0604020202020204" pitchFamily="34" charset="0"/>
                <a:ea typeface="Calibri" panose="020F0502020204030204" pitchFamily="34" charset="0"/>
              </a:rPr>
              <a:t>.</a:t>
            </a:r>
            <a:endParaRPr lang="de-DE" sz="1100" dirty="0">
              <a:latin typeface="Arial" panose="020B0604020202020204" pitchFamily="34" charset="0"/>
            </a:endParaRPr>
          </a:p>
          <a:p>
            <a:pPr marL="0" marR="570" indent="0">
              <a:lnSpc>
                <a:spcPct val="100000"/>
              </a:lnSpc>
              <a:buFont typeface="Arial" panose="020B0604020202020204" pitchFamily="34" charset="0"/>
              <a:buNone/>
            </a:pPr>
            <a:r>
              <a:rPr lang="de-DE" sz="1100" dirty="0">
                <a:latin typeface="Arial" panose="020B0604020202020204" pitchFamily="34" charset="0"/>
              </a:rPr>
              <a:t>Seminardauer: 3 Stunden – mit Pausen</a:t>
            </a: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7030A0"/>
                </a:solidFill>
                <a:effectLst/>
                <a:latin typeface="Arial Narrow" panose="020B0606020202030204" pitchFamily="34" charset="0"/>
                <a:ea typeface="Calibri" panose="020F0502020204030204" pitchFamily="34" charset="0"/>
              </a:rPr>
              <a:t>Sie üben am PC im IT-Schulungsraum der </a:t>
            </a:r>
            <a:r>
              <a:rPr lang="de-DE" sz="1200" dirty="0" err="1">
                <a:solidFill>
                  <a:srgbClr val="7030A0"/>
                </a:solidFill>
                <a:effectLst/>
                <a:latin typeface="Arial Narrow" panose="020B0606020202030204" pitchFamily="34" charset="0"/>
                <a:ea typeface="Calibri" panose="020F0502020204030204" pitchFamily="34" charset="0"/>
              </a:rPr>
              <a:t>bdks</a:t>
            </a:r>
            <a:r>
              <a:rPr lang="de-DE" sz="1200" dirty="0">
                <a:solidFill>
                  <a:srgbClr val="7030A0"/>
                </a:solidFill>
                <a:effectLst/>
                <a:latin typeface="Arial Narrow" panose="020B0606020202030204" pitchFamily="34" charset="0"/>
                <a:ea typeface="Calibri" panose="020F0502020204030204" pitchFamily="34" charset="0"/>
              </a:rPr>
              <a:t> mit Unterstützung durch Lehrkräfte aus dem Arbeitsalltag</a:t>
            </a:r>
            <a:r>
              <a:rPr lang="de-DE" sz="1200" b="0" i="0" u="none" strike="noStrike" baseline="0" dirty="0">
                <a:solidFill>
                  <a:srgbClr val="7030A0"/>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lnSpc>
                <a:spcPct val="150000"/>
              </a:lnSpc>
              <a:spcBef>
                <a:spcPts val="600"/>
              </a:spcBef>
              <a:spcAft>
                <a:spcPts val="600"/>
              </a:spcAft>
              <a:buNone/>
            </a:pPr>
            <a:r>
              <a:rPr lang="de-DE" sz="1100" i="1" dirty="0">
                <a:effectLst/>
                <a:latin typeface="Arial" panose="020B0604020202020204" pitchFamily="34" charset="0"/>
                <a:ea typeface="Times New Roman" panose="02020603050405020304" pitchFamily="18" charset="0"/>
              </a:rPr>
              <a:t>Mit dem Kalkulationsprogramm aus der MS-Office Familie sicher und zeitsparend arbeiten: </a:t>
            </a:r>
          </a:p>
          <a:p>
            <a:pPr marL="0" indent="0">
              <a:lnSpc>
                <a:spcPct val="150000"/>
              </a:lnSpc>
              <a:spcBef>
                <a:spcPts val="600"/>
              </a:spcBef>
              <a:spcAft>
                <a:spcPts val="600"/>
              </a:spcAft>
              <a:buNone/>
            </a:pPr>
            <a:r>
              <a:rPr lang="de-DE" sz="1100" i="1" dirty="0">
                <a:effectLst/>
                <a:latin typeface="Arial" panose="020B0604020202020204" pitchFamily="34" charset="0"/>
                <a:ea typeface="Times New Roman" panose="02020603050405020304" pitchFamily="18" charset="0"/>
              </a:rPr>
              <a:t>Sie lernen die Benutzeroberfläche kennen und richten diese für Ihre tägliche Arbeit ein. Sie werden sicher in der Nutzung der Menüs und der Befehle im </a:t>
            </a:r>
            <a:r>
              <a:rPr lang="de-DE" sz="1100" i="1" dirty="0" err="1">
                <a:effectLst/>
                <a:latin typeface="Arial" panose="020B0604020202020204" pitchFamily="34" charset="0"/>
                <a:ea typeface="Times New Roman" panose="02020603050405020304" pitchFamily="18" charset="0"/>
              </a:rPr>
              <a:t>Menüband</a:t>
            </a:r>
            <a:r>
              <a:rPr lang="de-DE" sz="1100" i="1" dirty="0">
                <a:effectLst/>
                <a:latin typeface="Arial" panose="020B0604020202020204" pitchFamily="34" charset="0"/>
                <a:ea typeface="Times New Roman" panose="02020603050405020304" pitchFamily="18" charset="0"/>
              </a:rPr>
              <a:t>. </a:t>
            </a:r>
          </a:p>
          <a:p>
            <a:pPr marL="0" indent="0">
              <a:spcAft>
                <a:spcPts val="600"/>
              </a:spcAft>
              <a:buNone/>
            </a:pPr>
            <a:r>
              <a:rPr lang="de-DE" sz="1100" i="1" dirty="0">
                <a:effectLst/>
                <a:latin typeface="Arial" panose="020B0604020202020204" pitchFamily="34" charset="0"/>
                <a:ea typeface="Times New Roman" panose="02020603050405020304" pitchFamily="18" charset="0"/>
              </a:rPr>
              <a:t>Sie erstellen Tabellen und Grafiken, nutzen die</a:t>
            </a:r>
          </a:p>
          <a:p>
            <a:pPr marL="0" indent="0">
              <a:spcAft>
                <a:spcPts val="600"/>
              </a:spcAft>
              <a:buNone/>
            </a:pPr>
            <a:r>
              <a:rPr lang="de-DE" sz="1100" i="1" dirty="0">
                <a:latin typeface="Arial" panose="020B0604020202020204" pitchFamily="34" charset="0"/>
                <a:ea typeface="Times New Roman" panose="02020603050405020304" pitchFamily="18" charset="0"/>
              </a:rPr>
              <a:t>u</a:t>
            </a:r>
            <a:r>
              <a:rPr lang="de-DE" sz="1100" i="1" dirty="0">
                <a:effectLst/>
                <a:latin typeface="Arial" panose="020B0604020202020204" pitchFamily="34" charset="0"/>
                <a:ea typeface="Times New Roman" panose="02020603050405020304" pitchFamily="18" charset="0"/>
              </a:rPr>
              <a:t>nterschiedlichen Ansichten und lernen die </a:t>
            </a:r>
          </a:p>
          <a:p>
            <a:pPr marL="0" indent="0">
              <a:spcAft>
                <a:spcPts val="600"/>
              </a:spcAft>
              <a:buNone/>
            </a:pPr>
            <a:r>
              <a:rPr lang="de-DE" sz="1100" i="1" dirty="0">
                <a:effectLst/>
                <a:latin typeface="Arial" panose="020B0604020202020204" pitchFamily="34" charset="0"/>
                <a:ea typeface="Times New Roman" panose="02020603050405020304" pitchFamily="18" charset="0"/>
              </a:rPr>
              <a:t>Einstellungen und </a:t>
            </a:r>
            <a:r>
              <a:rPr lang="de-DE" sz="1100" i="1" dirty="0">
                <a:effectLst/>
                <a:latin typeface="Arial" panose="020B0604020202020204" pitchFamily="34" charset="0"/>
                <a:ea typeface="Calibri" panose="020F0502020204030204" pitchFamily="34" charset="0"/>
              </a:rPr>
              <a:t>Druckeinrichtungen kennen</a:t>
            </a:r>
            <a:r>
              <a:rPr lang="de-DE" sz="1100" dirty="0">
                <a:effectLst/>
                <a:latin typeface="Arial" panose="020B0604020202020204" pitchFamily="34" charset="0"/>
                <a:ea typeface="Calibri" panose="020F0502020204030204" pitchFamily="34" charset="0"/>
              </a:rPr>
              <a:t>.</a:t>
            </a:r>
            <a:endParaRPr lang="de-DE" sz="1100" dirty="0">
              <a:effectLst/>
              <a:latin typeface="Arial" panose="020B0604020202020204" pitchFamily="34" charset="0"/>
              <a:ea typeface="Times New Roman" panose="02020603050405020304" pitchFamily="18"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Jana Schröder</a:t>
            </a:r>
          </a:p>
          <a:p>
            <a:pPr marL="0" indent="0">
              <a:buNone/>
            </a:pPr>
            <a:r>
              <a:rPr lang="de-DE" sz="1000" b="1" dirty="0">
                <a:effectLst/>
                <a:latin typeface="Arial Narrow" panose="020B0606020202030204" pitchFamily="34" charset="0"/>
                <a:ea typeface="Calibri" panose="020F0502020204030204" pitchFamily="34" charset="0"/>
              </a:rPr>
              <a:t>Mitarbeiterin </a:t>
            </a:r>
            <a:r>
              <a:rPr lang="de-DE" sz="1000" b="1" dirty="0" err="1">
                <a:effectLst/>
                <a:latin typeface="Arial Narrow" panose="020B0606020202030204" pitchFamily="34" charset="0"/>
                <a:ea typeface="Calibri" panose="020F0502020204030204" pitchFamily="34" charset="0"/>
              </a:rPr>
              <a:t>bdks</a:t>
            </a:r>
            <a:r>
              <a:rPr lang="de-DE" sz="1000" b="1" dirty="0">
                <a:effectLst/>
                <a:latin typeface="Arial Narrow" panose="020B0606020202030204" pitchFamily="34" charset="0"/>
                <a:ea typeface="Calibri" panose="020F0502020204030204" pitchFamily="34" charset="0"/>
              </a:rPr>
              <a:t> Werteverbund, Zentrale Dienste</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WfbM</a:t>
            </a:r>
            <a:r>
              <a:rPr lang="de-DE" sz="1000" dirty="0">
                <a:latin typeface="Arial" panose="020B0604020202020204" pitchFamily="34" charset="0"/>
                <a:cs typeface="Arial" panose="020B0604020202020204" pitchFamily="34" charset="0"/>
              </a:rPr>
              <a:t> Baunatal</a:t>
            </a:r>
            <a:r>
              <a:rPr lang="de-DE" sz="1000" b="0" i="0" u="none" strike="noStrike" baseline="0" dirty="0">
                <a:latin typeface="Arial" panose="020B0604020202020204" pitchFamily="34" charset="0"/>
                <a:cs typeface="Arial" panose="020B0604020202020204" pitchFamily="34" charset="0"/>
              </a:rPr>
              <a:t>,</a:t>
            </a:r>
          </a:p>
          <a:p>
            <a:pPr marL="0" indent="0">
              <a:lnSpc>
                <a:spcPct val="100000"/>
              </a:lnSpc>
              <a:buNone/>
            </a:pPr>
            <a:r>
              <a:rPr lang="de-DE" sz="1000" dirty="0">
                <a:latin typeface="Arial" panose="020B0604020202020204" pitchFamily="34" charset="0"/>
                <a:cs typeface="Arial" panose="020B0604020202020204" pitchFamily="34" charset="0"/>
              </a:rPr>
              <a:t>Schulungsraum 007</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05.12.2023</a:t>
            </a:r>
          </a:p>
          <a:p>
            <a:pPr marL="0" indent="0">
              <a:lnSpc>
                <a:spcPct val="100000"/>
              </a:lnSpc>
              <a:buFont typeface="Arial" panose="020B0604020202020204" pitchFamily="34" charset="0"/>
              <a:buNone/>
            </a:pPr>
            <a:r>
              <a:rPr lang="de-DE" sz="1000" dirty="0">
                <a:latin typeface="Arial" panose="020B0604020202020204" pitchFamily="34" charset="0"/>
              </a:rPr>
              <a:t>13:00 –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9</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23/0045</a:t>
            </a:r>
            <a:endParaRPr lang="de-DE" sz="1000" dirty="0">
              <a:latin typeface="Arial Black" panose="020B0A04020102020204" pitchFamily="34" charset="0"/>
            </a:endParaRPr>
          </a:p>
        </p:txBody>
      </p:sp>
      <p:sp>
        <p:nvSpPr>
          <p:cNvPr id="15" name="Foliennummernplatzhalter 14">
            <a:extLst>
              <a:ext uri="{FF2B5EF4-FFF2-40B4-BE49-F238E27FC236}">
                <a16:creationId xmlns:a16="http://schemas.microsoft.com/office/drawing/2014/main" id="{8F1BEFF2-AFC9-9DE7-DD4F-281F09D6B3F9}"/>
              </a:ext>
            </a:extLst>
          </p:cNvPr>
          <p:cNvSpPr>
            <a:spLocks noGrp="1"/>
          </p:cNvSpPr>
          <p:nvPr>
            <p:ph type="sldNum" sz="quarter" idx="12"/>
          </p:nvPr>
        </p:nvSpPr>
        <p:spPr/>
        <p:txBody>
          <a:bodyPr/>
          <a:lstStyle/>
          <a:p>
            <a:fld id="{98051CB9-6888-4E64-B477-E6EAEEC55F9F}" type="slidenum">
              <a:rPr lang="de-DE" smtClean="0"/>
              <a:t>50</a:t>
            </a:fld>
            <a:endParaRPr lang="de-DE"/>
          </a:p>
        </p:txBody>
      </p:sp>
      <p:sp>
        <p:nvSpPr>
          <p:cNvPr id="16" name="Inhaltsplatzhalter 2">
            <a:extLst>
              <a:ext uri="{FF2B5EF4-FFF2-40B4-BE49-F238E27FC236}">
                <a16:creationId xmlns:a16="http://schemas.microsoft.com/office/drawing/2014/main" id="{9BBB0F42-B5C1-5451-DB37-1A3799BD1C19}"/>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369413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700" dirty="0">
                <a:latin typeface="Arial Black" panose="020B0A04020102020204" pitchFamily="34" charset="0"/>
                <a:cs typeface="Arial" panose="020B0604020202020204" pitchFamily="34" charset="0"/>
              </a:rPr>
              <a:t>Anwenderschulung MS Office Big Data Excel</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endParaRPr lang="de-DE" sz="1100" dirty="0">
              <a:effectLst/>
              <a:latin typeface="Arial" panose="020B0604020202020204" pitchFamily="34" charset="0"/>
              <a:ea typeface="Calibri" panose="020F050202020403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7030A0"/>
                </a:solidFill>
                <a:effectLst/>
                <a:latin typeface="Arial Narrow" panose="020B0606020202030204" pitchFamily="34" charset="0"/>
                <a:ea typeface="Calibri" panose="020F0502020204030204" pitchFamily="34" charset="0"/>
              </a:rPr>
              <a:t>Sie üben am PC im IT-Schulungsraum der </a:t>
            </a:r>
            <a:r>
              <a:rPr lang="de-DE" sz="1200" dirty="0" err="1">
                <a:solidFill>
                  <a:srgbClr val="7030A0"/>
                </a:solidFill>
                <a:effectLst/>
                <a:latin typeface="Arial Narrow" panose="020B0606020202030204" pitchFamily="34" charset="0"/>
                <a:ea typeface="Calibri" panose="020F0502020204030204" pitchFamily="34" charset="0"/>
              </a:rPr>
              <a:t>bdks</a:t>
            </a:r>
            <a:r>
              <a:rPr lang="de-DE" sz="1200" dirty="0">
                <a:solidFill>
                  <a:srgbClr val="7030A0"/>
                </a:solidFill>
                <a:effectLst/>
                <a:latin typeface="Arial Narrow" panose="020B0606020202030204" pitchFamily="34" charset="0"/>
                <a:ea typeface="Calibri" panose="020F0502020204030204" pitchFamily="34" charset="0"/>
              </a:rPr>
              <a:t> mit Unterstützung durch Lehrkräfte aus dem Arbeitsalltag</a:t>
            </a:r>
            <a:r>
              <a:rPr lang="de-DE" sz="1200" b="0" i="0" u="none" strike="noStrike" baseline="0" dirty="0">
                <a:solidFill>
                  <a:srgbClr val="7030A0"/>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indent="0" algn="l" fontAlgn="base">
              <a:buNone/>
            </a:pPr>
            <a:endParaRPr lang="de-DE" sz="1200" b="1" i="0" dirty="0">
              <a:solidFill>
                <a:srgbClr val="202020"/>
              </a:solidFill>
              <a:effectLst/>
              <a:latin typeface="Noto Sans" panose="020B0502040204020203" pitchFamily="34" charset="0"/>
            </a:endParaRPr>
          </a:p>
          <a:p>
            <a:pPr marL="0" indent="0" algn="l" fontAlgn="base">
              <a:buNone/>
            </a:pPr>
            <a:r>
              <a:rPr lang="de-DE" sz="1200" i="1" dirty="0">
                <a:solidFill>
                  <a:srgbClr val="202020"/>
                </a:solidFill>
                <a:latin typeface="Arial" panose="020B0604020202020204" pitchFamily="34" charset="0"/>
                <a:cs typeface="Arial" panose="020B0604020202020204" pitchFamily="34" charset="0"/>
              </a:rPr>
              <a:t>Bedingte und benutzerdefinierte Formatierungen</a:t>
            </a:r>
          </a:p>
          <a:p>
            <a:pPr marL="0" indent="0" fontAlgn="base">
              <a:buNone/>
            </a:pPr>
            <a:r>
              <a:rPr lang="de-DE" sz="1200" i="1" dirty="0">
                <a:solidFill>
                  <a:srgbClr val="202020"/>
                </a:solidFill>
                <a:latin typeface="Arial" panose="020B0604020202020204" pitchFamily="34" charset="0"/>
                <a:cs typeface="Arial" panose="020B0604020202020204" pitchFamily="34" charset="0"/>
              </a:rPr>
              <a:t>Arbeiten mit Tabellenblättern, 3D-Summen</a:t>
            </a:r>
          </a:p>
          <a:p>
            <a:pPr marL="0" indent="0" fontAlgn="base">
              <a:buNone/>
            </a:pPr>
            <a:r>
              <a:rPr lang="de-DE" sz="1200" i="1" dirty="0">
                <a:solidFill>
                  <a:srgbClr val="202020"/>
                </a:solidFill>
                <a:latin typeface="Arial" panose="020B0604020202020204" pitchFamily="34" charset="0"/>
                <a:cs typeface="Arial" panose="020B0604020202020204" pitchFamily="34" charset="0"/>
              </a:rPr>
              <a:t>Erweiterte Diagrammbearbeitung</a:t>
            </a:r>
          </a:p>
          <a:p>
            <a:pPr marL="0" indent="0" fontAlgn="base">
              <a:buNone/>
            </a:pPr>
            <a:r>
              <a:rPr lang="de-DE" sz="1200" i="1" dirty="0">
                <a:solidFill>
                  <a:srgbClr val="202020"/>
                </a:solidFill>
                <a:latin typeface="Arial" panose="020B0604020202020204" pitchFamily="34" charset="0"/>
                <a:cs typeface="Arial" panose="020B0604020202020204" pitchFamily="34" charset="0"/>
              </a:rPr>
              <a:t>Bearbeiten großer Tabellen</a:t>
            </a:r>
          </a:p>
          <a:p>
            <a:pPr marL="0" indent="0" fontAlgn="base">
              <a:buNone/>
            </a:pPr>
            <a:r>
              <a:rPr lang="de-DE" sz="1200" i="1" dirty="0">
                <a:solidFill>
                  <a:srgbClr val="202020"/>
                </a:solidFill>
                <a:latin typeface="Arial" panose="020B0604020202020204" pitchFamily="34" charset="0"/>
                <a:cs typeface="Arial" panose="020B0604020202020204" pitchFamily="34" charset="0"/>
              </a:rPr>
              <a:t>Datenbankfunktionen, Pivot-Tabellen</a:t>
            </a:r>
          </a:p>
          <a:p>
            <a:pPr marL="0" indent="0" fontAlgn="base">
              <a:buNone/>
            </a:pPr>
            <a:endParaRPr lang="de-DE" sz="1100" b="1" dirty="0">
              <a:solidFill>
                <a:srgbClr val="202020"/>
              </a:solidFill>
              <a:latin typeface="Arial" panose="020B0604020202020204" pitchFamily="34" charset="0"/>
              <a:cs typeface="Arial" panose="020B0604020202020204" pitchFamily="34" charset="0"/>
            </a:endParaRPr>
          </a:p>
          <a:p>
            <a:pPr marL="0" indent="0" fontAlgn="base">
              <a:buNone/>
            </a:pPr>
            <a:r>
              <a:rPr lang="de-DE" sz="1100" b="1" dirty="0">
                <a:solidFill>
                  <a:srgbClr val="202020"/>
                </a:solidFill>
                <a:latin typeface="Arial" panose="020B0604020202020204" pitchFamily="34" charset="0"/>
                <a:cs typeface="Arial" panose="020B0604020202020204" pitchFamily="34" charset="0"/>
              </a:rPr>
              <a:t>Ihr Nutzen</a:t>
            </a:r>
            <a:endParaRPr lang="de-DE" sz="1100" dirty="0">
              <a:solidFill>
                <a:srgbClr val="202020"/>
              </a:solidFill>
              <a:latin typeface="Arial" panose="020B0604020202020204" pitchFamily="34" charset="0"/>
              <a:cs typeface="Arial" panose="020B0604020202020204" pitchFamily="34" charset="0"/>
            </a:endParaRPr>
          </a:p>
          <a:p>
            <a:pPr marL="0" indent="0" fontAlgn="base">
              <a:buNone/>
            </a:pPr>
            <a:r>
              <a:rPr lang="de-DE" sz="1100" dirty="0">
                <a:solidFill>
                  <a:srgbClr val="202020"/>
                </a:solidFill>
                <a:latin typeface="Arial" panose="020B0604020202020204" pitchFamily="34" charset="0"/>
                <a:cs typeface="Arial" panose="020B0604020202020204" pitchFamily="34" charset="0"/>
              </a:rPr>
              <a:t>Sie erlernen mit diesem praxisorientierten Training die Feinheiten des professionellen Umgangs mit umfangreichen Tabellen. Wir zeigen Ihnen mittels hilfreicher Excel-Funktionen wie Filter-, Sortier- oder Druckfunktionen, wie Sie mit einem Höchstmaß an Effizienz umfangreiche Tabellen organisieren, gestalten und übersichtlich darstellen können.</a:t>
            </a:r>
          </a:p>
          <a:p>
            <a:pPr marL="0" indent="0" fontAlgn="base">
              <a:buNone/>
            </a:pPr>
            <a:r>
              <a:rPr lang="de-DE" sz="1100" dirty="0">
                <a:solidFill>
                  <a:srgbClr val="202020"/>
                </a:solidFill>
                <a:latin typeface="Arial" panose="020B0604020202020204" pitchFamily="34" charset="0"/>
                <a:cs typeface="Arial" panose="020B0604020202020204" pitchFamily="34" charset="0"/>
              </a:rPr>
              <a:t>Excel Grundkenntnisse erwünscht.</a:t>
            </a:r>
          </a:p>
          <a:p>
            <a:pPr marL="0" indent="0">
              <a:lnSpc>
                <a:spcPct val="150000"/>
              </a:lnSpc>
              <a:spcBef>
                <a:spcPts val="600"/>
              </a:spcBef>
              <a:spcAft>
                <a:spcPts val="600"/>
              </a:spcAft>
              <a:buNone/>
            </a:pPr>
            <a:endParaRPr lang="de-DE" sz="1100" i="1" dirty="0">
              <a:effectLst/>
              <a:latin typeface="Arial" panose="020B0604020202020204" pitchFamily="34" charset="0"/>
              <a:ea typeface="Times New Roman" panose="02020603050405020304" pitchFamily="18"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latin typeface="Arial Narrow" panose="020B0606020202030204" pitchFamily="34" charset="0"/>
                <a:ea typeface="Times New Roman" panose="02020603050405020304" pitchFamily="18" charset="0"/>
              </a:rPr>
              <a:t>Beate Hedrich</a:t>
            </a:r>
            <a:endParaRPr lang="de-DE" sz="1200" b="1" dirty="0">
              <a:solidFill>
                <a:srgbClr val="7030A0"/>
              </a:solidFill>
              <a:effectLst/>
              <a:latin typeface="Arial Narrow" panose="020B0606020202030204" pitchFamily="34" charset="0"/>
              <a:ea typeface="Times New Roman" panose="02020603050405020304" pitchFamily="18" charset="0"/>
            </a:endParaRPr>
          </a:p>
          <a:p>
            <a:pPr marL="0" indent="0">
              <a:buNone/>
            </a:pPr>
            <a:r>
              <a:rPr lang="de-DE" sz="1000" b="1" i="0" u="none" strike="noStrike" baseline="0" dirty="0">
                <a:latin typeface="Arial Narrow" panose="020B0606020202030204" pitchFamily="34" charset="0"/>
              </a:rPr>
              <a:t>Frauencomputerschule Kassel</a:t>
            </a: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WfbM</a:t>
            </a:r>
            <a:r>
              <a:rPr lang="de-DE" sz="1000" dirty="0">
                <a:latin typeface="Arial" panose="020B0604020202020204" pitchFamily="34" charset="0"/>
                <a:cs typeface="Arial" panose="020B0604020202020204" pitchFamily="34" charset="0"/>
              </a:rPr>
              <a:t> Baunatal</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None/>
            </a:pPr>
            <a:r>
              <a:rPr lang="de-DE" sz="1000" dirty="0">
                <a:latin typeface="Arial" panose="020B0604020202020204" pitchFamily="34" charset="0"/>
                <a:cs typeface="Arial" panose="020B0604020202020204" pitchFamily="34" charset="0"/>
              </a:rPr>
              <a:t>Schulungsraum 007</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7" y="3637289"/>
            <a:ext cx="1517699"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01.11.2023</a:t>
            </a:r>
          </a:p>
          <a:p>
            <a:pPr marL="0" indent="0">
              <a:lnSpc>
                <a:spcPct val="100000"/>
              </a:lnSpc>
              <a:buFont typeface="Arial" panose="020B0604020202020204" pitchFamily="34" charset="0"/>
              <a:buNone/>
            </a:pPr>
            <a:r>
              <a:rPr lang="de-DE" sz="1000" dirty="0">
                <a:latin typeface="Arial" panose="020B0604020202020204" pitchFamily="34" charset="0"/>
              </a:rPr>
              <a:t>9:30 –14:30 Uhr </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9</a:t>
            </a:r>
          </a:p>
          <a:p>
            <a:pPr marL="0" marR="0" indent="0" algn="l" rtl="0">
              <a:buNone/>
            </a:pPr>
            <a:r>
              <a:rPr lang="de-DE" sz="1000" b="0" i="0" u="none" strike="noStrike" baseline="0" dirty="0">
                <a:latin typeface="Arial" panose="020B0604020202020204" pitchFamily="34" charset="0"/>
              </a:rPr>
              <a:t>Max. Personen</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23/0046</a:t>
            </a:r>
            <a:endParaRPr lang="de-DE" sz="1000" dirty="0">
              <a:latin typeface="Arial Black" panose="020B0A04020102020204" pitchFamily="34" charset="0"/>
            </a:endParaRPr>
          </a:p>
        </p:txBody>
      </p:sp>
      <p:sp>
        <p:nvSpPr>
          <p:cNvPr id="15" name="Foliennummernplatzhalter 14">
            <a:extLst>
              <a:ext uri="{FF2B5EF4-FFF2-40B4-BE49-F238E27FC236}">
                <a16:creationId xmlns:a16="http://schemas.microsoft.com/office/drawing/2014/main" id="{9CEE2CC6-AB41-1E69-F9AF-BB8E21B2CA70}"/>
              </a:ext>
            </a:extLst>
          </p:cNvPr>
          <p:cNvSpPr>
            <a:spLocks noGrp="1"/>
          </p:cNvSpPr>
          <p:nvPr>
            <p:ph type="sldNum" sz="quarter" idx="12"/>
          </p:nvPr>
        </p:nvSpPr>
        <p:spPr/>
        <p:txBody>
          <a:bodyPr/>
          <a:lstStyle/>
          <a:p>
            <a:fld id="{98051CB9-6888-4E64-B477-E6EAEEC55F9F}" type="slidenum">
              <a:rPr lang="de-DE" smtClean="0"/>
              <a:t>51</a:t>
            </a:fld>
            <a:endParaRPr lang="de-DE"/>
          </a:p>
        </p:txBody>
      </p:sp>
      <p:sp>
        <p:nvSpPr>
          <p:cNvPr id="16" name="Inhaltsplatzhalter 2">
            <a:extLst>
              <a:ext uri="{FF2B5EF4-FFF2-40B4-BE49-F238E27FC236}">
                <a16:creationId xmlns:a16="http://schemas.microsoft.com/office/drawing/2014/main" id="{E87A355E-53FD-D00B-D27B-D96F07D3EA5E}"/>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4713773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800" dirty="0">
                <a:latin typeface="Arial Black" panose="020B0A04020102020204" pitchFamily="34" charset="0"/>
                <a:cs typeface="Arial" panose="020B0604020202020204" pitchFamily="34" charset="0"/>
              </a:rPr>
              <a:t>Resilienz – Trainingstag – Verantwortung übernehmen</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790"/>
              </a:spcBef>
              <a:spcAft>
                <a:spcPts val="1575"/>
              </a:spcAft>
              <a:buNone/>
            </a:pPr>
            <a:r>
              <a:rPr lang="de-DE" sz="1100" dirty="0">
                <a:solidFill>
                  <a:srgbClr val="545454"/>
                </a:solidFill>
                <a:effectLst/>
                <a:latin typeface="Arial" panose="020B0604020202020204" pitchFamily="34" charset="0"/>
                <a:ea typeface="Times New Roman" panose="02020603050405020304" pitchFamily="18" charset="0"/>
              </a:rPr>
              <a:t>Im Rahmen dieses Trainingstages wollen wir gemeinsam:</a:t>
            </a:r>
            <a:r>
              <a:rPr lang="de-DE" sz="1100" dirty="0">
                <a:latin typeface="Arial" panose="020B0604020202020204" pitchFamily="34" charset="0"/>
                <a:ea typeface="Times New Roman" panose="02020603050405020304" pitchFamily="18" charset="0"/>
              </a:rPr>
              <a:t> </a:t>
            </a:r>
          </a:p>
          <a:p>
            <a:pPr marL="0" indent="0">
              <a:spcBef>
                <a:spcPts val="790"/>
              </a:spcBef>
              <a:spcAft>
                <a:spcPts val="1575"/>
              </a:spcAft>
              <a:buNone/>
            </a:pPr>
            <a:r>
              <a:rPr lang="de-DE" sz="1100" dirty="0">
                <a:solidFill>
                  <a:srgbClr val="545454"/>
                </a:solidFill>
                <a:effectLst/>
                <a:latin typeface="Arial" panose="020B0604020202020204" pitchFamily="34" charset="0"/>
                <a:ea typeface="Times New Roman" panose="02020603050405020304" pitchFamily="18" charset="0"/>
              </a:rPr>
              <a:t>- lernen, Verantwortung zu übernehmen,</a:t>
            </a:r>
            <a:r>
              <a:rPr lang="de-DE" sz="1100" dirty="0">
                <a:solidFill>
                  <a:srgbClr val="545454"/>
                </a:solidFill>
                <a:latin typeface="Arial" panose="020B0604020202020204" pitchFamily="34" charset="0"/>
                <a:ea typeface="Times New Roman" panose="02020603050405020304" pitchFamily="18" charset="0"/>
              </a:rPr>
              <a:t>                       - </a:t>
            </a:r>
            <a:r>
              <a:rPr lang="de-DE" sz="1100" dirty="0">
                <a:solidFill>
                  <a:srgbClr val="545454"/>
                </a:solidFill>
                <a:effectLst/>
                <a:latin typeface="Arial" panose="020B0604020202020204" pitchFamily="34" charset="0"/>
                <a:ea typeface="Times New Roman" panose="02020603050405020304" pitchFamily="18" charset="0"/>
              </a:rPr>
              <a:t>über den Umgang mit Schuld und Vergebung sprechen,</a:t>
            </a:r>
            <a:r>
              <a:rPr lang="de-DE" sz="1100" dirty="0">
                <a:solidFill>
                  <a:srgbClr val="545454"/>
                </a:solidFill>
                <a:latin typeface="Arial" panose="020B0604020202020204" pitchFamily="34" charset="0"/>
                <a:ea typeface="Times New Roman" panose="02020603050405020304" pitchFamily="18" charset="0"/>
              </a:rPr>
              <a:t>                                                                        - </a:t>
            </a:r>
            <a:r>
              <a:rPr lang="de-DE" sz="1100" dirty="0">
                <a:solidFill>
                  <a:srgbClr val="545454"/>
                </a:solidFill>
                <a:effectLst/>
                <a:latin typeface="Arial" panose="020B0604020202020204" pitchFamily="34" charset="0"/>
                <a:ea typeface="Times New Roman" panose="02020603050405020304" pitchFamily="18" charset="0"/>
              </a:rPr>
              <a:t>sich und anderen vergeben sowie neuen Raum schaffen für die eigene Zukunft</a:t>
            </a:r>
            <a:r>
              <a:rPr lang="de-DE" sz="1100" dirty="0">
                <a:solidFill>
                  <a:srgbClr val="545454"/>
                </a:solidFill>
                <a:effectLst/>
                <a:latin typeface="Open Sans" panose="020B0606030504020204" pitchFamily="34" charset="0"/>
                <a:ea typeface="Times New Roman" panose="02020603050405020304" pitchFamily="18" charset="0"/>
              </a:rPr>
              <a:t>, </a:t>
            </a:r>
            <a:r>
              <a:rPr lang="de-DE" sz="1100" dirty="0">
                <a:solidFill>
                  <a:srgbClr val="545454"/>
                </a:solidFill>
                <a:effectLst/>
                <a:latin typeface="Arial" panose="020B0604020202020204" pitchFamily="34" charset="0"/>
                <a:ea typeface="Times New Roman" panose="02020603050405020304" pitchFamily="18" charset="0"/>
              </a:rPr>
              <a:t>- versöhnlich mit uns und anderen umgehen,</a:t>
            </a:r>
            <a:r>
              <a:rPr lang="de-DE" sz="1100" dirty="0">
                <a:solidFill>
                  <a:srgbClr val="545454"/>
                </a:solidFill>
                <a:latin typeface="Arial" panose="020B0604020202020204" pitchFamily="34" charset="0"/>
                <a:ea typeface="Times New Roman" panose="02020603050405020304" pitchFamily="18" charset="0"/>
              </a:rPr>
              <a:t>                                                  -</a:t>
            </a:r>
            <a:r>
              <a:rPr lang="de-DE" sz="1100" dirty="0">
                <a:solidFill>
                  <a:srgbClr val="545454"/>
                </a:solidFill>
                <a:effectLst/>
                <a:latin typeface="Arial" panose="020B0604020202020204" pitchFamily="34" charset="0"/>
                <a:ea typeface="Times New Roman" panose="02020603050405020304" pitchFamily="18" charset="0"/>
              </a:rPr>
              <a:t>durch das eigene Gestalten der Zukunft ins Handeln      kommen, uns aufrichten und stärken,</a:t>
            </a:r>
            <a:br>
              <a:rPr lang="de-DE" sz="1100" dirty="0">
                <a:solidFill>
                  <a:srgbClr val="545454"/>
                </a:solidFill>
                <a:effectLst/>
                <a:latin typeface="Arial" panose="020B0604020202020204" pitchFamily="34" charset="0"/>
                <a:ea typeface="Times New Roman" panose="02020603050405020304" pitchFamily="18" charset="0"/>
              </a:rPr>
            </a:br>
            <a:r>
              <a:rPr lang="de-DE" sz="1100" dirty="0">
                <a:solidFill>
                  <a:srgbClr val="545454"/>
                </a:solidFill>
                <a:effectLst/>
                <a:latin typeface="Arial" panose="020B0604020202020204" pitchFamily="34" charset="0"/>
                <a:ea typeface="Times New Roman" panose="02020603050405020304" pitchFamily="18" charset="0"/>
              </a:rPr>
              <a:t>- durch verschiedene Übungen und Techniken die eigene</a:t>
            </a:r>
            <a:r>
              <a:rPr lang="de-DE" sz="1100" dirty="0">
                <a:solidFill>
                  <a:srgbClr val="545454"/>
                </a:solidFill>
                <a:effectLst/>
                <a:latin typeface="Open Sans" panose="020B0606030504020204" pitchFamily="34" charset="0"/>
                <a:ea typeface="Times New Roman" panose="02020603050405020304" pitchFamily="18" charset="0"/>
              </a:rPr>
              <a:t> </a:t>
            </a:r>
            <a:r>
              <a:rPr lang="de-DE" sz="1100" dirty="0">
                <a:solidFill>
                  <a:srgbClr val="545454"/>
                </a:solidFill>
                <a:effectLst/>
                <a:latin typeface="Arial" panose="020B0604020202020204" pitchFamily="34" charset="0"/>
                <a:ea typeface="Times New Roman" panose="02020603050405020304" pitchFamily="18" charset="0"/>
              </a:rPr>
              <a:t>Haltung und Handlung</a:t>
            </a:r>
            <a:r>
              <a:rPr lang="de-DE" sz="1100" dirty="0">
                <a:solidFill>
                  <a:srgbClr val="545454"/>
                </a:solidFill>
                <a:effectLst/>
                <a:latin typeface="Open Sans" panose="020B0606030504020204" pitchFamily="34" charset="0"/>
                <a:ea typeface="Times New Roman" panose="02020603050405020304" pitchFamily="18" charset="0"/>
              </a:rPr>
              <a:t>  </a:t>
            </a:r>
            <a:r>
              <a:rPr lang="de-DE" sz="1100" dirty="0">
                <a:solidFill>
                  <a:srgbClr val="545454"/>
                </a:solidFill>
                <a:effectLst/>
                <a:latin typeface="Arial" panose="020B0604020202020204" pitchFamily="34" charset="0"/>
                <a:ea typeface="Times New Roman" panose="02020603050405020304" pitchFamily="18" charset="0"/>
              </a:rPr>
              <a:t>resilient stärken</a:t>
            </a:r>
            <a:endParaRPr lang="de-DE" sz="1100" dirty="0">
              <a:solidFill>
                <a:srgbClr val="545454"/>
              </a:solidFill>
              <a:effectLst/>
              <a:latin typeface="Arial" panose="020B0604020202020204" pitchFamily="34" charset="0"/>
              <a:ea typeface="Calibri" panose="020F050202020403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0" i="0" u="none" strike="noStrike" baseline="0" dirty="0">
                <a:solidFill>
                  <a:srgbClr val="59348D"/>
                </a:solidFill>
                <a:latin typeface="Arial Narrow" panose="020B0606020202030204" pitchFamily="34" charset="0"/>
              </a:rPr>
              <a:t>Kurzvorträge, Erfahrungsaustausch</a:t>
            </a:r>
          </a:p>
          <a:p>
            <a:pPr marL="0" marR="0" indent="0" rtl="0">
              <a:buNone/>
            </a:pP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spcBef>
                <a:spcPts val="790"/>
              </a:spcBef>
              <a:spcAft>
                <a:spcPts val="1575"/>
              </a:spcAft>
              <a:buNone/>
            </a:pPr>
            <a:r>
              <a:rPr lang="de-DE" sz="1100" b="1" i="1" dirty="0">
                <a:solidFill>
                  <a:srgbClr val="545454"/>
                </a:solidFill>
                <a:effectLst/>
                <a:latin typeface="Arial" panose="020B0604020202020204" pitchFamily="34" charset="0"/>
                <a:ea typeface="Times New Roman" panose="02020603050405020304" pitchFamily="18" charset="0"/>
              </a:rPr>
              <a:t>Hintergrund:</a:t>
            </a:r>
            <a:endParaRPr lang="de-DE" sz="1100" i="1" dirty="0">
              <a:effectLst/>
              <a:latin typeface="Arial" panose="020B0604020202020204" pitchFamily="34" charset="0"/>
              <a:ea typeface="Calibri" panose="020F0502020204030204" pitchFamily="34" charset="0"/>
            </a:endParaRPr>
          </a:p>
          <a:p>
            <a:pPr marL="0" indent="0">
              <a:spcBef>
                <a:spcPts val="790"/>
              </a:spcBef>
              <a:spcAft>
                <a:spcPts val="1575"/>
              </a:spcAft>
              <a:buNone/>
            </a:pPr>
            <a:r>
              <a:rPr lang="de-DE" sz="1100" i="1" dirty="0">
                <a:solidFill>
                  <a:srgbClr val="545454"/>
                </a:solidFill>
                <a:effectLst/>
                <a:latin typeface="Arial" panose="020B0604020202020204" pitchFamily="34" charset="0"/>
                <a:ea typeface="Times New Roman" panose="02020603050405020304" pitchFamily="18" charset="0"/>
              </a:rPr>
              <a:t>"Akzeptiere es. Es ist nicht Resignation, doch nichts lässt dich so viel Energie verlieren, wie die Diskussionen und der Kampf gegen eine Situation, die du nicht ändern kannst!“</a:t>
            </a:r>
            <a:br>
              <a:rPr lang="de-DE" sz="1100" i="1" dirty="0">
                <a:solidFill>
                  <a:srgbClr val="545454"/>
                </a:solidFill>
                <a:effectLst/>
                <a:latin typeface="Arial" panose="020B0604020202020204" pitchFamily="34" charset="0"/>
                <a:ea typeface="Times New Roman" panose="02020603050405020304" pitchFamily="18" charset="0"/>
              </a:rPr>
            </a:br>
            <a:r>
              <a:rPr lang="de-DE" sz="1100" i="1" dirty="0">
                <a:solidFill>
                  <a:srgbClr val="545454"/>
                </a:solidFill>
                <a:effectLst/>
                <a:latin typeface="Arial" panose="020B0604020202020204" pitchFamily="34" charset="0"/>
                <a:ea typeface="Times New Roman" panose="02020603050405020304" pitchFamily="18" charset="0"/>
              </a:rPr>
              <a:t>                                                                                                                     		 </a:t>
            </a:r>
            <a:r>
              <a:rPr lang="de-DE" sz="1100" dirty="0">
                <a:solidFill>
                  <a:srgbClr val="545454"/>
                </a:solidFill>
                <a:effectLst/>
                <a:latin typeface="Arial" panose="020B0604020202020204" pitchFamily="34" charset="0"/>
                <a:ea typeface="Times New Roman" panose="02020603050405020304" pitchFamily="18" charset="0"/>
              </a:rPr>
              <a:t>(Dalai Lama)</a:t>
            </a:r>
            <a:endParaRPr lang="de-DE" sz="1100" dirty="0">
              <a:effectLst/>
              <a:latin typeface="Arial" panose="020B0604020202020204" pitchFamily="34" charset="0"/>
              <a:ea typeface="Calibri" panose="020F0502020204030204" pitchFamily="34" charset="0"/>
            </a:endParaRPr>
          </a:p>
          <a:p>
            <a:pPr marL="0" indent="0">
              <a:spcBef>
                <a:spcPts val="790"/>
              </a:spcBef>
              <a:spcAft>
                <a:spcPts val="1575"/>
              </a:spcAft>
              <a:buNone/>
            </a:pPr>
            <a:r>
              <a:rPr lang="de-DE" sz="1100" i="1" dirty="0">
                <a:solidFill>
                  <a:srgbClr val="545454"/>
                </a:solidFill>
                <a:effectLst/>
                <a:latin typeface="Arial" panose="020B0604020202020204" pitchFamily="34" charset="0"/>
                <a:ea typeface="Times New Roman" panose="02020603050405020304" pitchFamily="18" charset="0"/>
              </a:rPr>
              <a:t>Es ist wichtig, Verantwortung für das eigene Handeln zu übernehmen und Gestalter seines selbstbestimmten und glücklichen Lebens zu werden!</a:t>
            </a:r>
          </a:p>
          <a:p>
            <a:pPr marL="0" indent="0">
              <a:spcBef>
                <a:spcPts val="790"/>
              </a:spcBef>
              <a:spcAft>
                <a:spcPts val="1575"/>
              </a:spcAft>
              <a:buNone/>
            </a:pPr>
            <a:r>
              <a:rPr lang="de-DE" sz="1100" i="1" dirty="0">
                <a:solidFill>
                  <a:srgbClr val="545454"/>
                </a:solidFill>
                <a:latin typeface="Arial" panose="020B0604020202020204" pitchFamily="34" charset="0"/>
                <a:ea typeface="Calibri" panose="020F0502020204030204" pitchFamily="34" charset="0"/>
              </a:rPr>
              <a:t>Umgang mit Schuld, Vergebung, Zukunftsgestaltung</a:t>
            </a:r>
            <a:endParaRPr lang="de-DE" sz="1100" i="1" dirty="0">
              <a:effectLst/>
              <a:latin typeface="Arial" panose="020B0604020202020204" pitchFamily="34" charset="0"/>
              <a:ea typeface="Calibri" panose="020F050202020403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1" i="0" u="none" strike="noStrike" baseline="0" dirty="0">
                <a:solidFill>
                  <a:srgbClr val="59348D"/>
                </a:solidFill>
                <a:latin typeface="Arial Narrow" panose="020B0606020202030204" pitchFamily="34" charset="0"/>
              </a:rPr>
              <a:t>Doris König-</a:t>
            </a:r>
            <a:r>
              <a:rPr lang="de-DE" sz="1200" b="1" i="0" u="none" strike="noStrike" baseline="0" dirty="0" err="1">
                <a:solidFill>
                  <a:srgbClr val="59348D"/>
                </a:solidFill>
                <a:latin typeface="Arial Narrow" panose="020B0606020202030204" pitchFamily="34" charset="0"/>
              </a:rPr>
              <a:t>Jörke</a:t>
            </a:r>
            <a:endParaRPr lang="de-DE" sz="1200" b="1" i="0" u="none" strike="noStrike" baseline="0" dirty="0">
              <a:solidFill>
                <a:srgbClr val="59348D"/>
              </a:solidFill>
              <a:latin typeface="Arial Narrow" panose="020B0606020202030204" pitchFamily="34" charset="0"/>
            </a:endParaRPr>
          </a:p>
          <a:p>
            <a:pPr marL="0" marR="570" indent="0" rtl="0">
              <a:buNone/>
            </a:pPr>
            <a:r>
              <a:rPr lang="de-DE" sz="1000" b="1" i="0" u="none" strike="noStrike" baseline="0" dirty="0">
                <a:latin typeface="Arial Narrow" panose="020B0606020202030204" pitchFamily="34" charset="0"/>
              </a:rPr>
              <a:t>Fachberatung </a:t>
            </a:r>
            <a:r>
              <a:rPr lang="de-DE" sz="1000" b="1" dirty="0">
                <a:latin typeface="Arial Narrow" panose="020B0606020202030204" pitchFamily="34" charset="0"/>
              </a:rPr>
              <a:t>G</a:t>
            </a:r>
            <a:r>
              <a:rPr lang="de-DE" sz="1000" b="1" i="0" u="none" strike="noStrike" baseline="0" dirty="0">
                <a:latin typeface="Arial Narrow" panose="020B0606020202030204" pitchFamily="34" charset="0"/>
              </a:rPr>
              <a:t>esundheit &amp; Soziales, Resilienz Coach </a:t>
            </a:r>
          </a:p>
          <a:p>
            <a:pPr marL="0" marR="570" indent="0" rtl="0">
              <a:buNone/>
            </a:pPr>
            <a:r>
              <a:rPr lang="de-DE" sz="1000" b="1" i="0" u="none" strike="noStrike" baseline="0" dirty="0">
                <a:latin typeface="Arial Narrow" panose="020B0606020202030204" pitchFamily="34" charset="0"/>
              </a:rPr>
              <a:t>Diakonie Hessen – Landesgeschäftsstelle Kassel</a:t>
            </a:r>
            <a:r>
              <a:rPr lang="de-DE" sz="1000" b="0" i="0" u="none" strike="noStrike" baseline="0" dirty="0">
                <a:latin typeface="Arial Narrow" panose="020B0606020202030204" pitchFamily="34" charset="0"/>
              </a:rPr>
              <a:t>	</a:t>
            </a: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dirty="0">
                <a:solidFill>
                  <a:schemeClr val="bg1"/>
                </a:solidFill>
                <a:latin typeface="Arial Black" panose="020B0A04020102020204" pitchFamily="34" charset="0"/>
                <a:cs typeface="Arial" panose="020B0604020202020204" pitchFamily="34" charset="0"/>
              </a:rPr>
              <a:t>Diakonie Hessen</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a:latin typeface="Arial" panose="020B0604020202020204" pitchFamily="34" charset="0"/>
                <a:cs typeface="Arial" panose="020B0604020202020204" pitchFamily="34" charset="0"/>
              </a:rPr>
              <a:t>L</a:t>
            </a:r>
            <a:r>
              <a:rPr lang="de-DE" sz="1000" b="0" i="0" u="none" strike="noStrike" baseline="0" dirty="0">
                <a:latin typeface="Arial" panose="020B0604020202020204" pitchFamily="34" charset="0"/>
                <a:cs typeface="Arial" panose="020B0604020202020204" pitchFamily="34" charset="0"/>
              </a:rPr>
              <a:t>andesgeschäftsstelle Kassel</a:t>
            </a:r>
          </a:p>
          <a:p>
            <a:pPr marL="0" indent="0">
              <a:lnSpc>
                <a:spcPct val="100000"/>
              </a:lnSpc>
              <a:buFont typeface="Arial" panose="020B0604020202020204" pitchFamily="34" charset="0"/>
              <a:buNone/>
            </a:pPr>
            <a:r>
              <a:rPr lang="de-DE" sz="1000" dirty="0">
                <a:latin typeface="Arial" panose="020B0604020202020204" pitchFamily="34" charset="0"/>
                <a:cs typeface="Arial" panose="020B0604020202020204" pitchFamily="34" charset="0"/>
              </a:rPr>
              <a:t>Kölnische Str. 136</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34119 Kassel</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08.11.2023</a:t>
            </a:r>
          </a:p>
          <a:p>
            <a:pPr marL="0" indent="0">
              <a:lnSpc>
                <a:spcPct val="100000"/>
              </a:lnSpc>
              <a:buFont typeface="Arial" panose="020B0604020202020204" pitchFamily="34" charset="0"/>
              <a:buNone/>
            </a:pPr>
            <a:r>
              <a:rPr lang="de-DE" sz="1000" dirty="0">
                <a:latin typeface="Arial" panose="020B0604020202020204" pitchFamily="34" charset="0"/>
              </a:rPr>
              <a:t>9:00 –16:00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12</a:t>
            </a:r>
          </a:p>
          <a:p>
            <a:pPr marL="0" marR="0" indent="0" algn="l" rtl="0">
              <a:buNone/>
            </a:pPr>
            <a:r>
              <a:rPr lang="de-DE" sz="1000" b="0" i="0" u="none" strike="noStrike" baseline="0" dirty="0">
                <a:latin typeface="Arial" panose="020B0604020202020204" pitchFamily="34" charset="0"/>
              </a:rPr>
              <a:t>Max. Personen</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23/0048</a:t>
            </a:r>
            <a:endParaRPr lang="de-DE" sz="1000" dirty="0">
              <a:latin typeface="Arial Black" panose="020B0A04020102020204" pitchFamily="34" charset="0"/>
            </a:endParaRPr>
          </a:p>
        </p:txBody>
      </p:sp>
      <p:sp>
        <p:nvSpPr>
          <p:cNvPr id="15" name="Foliennummernplatzhalter 14">
            <a:extLst>
              <a:ext uri="{FF2B5EF4-FFF2-40B4-BE49-F238E27FC236}">
                <a16:creationId xmlns:a16="http://schemas.microsoft.com/office/drawing/2014/main" id="{814670BB-956F-39B0-C2F5-965931E3FD72}"/>
              </a:ext>
            </a:extLst>
          </p:cNvPr>
          <p:cNvSpPr>
            <a:spLocks noGrp="1"/>
          </p:cNvSpPr>
          <p:nvPr>
            <p:ph type="sldNum" sz="quarter" idx="12"/>
          </p:nvPr>
        </p:nvSpPr>
        <p:spPr/>
        <p:txBody>
          <a:bodyPr/>
          <a:lstStyle/>
          <a:p>
            <a:fld id="{98051CB9-6888-4E64-B477-E6EAEEC55F9F}" type="slidenum">
              <a:rPr lang="de-DE" smtClean="0"/>
              <a:t>52</a:t>
            </a:fld>
            <a:endParaRPr lang="de-DE"/>
          </a:p>
        </p:txBody>
      </p:sp>
      <p:sp>
        <p:nvSpPr>
          <p:cNvPr id="16" name="Inhaltsplatzhalter 2">
            <a:extLst>
              <a:ext uri="{FF2B5EF4-FFF2-40B4-BE49-F238E27FC236}">
                <a16:creationId xmlns:a16="http://schemas.microsoft.com/office/drawing/2014/main" id="{7CE91D5C-4D58-70D1-8444-04E7EE44B15E}"/>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38522873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800" dirty="0">
                <a:latin typeface="Arial Black" panose="020B0A04020102020204" pitchFamily="34" charset="0"/>
                <a:cs typeface="Arial" panose="020B0604020202020204" pitchFamily="34" charset="0"/>
              </a:rPr>
              <a:t>Resilienz - Entspannung und der kreative Prozess</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790"/>
              </a:spcBef>
              <a:spcAft>
                <a:spcPts val="1575"/>
              </a:spcAft>
              <a:buNone/>
            </a:pPr>
            <a:endParaRPr lang="de-DE" sz="1100" dirty="0">
              <a:solidFill>
                <a:srgbClr val="545454"/>
              </a:solidFill>
              <a:effectLst/>
              <a:latin typeface="Arial" panose="020B0604020202020204" pitchFamily="34" charset="0"/>
              <a:ea typeface="Calibri" panose="020F050202020403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0" i="0" u="none" strike="noStrike" baseline="0" dirty="0">
                <a:solidFill>
                  <a:srgbClr val="59348D"/>
                </a:solidFill>
                <a:latin typeface="Arial Narrow" panose="020B0606020202030204" pitchFamily="34" charset="0"/>
              </a:rPr>
              <a:t>Eigene Impulse</a:t>
            </a:r>
          </a:p>
          <a:p>
            <a:pPr marL="0" marR="0" indent="0" rtl="0">
              <a:buNone/>
            </a:pP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4727169"/>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spcAft>
                <a:spcPts val="1100"/>
              </a:spcAft>
              <a:buNone/>
            </a:pPr>
            <a:r>
              <a:rPr lang="de-DE" sz="1100" b="1" i="1">
                <a:effectLst/>
                <a:latin typeface="Arial" panose="020B0604020202020204" pitchFamily="34" charset="0"/>
                <a:ea typeface="Calibri" panose="020F0502020204030204" pitchFamily="34" charset="0"/>
              </a:rPr>
              <a:t>Innere </a:t>
            </a:r>
            <a:r>
              <a:rPr lang="de-DE" sz="1100" b="1" i="1" dirty="0">
                <a:effectLst/>
                <a:latin typeface="Arial" panose="020B0604020202020204" pitchFamily="34" charset="0"/>
                <a:ea typeface="Calibri" panose="020F0502020204030204" pitchFamily="34" charset="0"/>
              </a:rPr>
              <a:t>Ruhe durch Intuitives Zeichnen und Malen </a:t>
            </a:r>
            <a:endParaRPr lang="de-DE" sz="1100" i="1" dirty="0">
              <a:effectLst/>
              <a:latin typeface="Arial" panose="020B0604020202020204" pitchFamily="34" charset="0"/>
              <a:ea typeface="Calibri" panose="020F0502020204030204" pitchFamily="34" charset="0"/>
            </a:endParaRPr>
          </a:p>
          <a:p>
            <a:pPr marL="0" indent="0">
              <a:spcAft>
                <a:spcPts val="1100"/>
              </a:spcAft>
              <a:buNone/>
            </a:pPr>
            <a:r>
              <a:rPr lang="de-DE" sz="1100" i="1" dirty="0">
                <a:effectLst/>
                <a:latin typeface="Arial" panose="020B0604020202020204" pitchFamily="34" charset="0"/>
                <a:ea typeface="Calibri" panose="020F0502020204030204" pitchFamily="34" charset="0"/>
              </a:rPr>
              <a:t>Intuitives Zeichnen und Malen als Entspannungsmethode, ermöglicht ein völliges Eintauchen in den Moment.</a:t>
            </a:r>
          </a:p>
          <a:p>
            <a:pPr marL="0" indent="0">
              <a:spcAft>
                <a:spcPts val="1100"/>
              </a:spcAft>
              <a:buNone/>
            </a:pPr>
            <a:r>
              <a:rPr lang="de-DE" sz="1100" i="1" dirty="0">
                <a:effectLst/>
                <a:latin typeface="Arial" panose="020B0604020202020204" pitchFamily="34" charset="0"/>
                <a:ea typeface="Calibri" panose="020F0502020204030204" pitchFamily="34" charset="0"/>
              </a:rPr>
              <a:t>Es geht nicht darum ein Kunstwerk zu erschaffen, sondern vielmehr darum, in einen Prozess zu kommen und in Kontakt mit sich zu sein. </a:t>
            </a:r>
          </a:p>
          <a:p>
            <a:pPr marL="0" indent="0">
              <a:spcAft>
                <a:spcPts val="1100"/>
              </a:spcAft>
              <a:buNone/>
            </a:pPr>
            <a:r>
              <a:rPr lang="de-DE" sz="1100" i="1" dirty="0">
                <a:effectLst/>
                <a:latin typeface="Arial" panose="020B0604020202020204" pitchFamily="34" charset="0"/>
                <a:ea typeface="Calibri" panose="020F0502020204030204" pitchFamily="34" charset="0"/>
              </a:rPr>
              <a:t>Körper und Geist können so entspannen. </a:t>
            </a:r>
          </a:p>
          <a:p>
            <a:pPr marL="0" indent="0">
              <a:spcAft>
                <a:spcPts val="1100"/>
              </a:spcAft>
              <a:buNone/>
            </a:pPr>
            <a:r>
              <a:rPr lang="de-DE" sz="1100" i="1" dirty="0">
                <a:effectLst/>
                <a:latin typeface="Arial" panose="020B0604020202020204" pitchFamily="34" charset="0"/>
                <a:ea typeface="Calibri" panose="020F0502020204030204" pitchFamily="34" charset="0"/>
              </a:rPr>
              <a:t>Es gibt anfangs eine meditative Einstimmung und anschließend einige Lockerungsübungen. Die </a:t>
            </a:r>
            <a:r>
              <a:rPr lang="de-DE" sz="1100" i="1" dirty="0">
                <a:latin typeface="Arial" panose="020B0604020202020204" pitchFamily="34" charset="0"/>
                <a:ea typeface="Calibri" panose="020F0502020204030204" pitchFamily="34" charset="0"/>
              </a:rPr>
              <a:t>T</a:t>
            </a:r>
            <a:r>
              <a:rPr lang="de-DE" sz="1100" i="1" dirty="0">
                <a:effectLst/>
                <a:latin typeface="Arial" panose="020B0604020202020204" pitchFamily="34" charset="0"/>
                <a:ea typeface="Calibri" panose="020F0502020204030204" pitchFamily="34" charset="0"/>
              </a:rPr>
              <a:t>eilnehmer*innen experimentieren dann mit Farbe und Material </a:t>
            </a:r>
            <a:r>
              <a:rPr lang="de-DE" sz="1100" i="1" dirty="0">
                <a:latin typeface="Arial" panose="020B0604020202020204" pitchFamily="34" charset="0"/>
                <a:ea typeface="Calibri" panose="020F0502020204030204" pitchFamily="34" charset="0"/>
              </a:rPr>
              <a:t>und kommen nun in einen kreativen Schaffensprozess.</a:t>
            </a:r>
            <a:endParaRPr lang="de-DE" sz="1100" i="1" dirty="0">
              <a:effectLst/>
              <a:latin typeface="Arial" panose="020B0604020202020204" pitchFamily="34" charset="0"/>
              <a:ea typeface="Calibri" panose="020F0502020204030204" pitchFamily="34" charset="0"/>
            </a:endParaRPr>
          </a:p>
          <a:p>
            <a:pPr marL="0" indent="0">
              <a:spcAft>
                <a:spcPts val="1100"/>
              </a:spcAft>
              <a:buNone/>
            </a:pPr>
            <a:r>
              <a:rPr lang="de-DE" sz="1100" i="1" dirty="0">
                <a:effectLst/>
                <a:latin typeface="Arial" panose="020B0604020202020204" pitchFamily="34" charset="0"/>
                <a:ea typeface="Calibri" panose="020F0502020204030204" pitchFamily="34" charset="0"/>
              </a:rPr>
              <a:t>Dazu wird inspirierende Musik gespielt, die es erleichtert in den Flow zu kommen. Einige inspirierende Übungen eignen sich auch zum weitermachen für Zuhause.                       Vorkenntnisse sind nicht erforderlich.</a:t>
            </a: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Petra Liebehenz</a:t>
            </a:r>
          </a:p>
          <a:p>
            <a:pPr marL="0" indent="0">
              <a:buNone/>
            </a:pPr>
            <a:r>
              <a:rPr lang="de-DE" sz="1000" b="1" dirty="0">
                <a:effectLst/>
                <a:latin typeface="Arial Narrow" panose="020B0606020202030204" pitchFamily="34" charset="0"/>
                <a:ea typeface="Calibri" panose="020F0502020204030204" pitchFamily="34" charset="0"/>
              </a:rPr>
              <a:t>Mitarbeiterin </a:t>
            </a:r>
            <a:r>
              <a:rPr lang="de-DE" sz="1000" b="1" dirty="0" err="1">
                <a:effectLst/>
                <a:latin typeface="Arial Narrow" panose="020B0606020202030204" pitchFamily="34" charset="0"/>
                <a:ea typeface="Calibri" panose="020F0502020204030204" pitchFamily="34" charset="0"/>
              </a:rPr>
              <a:t>bdks</a:t>
            </a:r>
            <a:r>
              <a:rPr lang="de-DE" sz="1000" b="1" dirty="0">
                <a:effectLst/>
                <a:latin typeface="Arial Narrow" panose="020B0606020202030204" pitchFamily="34" charset="0"/>
                <a:ea typeface="Calibri" panose="020F0502020204030204" pitchFamily="34" charset="0"/>
              </a:rPr>
              <a:t> Werteverbund, </a:t>
            </a:r>
            <a:r>
              <a:rPr lang="de-DE" sz="1000" b="1" dirty="0" err="1">
                <a:effectLst/>
                <a:latin typeface="Arial Narrow" panose="020B0606020202030204" pitchFamily="34" charset="0"/>
                <a:ea typeface="Calibri" panose="020F0502020204030204" pitchFamily="34" charset="0"/>
              </a:rPr>
              <a:t>WfbM</a:t>
            </a:r>
            <a:r>
              <a:rPr lang="de-DE" sz="1000" b="1" dirty="0">
                <a:effectLst/>
                <a:latin typeface="Arial Narrow" panose="020B0606020202030204" pitchFamily="34" charset="0"/>
                <a:ea typeface="Calibri" panose="020F0502020204030204" pitchFamily="34" charset="0"/>
              </a:rPr>
              <a:t> Baunatal</a:t>
            </a:r>
            <a:endParaRPr lang="de-DE" sz="1000" b="1" i="0" u="none" strike="noStrike" baseline="0" dirty="0">
              <a:latin typeface="Arial Narrow" panose="020B0606020202030204" pitchFamily="34" charset="0"/>
            </a:endParaRPr>
          </a:p>
          <a:p>
            <a:pPr marL="0" marR="570" indent="0" rtl="0">
              <a:buNone/>
            </a:pPr>
            <a:r>
              <a:rPr lang="de-DE" sz="1000" b="0" i="0" u="none" strike="noStrike" baseline="0" dirty="0">
                <a:latin typeface="Arial Narrow" panose="020B0606020202030204" pitchFamily="34" charset="0"/>
              </a:rPr>
              <a:t>	</a:t>
            </a: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14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err="1">
                <a:latin typeface="Arial" panose="020B0604020202020204" pitchFamily="34" charset="0"/>
                <a:cs typeface="Arial" panose="020B0604020202020204" pitchFamily="34" charset="0"/>
              </a:rPr>
              <a:t>WfbM</a:t>
            </a:r>
            <a:r>
              <a:rPr lang="de-DE" sz="1000" dirty="0">
                <a:latin typeface="Arial" panose="020B0604020202020204" pitchFamily="34" charset="0"/>
                <a:cs typeface="Arial" panose="020B0604020202020204" pitchFamily="34" charset="0"/>
              </a:rPr>
              <a:t> Baunatal</a:t>
            </a:r>
            <a:r>
              <a:rPr lang="de-DE" sz="1000" b="0" i="0" u="none" strike="noStrike" baseline="0" dirty="0">
                <a:latin typeface="Arial" panose="020B0604020202020204" pitchFamily="34" charset="0"/>
                <a:cs typeface="Arial" panose="020B0604020202020204" pitchFamily="34" charset="0"/>
              </a:rPr>
              <a:t>,</a:t>
            </a:r>
          </a:p>
          <a:p>
            <a:pPr marL="0" indent="0">
              <a:lnSpc>
                <a:spcPct val="100000"/>
              </a:lnSpc>
              <a:buNone/>
            </a:pPr>
            <a:r>
              <a:rPr lang="de-DE" sz="1000" dirty="0">
                <a:latin typeface="Arial" panose="020B0604020202020204" pitchFamily="34" charset="0"/>
                <a:cs typeface="Arial" panose="020B0604020202020204" pitchFamily="34" charset="0"/>
              </a:rPr>
              <a:t>Werkstatt Oase</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21</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a:p>
            <a:pPr marL="0" indent="0">
              <a:lnSpc>
                <a:spcPct val="100000"/>
              </a:lnSpc>
              <a:buFont typeface="Arial" panose="020B0604020202020204" pitchFamily="34" charset="0"/>
              <a:buNone/>
            </a:pP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endParaRPr lang="de-DE" sz="1000" b="0" i="0" u="none" strike="noStrike" baseline="0" dirty="0">
              <a:latin typeface="Arial" panose="020B0604020202020204" pitchFamily="34" charset="0"/>
              <a:cs typeface="Arial" panose="020B0604020202020204" pitchFamily="34" charset="0"/>
            </a:endParaRP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09.05.2023</a:t>
            </a:r>
          </a:p>
          <a:p>
            <a:pPr marL="0" indent="0">
              <a:lnSpc>
                <a:spcPct val="100000"/>
              </a:lnSpc>
              <a:buFont typeface="Arial" panose="020B0604020202020204" pitchFamily="34" charset="0"/>
              <a:buNone/>
            </a:pPr>
            <a:r>
              <a:rPr lang="de-DE" sz="1000" dirty="0">
                <a:latin typeface="Arial" panose="020B0604020202020204" pitchFamily="34" charset="0"/>
              </a:rPr>
              <a:t>9:30 –12:00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8</a:t>
            </a:r>
          </a:p>
          <a:p>
            <a:pPr marL="0" marR="0" indent="0" algn="l" rtl="0">
              <a:buNone/>
            </a:pPr>
            <a:r>
              <a:rPr lang="de-DE" sz="1000" b="0" i="0" u="none" strike="noStrike" baseline="0" dirty="0">
                <a:latin typeface="Arial" panose="020B0604020202020204" pitchFamily="34" charset="0"/>
              </a:rPr>
              <a:t>Max. Personen</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23/0049</a:t>
            </a:r>
            <a:endParaRPr lang="de-DE" sz="1000" dirty="0">
              <a:latin typeface="Arial Black" panose="020B0A04020102020204" pitchFamily="34" charset="0"/>
            </a:endParaRPr>
          </a:p>
        </p:txBody>
      </p:sp>
      <p:sp>
        <p:nvSpPr>
          <p:cNvPr id="15" name="Foliennummernplatzhalter 14">
            <a:extLst>
              <a:ext uri="{FF2B5EF4-FFF2-40B4-BE49-F238E27FC236}">
                <a16:creationId xmlns:a16="http://schemas.microsoft.com/office/drawing/2014/main" id="{7BDAF17E-07CA-89F1-E4AC-F54E9E0AFCAB}"/>
              </a:ext>
            </a:extLst>
          </p:cNvPr>
          <p:cNvSpPr>
            <a:spLocks noGrp="1"/>
          </p:cNvSpPr>
          <p:nvPr>
            <p:ph type="sldNum" sz="quarter" idx="12"/>
          </p:nvPr>
        </p:nvSpPr>
        <p:spPr/>
        <p:txBody>
          <a:bodyPr/>
          <a:lstStyle/>
          <a:p>
            <a:fld id="{98051CB9-6888-4E64-B477-E6EAEEC55F9F}" type="slidenum">
              <a:rPr lang="de-DE" smtClean="0"/>
              <a:t>53</a:t>
            </a:fld>
            <a:endParaRPr lang="de-DE"/>
          </a:p>
        </p:txBody>
      </p:sp>
      <p:sp>
        <p:nvSpPr>
          <p:cNvPr id="16" name="Inhaltsplatzhalter 2">
            <a:extLst>
              <a:ext uri="{FF2B5EF4-FFF2-40B4-BE49-F238E27FC236}">
                <a16:creationId xmlns:a16="http://schemas.microsoft.com/office/drawing/2014/main" id="{D0845459-DD5C-223C-BA63-2C190045D207}"/>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pic>
        <p:nvPicPr>
          <p:cNvPr id="17" name="Grafik 16">
            <a:extLst>
              <a:ext uri="{FF2B5EF4-FFF2-40B4-BE49-F238E27FC236}">
                <a16:creationId xmlns:a16="http://schemas.microsoft.com/office/drawing/2014/main" id="{3ECB4A9C-01D6-2B36-310F-19ACC7941D3E}"/>
              </a:ext>
            </a:extLst>
          </p:cNvPr>
          <p:cNvPicPr>
            <a:picLocks noChangeAspect="1"/>
          </p:cNvPicPr>
          <p:nvPr/>
        </p:nvPicPr>
        <p:blipFill>
          <a:blip r:embed="rId4"/>
          <a:stretch>
            <a:fillRect/>
          </a:stretch>
        </p:blipFill>
        <p:spPr>
          <a:xfrm>
            <a:off x="1942815" y="2802171"/>
            <a:ext cx="2391059" cy="756041"/>
          </a:xfrm>
          <a:prstGeom prst="rect">
            <a:avLst/>
          </a:prstGeom>
        </p:spPr>
      </p:pic>
    </p:spTree>
    <p:extLst>
      <p:ext uri="{BB962C8B-B14F-4D97-AF65-F5344CB8AC3E}">
        <p14:creationId xmlns:p14="http://schemas.microsoft.com/office/powerpoint/2010/main" val="24515747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800" dirty="0">
                <a:latin typeface="Arial Black" panose="020B0A04020102020204" pitchFamily="34" charset="0"/>
                <a:cs typeface="Arial" panose="020B0604020202020204" pitchFamily="34" charset="0"/>
              </a:rPr>
              <a:t>Ich selbst bin meine wichtigste Führungskraft</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790"/>
              </a:spcBef>
              <a:spcAft>
                <a:spcPts val="1575"/>
              </a:spcAft>
              <a:buNone/>
            </a:pPr>
            <a:endParaRPr lang="de-DE" sz="1100" dirty="0">
              <a:solidFill>
                <a:srgbClr val="545454"/>
              </a:solidFill>
              <a:effectLst/>
              <a:latin typeface="Arial" panose="020B0604020202020204" pitchFamily="34" charset="0"/>
              <a:ea typeface="Calibri" panose="020F050202020403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59348D"/>
                </a:solidFill>
                <a:latin typeface="Arial Narrow" panose="020B0606020202030204" pitchFamily="34" charset="0"/>
              </a:rPr>
              <a:t>Theoretische</a:t>
            </a:r>
            <a:r>
              <a:rPr lang="de-DE" sz="1200" b="0" i="0" u="none" strike="noStrike" baseline="0" dirty="0">
                <a:solidFill>
                  <a:srgbClr val="59348D"/>
                </a:solidFill>
                <a:latin typeface="Arial Narrow" panose="020B0606020202030204" pitchFamily="34" charset="0"/>
              </a:rPr>
              <a:t> Inputs, Eigenarbeit, Übungen</a:t>
            </a:r>
          </a:p>
          <a:p>
            <a:pPr marL="0" marR="0" indent="0" rtl="0">
              <a:buNone/>
            </a:pP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spcAft>
                <a:spcPts val="100"/>
              </a:spcAft>
              <a:buNone/>
            </a:pPr>
            <a:r>
              <a:rPr lang="de-DE" sz="1100" i="1" dirty="0">
                <a:solidFill>
                  <a:srgbClr val="000000"/>
                </a:solidFill>
                <a:effectLst/>
                <a:latin typeface="Arial" panose="020B0604020202020204" pitchFamily="34" charset="0"/>
                <a:ea typeface="Calibri" panose="020F0502020204030204" pitchFamily="34" charset="0"/>
              </a:rPr>
              <a:t>Das „Work-Life-Balance-Rad“ zur Verdeutlichung der eigenen Prioritäten </a:t>
            </a:r>
          </a:p>
          <a:p>
            <a:pPr marL="0" indent="0">
              <a:spcAft>
                <a:spcPts val="100"/>
              </a:spcAft>
              <a:buNone/>
            </a:pPr>
            <a:r>
              <a:rPr lang="de-DE" sz="1100" i="1" dirty="0">
                <a:solidFill>
                  <a:srgbClr val="000000"/>
                </a:solidFill>
                <a:effectLst/>
                <a:latin typeface="Arial" panose="020B0604020202020204" pitchFamily="34" charset="0"/>
                <a:ea typeface="Calibri" panose="020F0502020204030204" pitchFamily="34" charset="0"/>
              </a:rPr>
              <a:t>Die Bedeutung der physische und psychische Gesundheit </a:t>
            </a:r>
          </a:p>
          <a:p>
            <a:pPr marL="0" indent="0">
              <a:spcAft>
                <a:spcPts val="100"/>
              </a:spcAft>
              <a:buNone/>
            </a:pPr>
            <a:r>
              <a:rPr lang="de-DE" sz="1100" i="1" dirty="0">
                <a:solidFill>
                  <a:srgbClr val="000000"/>
                </a:solidFill>
                <a:effectLst/>
                <a:latin typeface="Arial" panose="020B0604020202020204" pitchFamily="34" charset="0"/>
                <a:ea typeface="Calibri" panose="020F0502020204030204" pitchFamily="34" charset="0"/>
              </a:rPr>
              <a:t>Der Umgang mit den eigenen Ressourcen – Kraftspender und Krafträuber identifizieren </a:t>
            </a:r>
          </a:p>
          <a:p>
            <a:pPr marL="0" indent="0">
              <a:spcAft>
                <a:spcPts val="100"/>
              </a:spcAft>
              <a:buNone/>
            </a:pPr>
            <a:r>
              <a:rPr lang="de-DE" sz="1100" i="1" dirty="0">
                <a:solidFill>
                  <a:srgbClr val="000000"/>
                </a:solidFill>
                <a:effectLst/>
                <a:latin typeface="Arial" panose="020B0604020202020204" pitchFamily="34" charset="0"/>
                <a:ea typeface="Calibri" panose="020F0502020204030204" pitchFamily="34" charset="0"/>
              </a:rPr>
              <a:t>Das Stressmodell nach Lazarus </a:t>
            </a:r>
          </a:p>
          <a:p>
            <a:pPr marL="0" indent="0">
              <a:spcAft>
                <a:spcPts val="100"/>
              </a:spcAft>
              <a:buNone/>
            </a:pPr>
            <a:r>
              <a:rPr lang="de-DE" sz="1100" i="1" dirty="0">
                <a:solidFill>
                  <a:srgbClr val="000000"/>
                </a:solidFill>
                <a:effectLst/>
                <a:latin typeface="Arial" panose="020B0604020202020204" pitchFamily="34" charset="0"/>
                <a:ea typeface="Calibri" panose="020F0502020204030204" pitchFamily="34" charset="0"/>
              </a:rPr>
              <a:t>„Wer los lässt, hat zwei Hände frei“ – eigene Veränderungsprozesse anstoßen </a:t>
            </a:r>
          </a:p>
          <a:p>
            <a:pPr marL="0" indent="0">
              <a:spcAft>
                <a:spcPts val="100"/>
              </a:spcAft>
              <a:buNone/>
            </a:pPr>
            <a:r>
              <a:rPr lang="de-DE" sz="1100" i="1" dirty="0">
                <a:solidFill>
                  <a:srgbClr val="000000"/>
                </a:solidFill>
                <a:effectLst/>
                <a:latin typeface="Arial" panose="020B0604020202020204" pitchFamily="34" charset="0"/>
                <a:ea typeface="Calibri" panose="020F0502020204030204" pitchFamily="34" charset="0"/>
              </a:rPr>
              <a:t>Das Zürcher Ressourcenmodell zum individuellen Kraft tanken </a:t>
            </a:r>
          </a:p>
          <a:p>
            <a:pPr marL="0" indent="0">
              <a:buNone/>
            </a:pPr>
            <a:r>
              <a:rPr lang="de-DE" sz="1100" i="1" dirty="0">
                <a:solidFill>
                  <a:srgbClr val="000000"/>
                </a:solidFill>
                <a:effectLst/>
                <a:latin typeface="Arial" panose="020B0604020202020204" pitchFamily="34" charset="0"/>
                <a:ea typeface="Calibri" panose="020F0502020204030204" pitchFamily="34" charset="0"/>
              </a:rPr>
              <a:t>Achtsamkeitsübungen, Eigenarbeit und Fallbeispiele</a:t>
            </a:r>
          </a:p>
          <a:p>
            <a:pPr marL="0" indent="0">
              <a:buNone/>
            </a:pPr>
            <a:endParaRPr lang="de-DE" sz="1100" i="1" dirty="0">
              <a:solidFill>
                <a:srgbClr val="000000"/>
              </a:solidFill>
              <a:latin typeface="Arial" panose="020B0604020202020204" pitchFamily="34" charset="0"/>
              <a:ea typeface="Calibri" panose="020F0502020204030204" pitchFamily="34" charset="0"/>
            </a:endParaRPr>
          </a:p>
          <a:p>
            <a:pPr marL="0" indent="0">
              <a:buNone/>
            </a:pPr>
            <a:r>
              <a:rPr lang="de-DE" sz="1100" b="1" dirty="0">
                <a:solidFill>
                  <a:srgbClr val="000000"/>
                </a:solidFill>
                <a:effectLst/>
                <a:latin typeface="Arial" panose="020B0604020202020204" pitchFamily="34" charset="0"/>
                <a:ea typeface="Calibri" panose="020F0502020204030204" pitchFamily="34" charset="0"/>
              </a:rPr>
              <a:t>Lernziele </a:t>
            </a:r>
            <a:endParaRPr lang="de-DE" sz="1100" dirty="0">
              <a:solidFill>
                <a:srgbClr val="000000"/>
              </a:solidFill>
              <a:effectLst/>
              <a:latin typeface="Arial" panose="020B0604020202020204" pitchFamily="34" charset="0"/>
              <a:ea typeface="Calibri" panose="020F0502020204030204" pitchFamily="34" charset="0"/>
            </a:endParaRPr>
          </a:p>
          <a:p>
            <a:pPr marL="0" indent="0">
              <a:buNone/>
            </a:pPr>
            <a:r>
              <a:rPr lang="de-DE" sz="1100" dirty="0">
                <a:solidFill>
                  <a:srgbClr val="000000"/>
                </a:solidFill>
                <a:effectLst/>
                <a:latin typeface="Arial" panose="020B0604020202020204" pitchFamily="34" charset="0"/>
                <a:ea typeface="Calibri" panose="020F0502020204030204" pitchFamily="34" charset="0"/>
              </a:rPr>
              <a:t>Die Führungskräfte haben sich mit ihren eigenen Gedanken und Verhaltensmustern beschäftigt, ihre gesundheitliche Achtsamkeit geschärft sowie individuelle Rituale zur langfristigen Ressourcenschonung definiert.</a:t>
            </a:r>
          </a:p>
          <a:p>
            <a:pPr marL="0" indent="0">
              <a:buNone/>
            </a:pPr>
            <a:r>
              <a:rPr lang="de-DE" sz="1100" dirty="0">
                <a:solidFill>
                  <a:srgbClr val="000000"/>
                </a:solidFill>
                <a:effectLst/>
                <a:latin typeface="Arial" panose="020B0604020202020204" pitchFamily="34" charset="0"/>
                <a:ea typeface="Calibri" panose="020F0502020204030204" pitchFamily="34" charset="0"/>
              </a:rPr>
              <a:t>Die Selbstführung wirkt sich spürbar auf die zu führenden Mitarbeitenden aus. </a:t>
            </a:r>
          </a:p>
          <a:p>
            <a:pPr marL="0" indent="0">
              <a:buNone/>
            </a:pPr>
            <a:r>
              <a:rPr lang="de-DE" sz="1100" i="1" dirty="0">
                <a:solidFill>
                  <a:srgbClr val="000000"/>
                </a:solidFill>
                <a:effectLst/>
                <a:latin typeface="Arial" panose="020B0604020202020204" pitchFamily="34" charset="0"/>
                <a:ea typeface="Calibri" panose="020F0502020204030204" pitchFamily="34" charset="0"/>
              </a:rPr>
              <a:t> </a:t>
            </a: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Carmen Werner</a:t>
            </a:r>
          </a:p>
          <a:p>
            <a:pPr marL="0" indent="0">
              <a:buNone/>
            </a:pPr>
            <a:r>
              <a:rPr lang="de-DE" sz="1000" b="1" dirty="0">
                <a:latin typeface="Arial Narrow" panose="020B0606020202030204" pitchFamily="34" charset="0"/>
                <a:ea typeface="Calibri" panose="020F0502020204030204" pitchFamily="34" charset="0"/>
              </a:rPr>
              <a:t>Coach, Beratung, Prozessbegleitung, Training</a:t>
            </a:r>
            <a:endParaRPr lang="de-DE" sz="1000" b="1" i="0" u="none" strike="noStrike" baseline="0" dirty="0">
              <a:latin typeface="Arial Narrow" panose="020B0606020202030204" pitchFamily="34" charset="0"/>
            </a:endParaRPr>
          </a:p>
          <a:p>
            <a:pPr marL="0" marR="570" indent="0" rtl="0">
              <a:buNone/>
            </a:pPr>
            <a:r>
              <a:rPr lang="de-DE" sz="1000" b="0" i="0" u="none" strike="noStrike" baseline="0" dirty="0">
                <a:latin typeface="Arial Narrow" panose="020B0606020202030204" pitchFamily="34" charset="0"/>
              </a:rPr>
              <a:t>	</a:t>
            </a: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14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Zentralverwaltung</a:t>
            </a:r>
          </a:p>
          <a:p>
            <a:pPr marL="0" indent="0">
              <a:lnSpc>
                <a:spcPct val="100000"/>
              </a:lnSpc>
              <a:buNone/>
            </a:pPr>
            <a:r>
              <a:rPr lang="de-DE" sz="1000" b="0" i="0" u="none" strike="noStrike" baseline="0" dirty="0">
                <a:latin typeface="Arial" panose="020B0604020202020204" pitchFamily="34" charset="0"/>
                <a:cs typeface="Arial" panose="020B0604020202020204" pitchFamily="34" charset="0"/>
              </a:rPr>
              <a:t>Seminarraum 1</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19</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a:p>
            <a:pPr marL="0" indent="0">
              <a:lnSpc>
                <a:spcPct val="100000"/>
              </a:lnSpc>
              <a:buFont typeface="Arial" panose="020B0604020202020204" pitchFamily="34" charset="0"/>
              <a:buNone/>
            </a:pP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endParaRPr lang="de-DE" sz="1000" b="0" i="0" u="none" strike="noStrike" baseline="0" dirty="0">
              <a:latin typeface="Arial" panose="020B0604020202020204" pitchFamily="34" charset="0"/>
              <a:cs typeface="Arial" panose="020B0604020202020204" pitchFamily="34" charset="0"/>
            </a:endParaRP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dirty="0">
                <a:latin typeface="Arial" panose="020B0604020202020204" pitchFamily="34" charset="0"/>
              </a:rPr>
              <a:t>Führungskräfte</a:t>
            </a:r>
            <a:r>
              <a:rPr lang="de-DE" sz="1000" b="0" i="0" u="none" strike="noStrike" baseline="0" dirty="0">
                <a:latin typeface="Arial" panose="020B0604020202020204" pitchFamily="34" charset="0"/>
              </a:rPr>
              <a:t>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16.10.2023</a:t>
            </a:r>
          </a:p>
          <a:p>
            <a:pPr marL="0" indent="0">
              <a:lnSpc>
                <a:spcPct val="100000"/>
              </a:lnSpc>
              <a:buFont typeface="Arial" panose="020B0604020202020204" pitchFamily="34" charset="0"/>
              <a:buNone/>
            </a:pPr>
            <a:r>
              <a:rPr lang="de-DE" sz="1000" dirty="0">
                <a:latin typeface="Arial" panose="020B0604020202020204" pitchFamily="34" charset="0"/>
              </a:rPr>
              <a:t>9:00 –16:30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15</a:t>
            </a:r>
          </a:p>
          <a:p>
            <a:pPr marL="0" marR="0" indent="0" algn="l" rtl="0">
              <a:buNone/>
            </a:pPr>
            <a:r>
              <a:rPr lang="de-DE" sz="1000" b="0" i="0" u="none" strike="noStrike" baseline="0" dirty="0">
                <a:latin typeface="Arial" panose="020B0604020202020204" pitchFamily="34" charset="0"/>
              </a:rPr>
              <a:t>Max. Personen</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23/0050</a:t>
            </a:r>
            <a:endParaRPr lang="de-DE" sz="1000" dirty="0">
              <a:latin typeface="Arial Black" panose="020B0A04020102020204" pitchFamily="34" charset="0"/>
            </a:endParaRPr>
          </a:p>
        </p:txBody>
      </p:sp>
      <p:sp>
        <p:nvSpPr>
          <p:cNvPr id="13" name="Foliennummernplatzhalter 12">
            <a:extLst>
              <a:ext uri="{FF2B5EF4-FFF2-40B4-BE49-F238E27FC236}">
                <a16:creationId xmlns:a16="http://schemas.microsoft.com/office/drawing/2014/main" id="{0DA3C75C-38EC-F72E-3825-0D63216CE190}"/>
              </a:ext>
            </a:extLst>
          </p:cNvPr>
          <p:cNvSpPr>
            <a:spLocks noGrp="1"/>
          </p:cNvSpPr>
          <p:nvPr>
            <p:ph type="sldNum" sz="quarter" idx="12"/>
          </p:nvPr>
        </p:nvSpPr>
        <p:spPr/>
        <p:txBody>
          <a:bodyPr/>
          <a:lstStyle/>
          <a:p>
            <a:fld id="{98051CB9-6888-4E64-B477-E6EAEEC55F9F}" type="slidenum">
              <a:rPr lang="de-DE" smtClean="0"/>
              <a:t>54</a:t>
            </a:fld>
            <a:endParaRPr lang="de-DE"/>
          </a:p>
        </p:txBody>
      </p:sp>
      <p:sp>
        <p:nvSpPr>
          <p:cNvPr id="16" name="Inhaltsplatzhalter 2">
            <a:extLst>
              <a:ext uri="{FF2B5EF4-FFF2-40B4-BE49-F238E27FC236}">
                <a16:creationId xmlns:a16="http://schemas.microsoft.com/office/drawing/2014/main" id="{DB319EDE-9480-BDEC-A40D-832C137273C6}"/>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6204597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800" dirty="0">
                <a:latin typeface="Arial Black" panose="020B0A04020102020204" pitchFamily="34" charset="0"/>
                <a:cs typeface="Arial" panose="020B0604020202020204" pitchFamily="34" charset="0"/>
              </a:rPr>
              <a:t>Ich will doch nur                   in Ruhe arbeiten</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790"/>
              </a:spcBef>
              <a:spcAft>
                <a:spcPts val="1575"/>
              </a:spcAft>
              <a:buNone/>
            </a:pPr>
            <a:endParaRPr lang="de-DE" sz="1100" dirty="0">
              <a:solidFill>
                <a:srgbClr val="545454"/>
              </a:solidFill>
              <a:effectLst/>
              <a:latin typeface="Arial" panose="020B0604020202020204" pitchFamily="34" charset="0"/>
              <a:ea typeface="Calibri" panose="020F050202020403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59348D"/>
                </a:solidFill>
                <a:latin typeface="Arial Narrow" panose="020B0606020202030204" pitchFamily="34" charset="0"/>
              </a:rPr>
              <a:t>Theoretische</a:t>
            </a:r>
            <a:r>
              <a:rPr lang="de-DE" sz="1200" b="0" i="0" u="none" strike="noStrike" baseline="0" dirty="0">
                <a:solidFill>
                  <a:srgbClr val="59348D"/>
                </a:solidFill>
                <a:latin typeface="Arial Narrow" panose="020B0606020202030204" pitchFamily="34" charset="0"/>
              </a:rPr>
              <a:t> Inputs, Fallbeispiele, Eigenarbeit, </a:t>
            </a:r>
            <a:r>
              <a:rPr lang="de-DE" sz="1200" dirty="0">
                <a:solidFill>
                  <a:srgbClr val="59348D"/>
                </a:solidFill>
                <a:latin typeface="Arial Narrow" panose="020B0606020202030204" pitchFamily="34" charset="0"/>
              </a:rPr>
              <a:t>K</a:t>
            </a:r>
            <a:r>
              <a:rPr lang="de-DE" sz="1200" b="0" i="0" u="none" strike="noStrike" baseline="0" dirty="0">
                <a:solidFill>
                  <a:srgbClr val="59348D"/>
                </a:solidFill>
                <a:latin typeface="Arial Narrow" panose="020B0606020202030204" pitchFamily="34" charset="0"/>
              </a:rPr>
              <a:t>ollegiale </a:t>
            </a:r>
            <a:r>
              <a:rPr lang="de-DE" sz="1200" dirty="0">
                <a:solidFill>
                  <a:srgbClr val="59348D"/>
                </a:solidFill>
                <a:latin typeface="Arial Narrow" panose="020B0606020202030204" pitchFamily="34" charset="0"/>
              </a:rPr>
              <a:t>B</a:t>
            </a:r>
            <a:r>
              <a:rPr lang="de-DE" sz="1200" b="0" i="0" u="none" strike="noStrike" baseline="0" dirty="0">
                <a:solidFill>
                  <a:srgbClr val="59348D"/>
                </a:solidFill>
                <a:latin typeface="Arial Narrow" panose="020B0606020202030204" pitchFamily="34" charset="0"/>
              </a:rPr>
              <a:t>eratung</a:t>
            </a:r>
          </a:p>
          <a:p>
            <a:pPr marL="0" marR="0" indent="0" rtl="0">
              <a:buNone/>
            </a:pP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spcAft>
                <a:spcPts val="785"/>
              </a:spcAft>
              <a:buNone/>
            </a:pPr>
            <a:r>
              <a:rPr lang="de-DE" sz="1100" i="1" dirty="0">
                <a:solidFill>
                  <a:srgbClr val="000000"/>
                </a:solidFill>
                <a:effectLst/>
                <a:latin typeface="Arial" panose="020B0604020202020204" pitchFamily="34" charset="0"/>
                <a:ea typeface="Calibri" panose="020F0502020204030204" pitchFamily="34" charset="0"/>
              </a:rPr>
              <a:t>Der Arbeitstag ist um, man ist völlig erschöpft, aber das Gefühl, nichts geschafft zu haben begleitet einen in den Feierabend. Alle anderen haben gestört und von der Arbeit abgehalten – und ich habe es geschehen lassen.</a:t>
            </a:r>
          </a:p>
          <a:p>
            <a:pPr marL="0" indent="0">
              <a:spcAft>
                <a:spcPts val="785"/>
              </a:spcAft>
              <a:buNone/>
            </a:pPr>
            <a:r>
              <a:rPr lang="de-DE" sz="1100" i="1" dirty="0">
                <a:solidFill>
                  <a:srgbClr val="000000"/>
                </a:solidFill>
                <a:effectLst/>
                <a:latin typeface="Arial" panose="020B0604020202020204" pitchFamily="34" charset="0"/>
                <a:ea typeface="Calibri" panose="020F0502020204030204" pitchFamily="34" charset="0"/>
              </a:rPr>
              <a:t>Der Management-Regelkreis </a:t>
            </a:r>
          </a:p>
          <a:p>
            <a:pPr marL="0" indent="0">
              <a:spcAft>
                <a:spcPts val="785"/>
              </a:spcAft>
              <a:buNone/>
            </a:pPr>
            <a:r>
              <a:rPr lang="de-DE" sz="1100" i="1" dirty="0">
                <a:solidFill>
                  <a:srgbClr val="000000"/>
                </a:solidFill>
                <a:effectLst/>
                <a:latin typeface="Arial" panose="020B0604020202020204" pitchFamily="34" charset="0"/>
                <a:ea typeface="Calibri" panose="020F0502020204030204" pitchFamily="34" charset="0"/>
              </a:rPr>
              <a:t>Erfolgreich argumentieren mit dem Nachrichtenquadrat </a:t>
            </a:r>
          </a:p>
          <a:p>
            <a:pPr marL="0" indent="0">
              <a:spcAft>
                <a:spcPts val="785"/>
              </a:spcAft>
              <a:buNone/>
            </a:pPr>
            <a:r>
              <a:rPr lang="de-DE" sz="1100" i="1" dirty="0">
                <a:solidFill>
                  <a:srgbClr val="000000"/>
                </a:solidFill>
                <a:effectLst/>
                <a:latin typeface="Arial" panose="020B0604020202020204" pitchFamily="34" charset="0"/>
                <a:ea typeface="Calibri" panose="020F0502020204030204" pitchFamily="34" charset="0"/>
              </a:rPr>
              <a:t>Work-Life-Balance: mit einfachen Übungen dem Stress entgegenwirken </a:t>
            </a:r>
          </a:p>
          <a:p>
            <a:pPr marL="0" indent="0">
              <a:buNone/>
            </a:pPr>
            <a:r>
              <a:rPr lang="de-DE" sz="1100" i="1" dirty="0">
                <a:solidFill>
                  <a:srgbClr val="000000"/>
                </a:solidFill>
                <a:latin typeface="Arial" panose="020B0604020202020204" pitchFamily="34" charset="0"/>
                <a:ea typeface="Calibri" panose="020F0502020204030204" pitchFamily="34" charset="0"/>
              </a:rPr>
              <a:t>E</a:t>
            </a:r>
            <a:r>
              <a:rPr lang="de-DE" sz="1100" i="1" dirty="0">
                <a:solidFill>
                  <a:srgbClr val="000000"/>
                </a:solidFill>
                <a:effectLst/>
                <a:latin typeface="Arial" panose="020B0604020202020204" pitchFamily="34" charset="0"/>
                <a:ea typeface="Calibri" panose="020F0502020204030204" pitchFamily="34" charset="0"/>
              </a:rPr>
              <a:t>igene Ressourcen stärken mit dem „Zürcher Ressourcen Modell“ oder dem „Inneren Team“ </a:t>
            </a:r>
          </a:p>
          <a:p>
            <a:pPr marL="0" indent="0">
              <a:buNone/>
            </a:pPr>
            <a:endParaRPr lang="de-DE" sz="1100" i="1" dirty="0">
              <a:solidFill>
                <a:srgbClr val="000000"/>
              </a:solidFill>
              <a:latin typeface="Arial" panose="020B0604020202020204" pitchFamily="34" charset="0"/>
              <a:ea typeface="Calibri" panose="020F0502020204030204" pitchFamily="34" charset="0"/>
            </a:endParaRPr>
          </a:p>
          <a:p>
            <a:pPr marL="0" indent="0">
              <a:buNone/>
            </a:pPr>
            <a:r>
              <a:rPr lang="de-DE" sz="1100" b="1" dirty="0">
                <a:solidFill>
                  <a:srgbClr val="000000"/>
                </a:solidFill>
                <a:effectLst/>
                <a:latin typeface="Arial" panose="020B0604020202020204" pitchFamily="34" charset="0"/>
                <a:ea typeface="Calibri" panose="020F0502020204030204" pitchFamily="34" charset="0"/>
              </a:rPr>
              <a:t>Lernziele </a:t>
            </a:r>
            <a:endParaRPr lang="de-DE" sz="1100" dirty="0">
              <a:solidFill>
                <a:srgbClr val="000000"/>
              </a:solidFill>
              <a:effectLst/>
              <a:latin typeface="Arial" panose="020B0604020202020204" pitchFamily="34" charset="0"/>
              <a:ea typeface="Calibri" panose="020F0502020204030204" pitchFamily="34" charset="0"/>
            </a:endParaRPr>
          </a:p>
          <a:p>
            <a:pPr marL="0" indent="0">
              <a:buNone/>
            </a:pPr>
            <a:r>
              <a:rPr lang="de-DE" sz="1100" dirty="0">
                <a:solidFill>
                  <a:srgbClr val="000000"/>
                </a:solidFill>
                <a:effectLst/>
                <a:latin typeface="Arial" panose="020B0604020202020204" pitchFamily="34" charset="0"/>
                <a:ea typeface="Calibri" panose="020F0502020204030204" pitchFamily="34" charset="0"/>
              </a:rPr>
              <a:t>Die Teilnehmenden priorisieren die täglichen Aufgaben und Anforderungen, schaffen sich störungsfreie Zeiträume und arbeiten diese konzentriert ab. Sie hinterfragen unklare Arbeitsaufträge und kommunizieren Optimierungsansätze.                                                Das Wort „Nein“ oder „Jetzt nicht“ wird wertschätzend zur Erhaltung der eigenen Ressourcen </a:t>
            </a:r>
            <a:r>
              <a:rPr lang="de-DE" sz="1100" dirty="0">
                <a:effectLst/>
                <a:latin typeface="Arial" panose="020B0604020202020204" pitchFamily="34" charset="0"/>
                <a:ea typeface="Calibri" panose="020F0502020204030204" pitchFamily="34" charset="0"/>
              </a:rPr>
              <a:t>verwendet</a:t>
            </a:r>
            <a:endParaRPr lang="de-DE" sz="1100" i="1" dirty="0">
              <a:solidFill>
                <a:srgbClr val="000000"/>
              </a:solidFill>
              <a:effectLst/>
              <a:latin typeface="Arial" panose="020B0604020202020204" pitchFamily="34" charset="0"/>
              <a:ea typeface="Calibri" panose="020F050202020403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Carmen Werner</a:t>
            </a:r>
          </a:p>
          <a:p>
            <a:pPr marL="0" indent="0">
              <a:buNone/>
            </a:pPr>
            <a:r>
              <a:rPr lang="de-DE" sz="1000" dirty="0">
                <a:latin typeface="Arial Narrow" panose="020B0606020202030204" pitchFamily="34" charset="0"/>
                <a:ea typeface="Calibri" panose="020F0502020204030204" pitchFamily="34" charset="0"/>
              </a:rPr>
              <a:t>Coach, Beratung, Prozessbegleitung, Training</a:t>
            </a:r>
            <a:endParaRPr lang="de-DE" sz="1000" b="0" i="0" u="none" strike="noStrike" baseline="0" dirty="0">
              <a:latin typeface="Arial Narrow" panose="020B0606020202030204" pitchFamily="34" charset="0"/>
            </a:endParaRPr>
          </a:p>
          <a:p>
            <a:pPr marL="0" marR="570" indent="0" rtl="0">
              <a:buNone/>
            </a:pPr>
            <a:r>
              <a:rPr lang="de-DE" sz="1000" b="0" i="0" u="none" strike="noStrike" baseline="0" dirty="0">
                <a:latin typeface="Arial Narrow" panose="020B0606020202030204" pitchFamily="34" charset="0"/>
              </a:rPr>
              <a:t>	</a:t>
            </a: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14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Zentralverwaltung</a:t>
            </a:r>
          </a:p>
          <a:p>
            <a:pPr marL="0" indent="0">
              <a:lnSpc>
                <a:spcPct val="100000"/>
              </a:lnSpc>
              <a:buNone/>
            </a:pPr>
            <a:r>
              <a:rPr lang="de-DE" sz="1000" b="0" i="0" u="none" strike="noStrike" baseline="0" dirty="0">
                <a:latin typeface="Arial" panose="020B0604020202020204" pitchFamily="34" charset="0"/>
                <a:cs typeface="Arial" panose="020B0604020202020204" pitchFamily="34" charset="0"/>
              </a:rPr>
              <a:t>Seminarraum 1</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19</a:t>
            </a:r>
          </a:p>
          <a:p>
            <a:pPr marL="0" indent="0">
              <a:lnSpc>
                <a:spcPct val="100000"/>
              </a:lnSpc>
              <a:buFont typeface="Arial" panose="020B0604020202020204" pitchFamily="34" charset="0"/>
              <a:buNone/>
            </a:pPr>
            <a:r>
              <a:rPr lang="de-DE" sz="1000" b="0" i="0" u="none" strike="noStrike" baseline="0">
                <a:latin typeface="Arial" panose="020B0604020202020204" pitchFamily="34" charset="0"/>
                <a:cs typeface="Arial" panose="020B0604020202020204" pitchFamily="34" charset="0"/>
              </a:rPr>
              <a:t>34225 Baunatal </a:t>
            </a:r>
          </a:p>
          <a:p>
            <a:pPr marL="0" indent="0">
              <a:lnSpc>
                <a:spcPct val="100000"/>
              </a:lnSpc>
              <a:buFont typeface="Arial" panose="020B0604020202020204" pitchFamily="34" charset="0"/>
              <a:buNone/>
            </a:pP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endParaRPr lang="de-DE" sz="1000" b="0" i="0" u="none" strike="noStrike" baseline="0" dirty="0">
              <a:latin typeface="Arial" panose="020B0604020202020204" pitchFamily="34" charset="0"/>
              <a:cs typeface="Arial" panose="020B0604020202020204" pitchFamily="34" charset="0"/>
            </a:endParaRP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17.10.2023</a:t>
            </a:r>
          </a:p>
          <a:p>
            <a:pPr marL="0" indent="0">
              <a:lnSpc>
                <a:spcPct val="100000"/>
              </a:lnSpc>
              <a:buFont typeface="Arial" panose="020B0604020202020204" pitchFamily="34" charset="0"/>
              <a:buNone/>
            </a:pPr>
            <a:r>
              <a:rPr lang="de-DE" sz="1000" dirty="0">
                <a:latin typeface="Arial" panose="020B0604020202020204" pitchFamily="34" charset="0"/>
              </a:rPr>
              <a:t>9:00 –16:30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15</a:t>
            </a:r>
          </a:p>
          <a:p>
            <a:pPr marL="0" marR="0" indent="0" algn="l" rtl="0">
              <a:buNone/>
            </a:pPr>
            <a:r>
              <a:rPr lang="de-DE" sz="1000" b="0" i="0" u="none" strike="noStrike" baseline="0" dirty="0">
                <a:latin typeface="Arial" panose="020B0604020202020204" pitchFamily="34" charset="0"/>
              </a:rPr>
              <a:t>Max. Personen</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23/0051</a:t>
            </a:r>
            <a:endParaRPr lang="de-DE" sz="1000" dirty="0">
              <a:latin typeface="Arial Black" panose="020B0A04020102020204" pitchFamily="34" charset="0"/>
            </a:endParaRPr>
          </a:p>
        </p:txBody>
      </p:sp>
      <p:sp>
        <p:nvSpPr>
          <p:cNvPr id="13" name="Foliennummernplatzhalter 12">
            <a:extLst>
              <a:ext uri="{FF2B5EF4-FFF2-40B4-BE49-F238E27FC236}">
                <a16:creationId xmlns:a16="http://schemas.microsoft.com/office/drawing/2014/main" id="{1845D729-0464-170C-825A-90D4CE5C5DBE}"/>
              </a:ext>
            </a:extLst>
          </p:cNvPr>
          <p:cNvSpPr>
            <a:spLocks noGrp="1"/>
          </p:cNvSpPr>
          <p:nvPr>
            <p:ph type="sldNum" sz="quarter" idx="12"/>
          </p:nvPr>
        </p:nvSpPr>
        <p:spPr/>
        <p:txBody>
          <a:bodyPr/>
          <a:lstStyle/>
          <a:p>
            <a:fld id="{98051CB9-6888-4E64-B477-E6EAEEC55F9F}" type="slidenum">
              <a:rPr lang="de-DE" smtClean="0"/>
              <a:t>55</a:t>
            </a:fld>
            <a:endParaRPr lang="de-DE"/>
          </a:p>
        </p:txBody>
      </p:sp>
      <p:sp>
        <p:nvSpPr>
          <p:cNvPr id="15" name="Inhaltsplatzhalter 2">
            <a:extLst>
              <a:ext uri="{FF2B5EF4-FFF2-40B4-BE49-F238E27FC236}">
                <a16:creationId xmlns:a16="http://schemas.microsoft.com/office/drawing/2014/main" id="{DD6B682D-B2F0-C7D5-DA59-8698FC2F95B5}"/>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5252218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800" dirty="0">
                <a:latin typeface="Arial Black" panose="020B0A04020102020204" pitchFamily="34" charset="0"/>
                <a:cs typeface="Arial" panose="020B0604020202020204" pitchFamily="34" charset="0"/>
              </a:rPr>
              <a:t>Datenschutz - Grundlagen</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endParaRPr lang="de-DE" sz="1100" dirty="0">
              <a:latin typeface="Arial" panose="020B060402020202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dirty="0">
                <a:solidFill>
                  <a:srgbClr val="7030A0"/>
                </a:solidFill>
                <a:effectLst/>
                <a:latin typeface="Arial Narrow" panose="020B0606020202030204" pitchFamily="34" charset="0"/>
                <a:ea typeface="Times New Roman" panose="02020603050405020304" pitchFamily="18" charset="0"/>
              </a:rPr>
              <a:t>Die Inhalte werden dargelegt und zusätzlich auch </a:t>
            </a:r>
          </a:p>
          <a:p>
            <a:pPr marL="0" indent="0">
              <a:buNone/>
            </a:pPr>
            <a:r>
              <a:rPr lang="de-DE" sz="1200" dirty="0">
                <a:solidFill>
                  <a:srgbClr val="7030A0"/>
                </a:solidFill>
                <a:effectLst/>
                <a:latin typeface="Arial Narrow" panose="020B0606020202030204" pitchFamily="34" charset="0"/>
                <a:ea typeface="Calibri" panose="020F0502020204030204" pitchFamily="34" charset="0"/>
              </a:rPr>
              <a:t>Diskussionen zugelassen.</a:t>
            </a: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spcAft>
                <a:spcPts val="1100"/>
              </a:spcAft>
              <a:buNone/>
            </a:pPr>
            <a:r>
              <a:rPr lang="de-DE" sz="1100" i="1" dirty="0">
                <a:effectLst/>
                <a:latin typeface="Arial" panose="020B0604020202020204" pitchFamily="34" charset="0"/>
                <a:ea typeface="Times New Roman" panose="02020603050405020304" pitchFamily="18" charset="0"/>
                <a:cs typeface="Arial" panose="020B0604020202020204" pitchFamily="34" charset="0"/>
              </a:rPr>
              <a:t>Mit Daten innerhalb der </a:t>
            </a:r>
            <a:r>
              <a:rPr lang="de-DE" sz="1100" i="1" dirty="0" err="1">
                <a:effectLst/>
                <a:latin typeface="Arial" panose="020B0604020202020204" pitchFamily="34" charset="0"/>
                <a:ea typeface="Times New Roman" panose="02020603050405020304" pitchFamily="18" charset="0"/>
                <a:cs typeface="Arial" panose="020B0604020202020204" pitchFamily="34" charset="0"/>
              </a:rPr>
              <a:t>bdks</a:t>
            </a:r>
            <a:r>
              <a:rPr lang="de-DE" sz="1100" i="1" dirty="0">
                <a:effectLst/>
                <a:latin typeface="Arial" panose="020B0604020202020204" pitchFamily="34" charset="0"/>
                <a:ea typeface="Times New Roman" panose="02020603050405020304" pitchFamily="18" charset="0"/>
                <a:cs typeface="Arial" panose="020B0604020202020204" pitchFamily="34" charset="0"/>
              </a:rPr>
              <a:t> Werteverbund umgehen,</a:t>
            </a:r>
            <a:endParaRPr lang="de-DE" sz="1100" i="1" dirty="0">
              <a:effectLst/>
              <a:latin typeface="Arial" panose="020B0604020202020204" pitchFamily="34" charset="0"/>
              <a:ea typeface="Calibri" panose="020F0502020204030204" pitchFamily="34" charset="0"/>
              <a:cs typeface="Arial" panose="020B0604020202020204" pitchFamily="34" charset="0"/>
            </a:endParaRPr>
          </a:p>
          <a:p>
            <a:pPr marL="0" indent="0">
              <a:spcAft>
                <a:spcPts val="1100"/>
              </a:spcAft>
              <a:buNone/>
            </a:pPr>
            <a:r>
              <a:rPr lang="de-DE" sz="1100" i="1" dirty="0">
                <a:effectLst/>
                <a:latin typeface="Arial" panose="020B0604020202020204" pitchFamily="34" charset="0"/>
                <a:ea typeface="Times New Roman" panose="02020603050405020304" pitchFamily="18" charset="0"/>
                <a:cs typeface="Arial" panose="020B0604020202020204" pitchFamily="34" charset="0"/>
              </a:rPr>
              <a:t>auf was muss geachtet werden.</a:t>
            </a:r>
            <a:endParaRPr lang="de-DE" sz="1100" i="1" dirty="0">
              <a:effectLst/>
              <a:latin typeface="Arial" panose="020B0604020202020204" pitchFamily="34" charset="0"/>
              <a:ea typeface="Calibri" panose="020F0502020204030204" pitchFamily="34" charset="0"/>
              <a:cs typeface="Arial" panose="020B0604020202020204" pitchFamily="34" charset="0"/>
            </a:endParaRPr>
          </a:p>
          <a:p>
            <a:pPr marL="0" indent="0">
              <a:spcAft>
                <a:spcPts val="1100"/>
              </a:spcAft>
              <a:buNone/>
            </a:pPr>
            <a:r>
              <a:rPr lang="de-DE" sz="1100" i="1" dirty="0">
                <a:effectLst/>
                <a:latin typeface="Arial" panose="020B0604020202020204" pitchFamily="34" charset="0"/>
                <a:ea typeface="Times New Roman" panose="02020603050405020304" pitchFamily="18" charset="0"/>
                <a:cs typeface="Arial" panose="020B0604020202020204" pitchFamily="34" charset="0"/>
              </a:rPr>
              <a:t>Inhalte dieses Grundlagenschulung sind: </a:t>
            </a:r>
            <a:endParaRPr lang="de-DE" sz="1100" i="1"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Calibri" panose="020F0502020204030204" pitchFamily="34" charset="0"/>
              <a:buChar char="-"/>
            </a:pPr>
            <a:r>
              <a:rPr lang="de-DE" sz="1100" i="1" dirty="0">
                <a:effectLst/>
                <a:latin typeface="Arial" panose="020B0604020202020204" pitchFamily="34" charset="0"/>
                <a:ea typeface="Times New Roman" panose="02020603050405020304" pitchFamily="18" charset="0"/>
                <a:cs typeface="Arial" panose="020B0604020202020204" pitchFamily="34" charset="0"/>
              </a:rPr>
              <a:t>Weitergabe von Informationen</a:t>
            </a:r>
            <a:endParaRPr lang="de-DE" sz="1100" i="1"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Calibri" panose="020F0502020204030204" pitchFamily="34" charset="0"/>
              <a:buChar char="-"/>
            </a:pPr>
            <a:r>
              <a:rPr lang="de-DE" sz="1100" i="1" dirty="0">
                <a:effectLst/>
                <a:latin typeface="Arial" panose="020B0604020202020204" pitchFamily="34" charset="0"/>
                <a:ea typeface="Times New Roman" panose="02020603050405020304" pitchFamily="18" charset="0"/>
                <a:cs typeface="Arial" panose="020B0604020202020204" pitchFamily="34" charset="0"/>
              </a:rPr>
              <a:t>Emailnutzung </a:t>
            </a:r>
            <a:endParaRPr lang="de-DE" sz="1100" i="1"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Calibri" panose="020F0502020204030204" pitchFamily="34" charset="0"/>
              <a:buChar char="-"/>
            </a:pPr>
            <a:r>
              <a:rPr lang="de-DE" sz="1100" i="1" dirty="0">
                <a:effectLst/>
                <a:latin typeface="Arial" panose="020B0604020202020204" pitchFamily="34" charset="0"/>
                <a:ea typeface="Times New Roman" panose="02020603050405020304" pitchFamily="18" charset="0"/>
                <a:cs typeface="Arial" panose="020B0604020202020204" pitchFamily="34" charset="0"/>
              </a:rPr>
              <a:t>Nutzung von Handys </a:t>
            </a:r>
            <a:endParaRPr lang="de-DE" sz="1100" i="1"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Calibri" panose="020F0502020204030204" pitchFamily="34" charset="0"/>
              <a:buChar char="-"/>
            </a:pPr>
            <a:r>
              <a:rPr lang="de-DE" sz="1100" i="1" dirty="0">
                <a:effectLst/>
                <a:latin typeface="Arial" panose="020B0604020202020204" pitchFamily="34" charset="0"/>
                <a:ea typeface="Times New Roman" panose="02020603050405020304" pitchFamily="18" charset="0"/>
                <a:cs typeface="Arial" panose="020B0604020202020204" pitchFamily="34" charset="0"/>
              </a:rPr>
              <a:t>Arbeitsplatz</a:t>
            </a:r>
            <a:endParaRPr lang="de-DE" sz="1100" i="1"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Calibri" panose="020F0502020204030204" pitchFamily="34" charset="0"/>
              <a:buChar char="-"/>
            </a:pPr>
            <a:r>
              <a:rPr lang="de-DE" sz="1100" i="1" dirty="0">
                <a:effectLst/>
                <a:latin typeface="Arial" panose="020B0604020202020204" pitchFamily="34" charset="0"/>
                <a:ea typeface="Times New Roman" panose="02020603050405020304" pitchFamily="18" charset="0"/>
                <a:cs typeface="Arial" panose="020B0604020202020204" pitchFamily="34" charset="0"/>
              </a:rPr>
              <a:t>Störungen im Ablauf</a:t>
            </a:r>
            <a:endParaRPr lang="de-DE" sz="1100" i="1"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Calibri" panose="020F0502020204030204" pitchFamily="34" charset="0"/>
              <a:buChar char="-"/>
            </a:pPr>
            <a:r>
              <a:rPr lang="de-DE" sz="1100" i="1" dirty="0">
                <a:effectLst/>
                <a:latin typeface="Arial" panose="020B0604020202020204" pitchFamily="34" charset="0"/>
                <a:ea typeface="Times New Roman" panose="02020603050405020304" pitchFamily="18" charset="0"/>
                <a:cs typeface="Arial" panose="020B0604020202020204" pitchFamily="34" charset="0"/>
              </a:rPr>
              <a:t>Datensicherheit</a:t>
            </a:r>
            <a:endParaRPr lang="de-DE" sz="1100" i="1"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1" dirty="0">
                <a:solidFill>
                  <a:srgbClr val="59348D"/>
                </a:solidFill>
                <a:latin typeface="Arial Narrow" panose="020B0606020202030204" pitchFamily="34" charset="0"/>
              </a:rPr>
              <a:t>Ingrid Gerlach</a:t>
            </a:r>
            <a:r>
              <a:rPr lang="de-DE" sz="1200" b="1" i="0" u="none" strike="noStrike" baseline="0" dirty="0">
                <a:solidFill>
                  <a:srgbClr val="59348D"/>
                </a:solidFill>
                <a:latin typeface="Arial Narrow" panose="020B0606020202030204" pitchFamily="34" charset="0"/>
              </a:rPr>
              <a:t> </a:t>
            </a:r>
          </a:p>
          <a:p>
            <a:pPr marL="0" marR="570" indent="0" rtl="0">
              <a:buNone/>
            </a:pPr>
            <a:r>
              <a:rPr lang="de-DE" sz="1000" b="1" i="0" u="none" strike="noStrike" baseline="0" dirty="0">
                <a:latin typeface="Arial Narrow" panose="020B0606020202030204" pitchFamily="34" charset="0"/>
              </a:rPr>
              <a:t>Ext. </a:t>
            </a:r>
            <a:r>
              <a:rPr lang="de-DE" sz="1000" b="1" i="0" u="none" strike="noStrike" baseline="0" dirty="0" err="1">
                <a:latin typeface="Arial Narrow" panose="020B0606020202030204" pitchFamily="34" charset="0"/>
              </a:rPr>
              <a:t>Zert</a:t>
            </a:r>
            <a:r>
              <a:rPr lang="de-DE" sz="1000" b="1" i="0" u="none" strike="noStrike" baseline="0" dirty="0">
                <a:latin typeface="Arial Narrow" panose="020B0606020202030204" pitchFamily="34" charset="0"/>
              </a:rPr>
              <a:t>. Datenschutzbeauftragte</a:t>
            </a:r>
          </a:p>
          <a:p>
            <a:pPr marL="0" marR="570" indent="0" rtl="0">
              <a:buNone/>
            </a:pPr>
            <a:r>
              <a:rPr lang="de-DE" sz="1000" b="1" dirty="0" err="1">
                <a:latin typeface="Arial Narrow" panose="020B0606020202030204" pitchFamily="34" charset="0"/>
              </a:rPr>
              <a:t>b</a:t>
            </a:r>
            <a:r>
              <a:rPr lang="de-DE" sz="1000" b="1" i="0" u="none" strike="noStrike" baseline="0" dirty="0" err="1">
                <a:latin typeface="Arial Narrow" panose="020B0606020202030204" pitchFamily="34" charset="0"/>
              </a:rPr>
              <a:t>dks</a:t>
            </a:r>
            <a:r>
              <a:rPr lang="de-DE" sz="1000" b="1" i="0" u="none" strike="noStrike" baseline="0" dirty="0">
                <a:latin typeface="Arial Narrow" panose="020B0606020202030204" pitchFamily="34" charset="0"/>
              </a:rPr>
              <a:t> – Baunataler Diakonie Kassel e.V.</a:t>
            </a:r>
            <a:r>
              <a:rPr lang="de-DE" sz="1000" b="0" i="0" u="none" strike="noStrike" baseline="0" dirty="0">
                <a:latin typeface="Arial Narrow" panose="020B0606020202030204" pitchFamily="34" charset="0"/>
              </a:rPr>
              <a:t>	</a:t>
            </a: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WfbM</a:t>
            </a:r>
            <a:r>
              <a:rPr lang="de-DE" sz="1000" b="0" i="0" u="none" strike="noStrike" baseline="0" dirty="0">
                <a:latin typeface="Arial" panose="020B0604020202020204" pitchFamily="34" charset="0"/>
                <a:cs typeface="Arial" panose="020B0604020202020204" pitchFamily="34" charset="0"/>
              </a:rPr>
              <a:t> Baunatal,</a:t>
            </a:r>
          </a:p>
          <a:p>
            <a:pPr marL="0" indent="0">
              <a:lnSpc>
                <a:spcPct val="100000"/>
              </a:lnSpc>
              <a:buNone/>
            </a:pPr>
            <a:r>
              <a:rPr lang="de-DE" sz="1000" b="0" i="0" u="none" strike="noStrike" baseline="0" dirty="0">
                <a:latin typeface="Arial" panose="020B0604020202020204" pitchFamily="34" charset="0"/>
                <a:cs typeface="Arial" panose="020B0604020202020204" pitchFamily="34" charset="0"/>
              </a:rPr>
              <a:t>Seminarraum 1</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a:t>
            </a:r>
            <a:r>
              <a:rPr lang="de-DE" sz="1000" dirty="0">
                <a:latin typeface="Arial" panose="020B0604020202020204" pitchFamily="34" charset="0"/>
                <a:cs typeface="Arial" panose="020B0604020202020204" pitchFamily="34" charset="0"/>
              </a:rPr>
              <a:t>19</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12.09.23</a:t>
            </a:r>
          </a:p>
          <a:p>
            <a:pPr marL="0" indent="0">
              <a:lnSpc>
                <a:spcPct val="100000"/>
              </a:lnSpc>
              <a:buFont typeface="Arial" panose="020B0604020202020204" pitchFamily="34" charset="0"/>
              <a:buNone/>
            </a:pPr>
            <a:r>
              <a:rPr lang="de-DE" sz="1000" dirty="0">
                <a:latin typeface="Arial" panose="020B0604020202020204" pitchFamily="34" charset="0"/>
              </a:rPr>
              <a:t>9:00 –11:00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12</a:t>
            </a:r>
          </a:p>
          <a:p>
            <a:pPr marL="0" marR="0" indent="0" algn="l" rtl="0">
              <a:buNone/>
            </a:pPr>
            <a:r>
              <a:rPr lang="de-DE" sz="1000" b="0" i="0" u="none" strike="noStrike" baseline="0" dirty="0">
                <a:latin typeface="Arial" panose="020B0604020202020204" pitchFamily="34" charset="0"/>
              </a:rPr>
              <a:t>Max. Personen</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23/0052</a:t>
            </a:r>
            <a:endParaRPr lang="de-DE" sz="1000" dirty="0">
              <a:latin typeface="Arial Black" panose="020B0A04020102020204" pitchFamily="34" charset="0"/>
            </a:endParaRPr>
          </a:p>
        </p:txBody>
      </p:sp>
      <p:sp>
        <p:nvSpPr>
          <p:cNvPr id="15" name="Foliennummernplatzhalter 14">
            <a:extLst>
              <a:ext uri="{FF2B5EF4-FFF2-40B4-BE49-F238E27FC236}">
                <a16:creationId xmlns:a16="http://schemas.microsoft.com/office/drawing/2014/main" id="{1395EFAE-B69C-37E6-066E-90E77117E887}"/>
              </a:ext>
            </a:extLst>
          </p:cNvPr>
          <p:cNvSpPr>
            <a:spLocks noGrp="1"/>
          </p:cNvSpPr>
          <p:nvPr>
            <p:ph type="sldNum" sz="quarter" idx="12"/>
          </p:nvPr>
        </p:nvSpPr>
        <p:spPr/>
        <p:txBody>
          <a:bodyPr/>
          <a:lstStyle/>
          <a:p>
            <a:fld id="{98051CB9-6888-4E64-B477-E6EAEEC55F9F}" type="slidenum">
              <a:rPr lang="de-DE" smtClean="0"/>
              <a:t>56</a:t>
            </a:fld>
            <a:endParaRPr lang="de-DE"/>
          </a:p>
        </p:txBody>
      </p:sp>
      <p:sp>
        <p:nvSpPr>
          <p:cNvPr id="16" name="Inhaltsplatzhalter 2">
            <a:extLst>
              <a:ext uri="{FF2B5EF4-FFF2-40B4-BE49-F238E27FC236}">
                <a16:creationId xmlns:a16="http://schemas.microsoft.com/office/drawing/2014/main" id="{F8ADD852-5676-D777-FBCE-EE7D66895EA5}"/>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5176352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800" dirty="0">
                <a:latin typeface="Arial Black" panose="020B0A04020102020204" pitchFamily="34" charset="0"/>
                <a:cs typeface="Arial" panose="020B0604020202020204" pitchFamily="34" charset="0"/>
              </a:rPr>
              <a:t>Fahrsicherheitstraining PKW</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endParaRPr lang="de-DE" sz="1100" dirty="0">
              <a:latin typeface="Arial" panose="020B060402020202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buNone/>
            </a:pPr>
            <a:r>
              <a:rPr lang="de-DE" sz="1200" dirty="0">
                <a:solidFill>
                  <a:srgbClr val="7030A0"/>
                </a:solidFill>
                <a:effectLst/>
                <a:latin typeface="Arial Narrow" panose="020B0606020202030204" pitchFamily="34" charset="0"/>
                <a:ea typeface="Times New Roman" panose="02020603050405020304" pitchFamily="18" charset="0"/>
              </a:rPr>
              <a:t>Praktisch mit dem PKW</a:t>
            </a: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3194793"/>
            <a:ext cx="3549133" cy="296788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spcAft>
                <a:spcPts val="600"/>
              </a:spcAft>
              <a:buNone/>
            </a:pPr>
            <a:r>
              <a:rPr lang="de-DE" sz="1100" i="1" dirty="0">
                <a:solidFill>
                  <a:srgbClr val="000000"/>
                </a:solidFill>
                <a:effectLst/>
                <a:latin typeface="Arial" panose="020B0604020202020204" pitchFamily="34" charset="0"/>
                <a:ea typeface="Times New Roman" panose="02020603050405020304" pitchFamily="18" charset="0"/>
              </a:rPr>
              <a:t>Unter Anleitung erfahrener Trainer/innen werden </a:t>
            </a:r>
            <a:endParaRPr lang="de-DE" sz="1100" i="1" dirty="0">
              <a:effectLst/>
              <a:latin typeface="Arial" panose="020B0604020202020204" pitchFamily="34" charset="0"/>
              <a:ea typeface="Times New Roman" panose="02020603050405020304" pitchFamily="18" charset="0"/>
            </a:endParaRPr>
          </a:p>
          <a:p>
            <a:pPr marL="0" indent="0">
              <a:spcAft>
                <a:spcPts val="600"/>
              </a:spcAft>
              <a:buNone/>
            </a:pPr>
            <a:r>
              <a:rPr lang="de-DE" sz="1100" i="1" dirty="0">
                <a:solidFill>
                  <a:srgbClr val="000000"/>
                </a:solidFill>
                <a:effectLst/>
                <a:latin typeface="Arial" panose="020B0604020202020204" pitchFamily="34" charset="0"/>
                <a:ea typeface="Times New Roman" panose="02020603050405020304" pitchFamily="18" charset="0"/>
              </a:rPr>
              <a:t>Fahrübungen auf glatter Fahrbahn (Regen, Schnee, Eis, Schmutz), auf Fahrbahnen mit unterschiedlichem Straßenbelag, Kreisbahnfahren, Kurvenfahren, Bremsen und Ausweichen vor Hindernissen, Blockier- und Intervallbremsung und Abfangen eines ausbrechenden Fahrzeuges geübt</a:t>
            </a:r>
            <a:endParaRPr lang="de-DE" sz="1100" i="1" dirty="0">
              <a:effectLst/>
              <a:latin typeface="Arial" panose="020B0604020202020204" pitchFamily="34" charset="0"/>
              <a:ea typeface="Times New Roman" panose="02020603050405020304" pitchFamily="18" charset="0"/>
            </a:endParaRPr>
          </a:p>
          <a:p>
            <a:pPr marL="0" indent="0">
              <a:spcAft>
                <a:spcPts val="600"/>
              </a:spcAft>
              <a:buNone/>
            </a:pPr>
            <a:endParaRPr lang="de-DE" sz="1100" i="1" dirty="0">
              <a:effectLst/>
              <a:latin typeface="Arial" panose="020B0604020202020204" pitchFamily="34" charset="0"/>
              <a:ea typeface="Times New Roman" panose="02020603050405020304" pitchFamily="18" charset="0"/>
            </a:endParaRPr>
          </a:p>
          <a:p>
            <a:pPr marL="0" indent="0">
              <a:spcAft>
                <a:spcPts val="600"/>
              </a:spcAft>
              <a:buNone/>
            </a:pPr>
            <a:r>
              <a:rPr lang="de-DE" sz="1100" dirty="0">
                <a:latin typeface="Arial" panose="020B0604020202020204" pitchFamily="34" charset="0"/>
                <a:ea typeface="Times New Roman" panose="02020603050405020304" pitchFamily="18" charset="0"/>
              </a:rPr>
              <a:t>Das Angebot richtet sich an Mitarbeiter*innen, die Dienstfahrzeuge und Poolfahrzeuge nutzen</a:t>
            </a:r>
            <a:endParaRPr lang="de-DE" sz="1100" dirty="0">
              <a:effectLst/>
              <a:latin typeface="Arial" panose="020B0604020202020204" pitchFamily="34" charset="0"/>
              <a:ea typeface="Times New Roman" panose="02020603050405020304" pitchFamily="18" charset="0"/>
            </a:endParaRPr>
          </a:p>
          <a:p>
            <a:pPr marL="0" indent="0">
              <a:spcAft>
                <a:spcPts val="600"/>
              </a:spcAft>
              <a:buNone/>
            </a:pPr>
            <a:endParaRPr lang="de-DE" sz="1100" i="1" dirty="0">
              <a:effectLst/>
              <a:latin typeface="Arial" panose="020B0604020202020204" pitchFamily="34" charset="0"/>
              <a:ea typeface="Times New Roman" panose="02020603050405020304" pitchFamily="18" charset="0"/>
            </a:endParaRPr>
          </a:p>
          <a:p>
            <a:pPr marL="0" indent="0">
              <a:spcAft>
                <a:spcPts val="600"/>
              </a:spcAft>
              <a:buNone/>
            </a:pPr>
            <a:r>
              <a:rPr lang="de-DE" sz="1100" b="1" dirty="0">
                <a:effectLst/>
                <a:latin typeface="Arial" panose="020B0604020202020204" pitchFamily="34" charset="0"/>
                <a:ea typeface="Times New Roman" panose="02020603050405020304" pitchFamily="18" charset="0"/>
              </a:rPr>
              <a:t>Bitte beachten Sie:</a:t>
            </a:r>
          </a:p>
          <a:p>
            <a:pPr marL="0" indent="0">
              <a:spcAft>
                <a:spcPts val="600"/>
              </a:spcAft>
              <a:buNone/>
            </a:pPr>
            <a:r>
              <a:rPr lang="de-DE" sz="1100" dirty="0">
                <a:effectLst/>
                <a:latin typeface="Arial" panose="020B0604020202020204" pitchFamily="34" charset="0"/>
                <a:ea typeface="Times New Roman" panose="02020603050405020304" pitchFamily="18" charset="0"/>
              </a:rPr>
              <a:t>Bitte Fahrzeug mitbringen.</a:t>
            </a:r>
          </a:p>
          <a:p>
            <a:pPr marL="0" indent="0">
              <a:spcAft>
                <a:spcPts val="600"/>
              </a:spcAft>
              <a:buNone/>
            </a:pPr>
            <a:r>
              <a:rPr lang="de-DE" sz="1100" dirty="0">
                <a:effectLst/>
                <a:latin typeface="Arial" panose="020B0604020202020204" pitchFamily="34" charset="0"/>
                <a:ea typeface="Times New Roman" panose="02020603050405020304" pitchFamily="18" charset="0"/>
              </a:rPr>
              <a:t>Führerschein und </a:t>
            </a:r>
            <a:r>
              <a:rPr lang="de-DE" sz="1100" dirty="0" err="1">
                <a:effectLst/>
                <a:latin typeface="Arial" panose="020B0604020202020204" pitchFamily="34" charset="0"/>
                <a:ea typeface="Times New Roman" panose="02020603050405020304" pitchFamily="18" charset="0"/>
              </a:rPr>
              <a:t>KfZ</a:t>
            </a:r>
            <a:r>
              <a:rPr lang="de-DE" sz="1100" dirty="0">
                <a:effectLst/>
                <a:latin typeface="Arial" panose="020B0604020202020204" pitchFamily="34" charset="0"/>
                <a:ea typeface="Times New Roman" panose="02020603050405020304" pitchFamily="18" charset="0"/>
              </a:rPr>
              <a:t>-Schein vorzeigen</a:t>
            </a:r>
          </a:p>
          <a:p>
            <a:pPr marL="0" indent="0">
              <a:spcAft>
                <a:spcPts val="600"/>
              </a:spcAft>
              <a:buNone/>
            </a:pPr>
            <a:r>
              <a:rPr lang="de-DE" sz="1100" dirty="0">
                <a:effectLst/>
                <a:latin typeface="Arial" panose="020B0604020202020204" pitchFamily="34" charset="0"/>
                <a:ea typeface="Times New Roman" panose="02020603050405020304" pitchFamily="18" charset="0"/>
              </a:rPr>
              <a:t>Für den Aufenthalt im freien bitte dem Wetter entsprechende Kleidung mitführen</a:t>
            </a:r>
          </a:p>
          <a:p>
            <a:pPr marL="0" indent="0">
              <a:spcAft>
                <a:spcPts val="600"/>
              </a:spcAft>
              <a:buNone/>
            </a:pPr>
            <a:r>
              <a:rPr lang="de-DE" sz="1100" dirty="0">
                <a:effectLst/>
                <a:latin typeface="Arial" panose="020B0604020202020204" pitchFamily="34" charset="0"/>
                <a:ea typeface="Times New Roman" panose="02020603050405020304" pitchFamily="18" charset="0"/>
              </a:rPr>
              <a:t>Fahrzeuge (</a:t>
            </a:r>
            <a:r>
              <a:rPr lang="de-DE" sz="1100" dirty="0" err="1">
                <a:effectLst/>
                <a:latin typeface="Arial" panose="020B0604020202020204" pitchFamily="34" charset="0"/>
                <a:ea typeface="Times New Roman" panose="02020603050405020304" pitchFamily="18" charset="0"/>
              </a:rPr>
              <a:t>KfZ</a:t>
            </a:r>
            <a:r>
              <a:rPr lang="de-DE" sz="1100" dirty="0">
                <a:effectLst/>
                <a:latin typeface="Arial" panose="020B0604020202020204" pitchFamily="34" charset="0"/>
                <a:ea typeface="Times New Roman" panose="02020603050405020304" pitchFamily="18" charset="0"/>
              </a:rPr>
              <a:t>) müssen verkehrs- und betriebssicher sein</a:t>
            </a:r>
          </a:p>
          <a:p>
            <a:pPr marL="0" indent="0">
              <a:spcAft>
                <a:spcPts val="600"/>
              </a:spcAft>
              <a:buNone/>
            </a:pPr>
            <a:r>
              <a:rPr lang="de-DE" sz="1100" dirty="0">
                <a:effectLst/>
                <a:latin typeface="Arial" panose="020B0604020202020204" pitchFamily="34" charset="0"/>
                <a:ea typeface="Times New Roman" panose="02020603050405020304" pitchFamily="18" charset="0"/>
              </a:rPr>
              <a:t> </a:t>
            </a:r>
          </a:p>
          <a:p>
            <a:pPr marL="0" lvl="0" indent="0">
              <a:buNone/>
            </a:pPr>
            <a:endParaRPr lang="de-DE" sz="1100" i="1"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1" dirty="0">
                <a:solidFill>
                  <a:srgbClr val="59348D"/>
                </a:solidFill>
                <a:latin typeface="Arial Narrow" panose="020B0606020202030204" pitchFamily="34" charset="0"/>
              </a:rPr>
              <a:t>Sabine Lohrmann</a:t>
            </a:r>
            <a:endParaRPr lang="de-DE" sz="1200" b="1" i="0" u="none" strike="noStrike" baseline="0" dirty="0">
              <a:solidFill>
                <a:srgbClr val="59348D"/>
              </a:solidFill>
              <a:latin typeface="Arial Narrow" panose="020B0606020202030204" pitchFamily="34" charset="0"/>
            </a:endParaRPr>
          </a:p>
          <a:p>
            <a:pPr marL="0" marR="570" indent="0" rtl="0">
              <a:buNone/>
            </a:pPr>
            <a:endParaRPr lang="de-DE" sz="1000" b="1" i="0" u="none" strike="noStrike" baseline="0" dirty="0">
              <a:latin typeface="Arial Narrow" panose="020B0606020202030204" pitchFamily="34" charset="0"/>
            </a:endParaRPr>
          </a:p>
          <a:p>
            <a:pPr marL="0" marR="570" indent="0" rtl="0">
              <a:buNone/>
            </a:pPr>
            <a:r>
              <a:rPr lang="de-DE" sz="1000" b="1" dirty="0">
                <a:latin typeface="Arial Narrow" panose="020B0606020202030204" pitchFamily="34" charset="0"/>
              </a:rPr>
              <a:t>D</a:t>
            </a:r>
            <a:r>
              <a:rPr lang="de-DE" sz="1000" b="1" i="0" u="none" strike="noStrike" baseline="0" dirty="0">
                <a:latin typeface="Arial Narrow" panose="020B0606020202030204" pitchFamily="34" charset="0"/>
              </a:rPr>
              <a:t>eutsche Verkehrswacht Kassel</a:t>
            </a:r>
            <a:r>
              <a:rPr lang="de-DE" sz="1000" b="0" i="0" u="none" strike="noStrike" baseline="0" dirty="0">
                <a:latin typeface="Arial Narrow" panose="020B0606020202030204" pitchFamily="34" charset="0"/>
              </a:rPr>
              <a:t>	</a:t>
            </a: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dirty="0">
                <a:solidFill>
                  <a:schemeClr val="bg1"/>
                </a:solidFill>
                <a:latin typeface="Arial Black" panose="020B0A04020102020204" pitchFamily="34" charset="0"/>
                <a:cs typeface="Arial" panose="020B0604020202020204" pitchFamily="34" charset="0"/>
              </a:rPr>
              <a:t>Verkehrs-</a:t>
            </a:r>
            <a:r>
              <a:rPr lang="de-DE" sz="1400" b="1" dirty="0" err="1">
                <a:solidFill>
                  <a:schemeClr val="bg1"/>
                </a:solidFill>
                <a:latin typeface="Arial Black" panose="020B0A04020102020204" pitchFamily="34" charset="0"/>
                <a:cs typeface="Arial" panose="020B0604020202020204" pitchFamily="34" charset="0"/>
              </a:rPr>
              <a:t>übungsplatz</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Hertingshausen</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Großenritter</a:t>
            </a:r>
            <a:r>
              <a:rPr lang="de-DE" sz="1000" b="0" i="0" u="none" strike="noStrike" baseline="0" dirty="0">
                <a:latin typeface="Arial" panose="020B0604020202020204" pitchFamily="34" charset="0"/>
                <a:cs typeface="Arial" panose="020B0604020202020204" pitchFamily="34" charset="0"/>
              </a:rPr>
              <a:t> Str. 41</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28.09.23</a:t>
            </a:r>
          </a:p>
          <a:p>
            <a:pPr marL="0" indent="0">
              <a:lnSpc>
                <a:spcPct val="100000"/>
              </a:lnSpc>
              <a:buFont typeface="Arial" panose="020B0604020202020204" pitchFamily="34" charset="0"/>
              <a:buNone/>
            </a:pPr>
            <a:r>
              <a:rPr lang="de-DE" sz="1000" dirty="0">
                <a:latin typeface="Arial" panose="020B0604020202020204" pitchFamily="34" charset="0"/>
              </a:rPr>
              <a:t>8:30 –16:30 Uhr</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12</a:t>
            </a:r>
          </a:p>
          <a:p>
            <a:pPr marL="0" marR="0" indent="0" algn="l" rtl="0">
              <a:buNone/>
            </a:pPr>
            <a:r>
              <a:rPr lang="de-DE" sz="1000" b="0" i="0" u="none" strike="noStrike" baseline="0" dirty="0">
                <a:latin typeface="Arial" panose="020B0604020202020204" pitchFamily="34" charset="0"/>
              </a:rPr>
              <a:t>Max. Personen</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FOB – 23/0053</a:t>
            </a:r>
            <a:endParaRPr lang="de-DE" sz="1000" dirty="0">
              <a:latin typeface="Arial Black" panose="020B0A04020102020204" pitchFamily="34" charset="0"/>
            </a:endParaRPr>
          </a:p>
        </p:txBody>
      </p:sp>
      <p:sp>
        <p:nvSpPr>
          <p:cNvPr id="15" name="Foliennummernplatzhalter 14">
            <a:extLst>
              <a:ext uri="{FF2B5EF4-FFF2-40B4-BE49-F238E27FC236}">
                <a16:creationId xmlns:a16="http://schemas.microsoft.com/office/drawing/2014/main" id="{80EF54A5-DB54-6173-F1E9-3355F7B961F9}"/>
              </a:ext>
            </a:extLst>
          </p:cNvPr>
          <p:cNvSpPr>
            <a:spLocks noGrp="1"/>
          </p:cNvSpPr>
          <p:nvPr>
            <p:ph type="sldNum" sz="quarter" idx="12"/>
          </p:nvPr>
        </p:nvSpPr>
        <p:spPr/>
        <p:txBody>
          <a:bodyPr/>
          <a:lstStyle/>
          <a:p>
            <a:fld id="{98051CB9-6888-4E64-B477-E6EAEEC55F9F}" type="slidenum">
              <a:rPr lang="de-DE" smtClean="0"/>
              <a:t>57</a:t>
            </a:fld>
            <a:endParaRPr lang="de-DE"/>
          </a:p>
        </p:txBody>
      </p:sp>
      <p:sp>
        <p:nvSpPr>
          <p:cNvPr id="16" name="Inhaltsplatzhalter 2">
            <a:extLst>
              <a:ext uri="{FF2B5EF4-FFF2-40B4-BE49-F238E27FC236}">
                <a16:creationId xmlns:a16="http://schemas.microsoft.com/office/drawing/2014/main" id="{679E31E0-4B29-6CA6-1B78-7F994F2087F8}"/>
              </a:ext>
            </a:extLst>
          </p:cNvPr>
          <p:cNvSpPr txBox="1">
            <a:spLocks/>
          </p:cNvSpPr>
          <p:nvPr/>
        </p:nvSpPr>
        <p:spPr>
          <a:xfrm>
            <a:off x="468063" y="9336452"/>
            <a:ext cx="3220717" cy="356231"/>
          </a:xfrm>
          <a:prstGeom prst="rect">
            <a:avLst/>
          </a:prstGeom>
          <a:solidFill>
            <a:srgbClr val="59348D"/>
          </a:solid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gn="ctr">
              <a:lnSpc>
                <a:spcPct val="100000"/>
              </a:lnSpc>
              <a:spcBef>
                <a:spcPts val="0"/>
              </a:spcBef>
              <a:buFont typeface="Arial" panose="020B0604020202020204" pitchFamily="34" charset="0"/>
              <a:buNone/>
            </a:pPr>
            <a:r>
              <a:rPr lang="de-DE" sz="1200" b="1" dirty="0">
                <a:solidFill>
                  <a:schemeClr val="bg1"/>
                </a:solidFill>
                <a:latin typeface="Arial" panose="020B0604020202020204" pitchFamily="34" charset="0"/>
              </a:rPr>
              <a:t>Anmeldung über: </a:t>
            </a:r>
            <a:r>
              <a:rPr lang="de-DE" sz="12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www.bdks.de/360grad/</a:t>
            </a:r>
            <a:endParaRPr lang="de-DE" sz="1200" b="1" dirty="0">
              <a:solidFill>
                <a:schemeClr val="bg1"/>
              </a:solidFill>
              <a:latin typeface="Arial" panose="020B0604020202020204" pitchFamily="34" charset="0"/>
            </a:endParaRPr>
          </a:p>
        </p:txBody>
      </p:sp>
      <p:pic>
        <p:nvPicPr>
          <p:cNvPr id="17" name="Grafik 16">
            <a:extLst>
              <a:ext uri="{FF2B5EF4-FFF2-40B4-BE49-F238E27FC236}">
                <a16:creationId xmlns:a16="http://schemas.microsoft.com/office/drawing/2014/main" id="{04605FDE-AD1E-92FB-2F23-8D9F299CCB24}"/>
              </a:ext>
            </a:extLst>
          </p:cNvPr>
          <p:cNvPicPr>
            <a:picLocks noChangeAspect="1"/>
          </p:cNvPicPr>
          <p:nvPr/>
        </p:nvPicPr>
        <p:blipFill>
          <a:blip r:embed="rId4"/>
          <a:stretch>
            <a:fillRect/>
          </a:stretch>
        </p:blipFill>
        <p:spPr>
          <a:xfrm>
            <a:off x="1763291" y="1960125"/>
            <a:ext cx="2229161" cy="590632"/>
          </a:xfrm>
          <a:prstGeom prst="rect">
            <a:avLst/>
          </a:prstGeom>
        </p:spPr>
      </p:pic>
    </p:spTree>
    <p:extLst>
      <p:ext uri="{BB962C8B-B14F-4D97-AF65-F5344CB8AC3E}">
        <p14:creationId xmlns:p14="http://schemas.microsoft.com/office/powerpoint/2010/main" val="1763684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69B"/>
        </a:solidFill>
        <a:effectLst/>
      </p:bgPr>
    </p:bg>
    <p:spTree>
      <p:nvGrpSpPr>
        <p:cNvPr id="1" name=""/>
        <p:cNvGrpSpPr/>
        <p:nvPr/>
      </p:nvGrpSpPr>
      <p:grpSpPr>
        <a:xfrm>
          <a:off x="0" y="0"/>
          <a:ext cx="0" cy="0"/>
          <a:chOff x="0" y="0"/>
          <a:chExt cx="0" cy="0"/>
        </a:xfrm>
      </p:grpSpPr>
      <p:pic>
        <p:nvPicPr>
          <p:cNvPr id="5" name="Grafik 4" descr="Ein Bild, das Person, stehend, darstellend enthält.&#10;&#10;Automatisch generierte Beschreibung">
            <a:extLst>
              <a:ext uri="{FF2B5EF4-FFF2-40B4-BE49-F238E27FC236}">
                <a16:creationId xmlns:a16="http://schemas.microsoft.com/office/drawing/2014/main" id="{E7637216-3FEA-DA16-13EA-B2FAA9DB3ECE}"/>
              </a:ext>
            </a:extLst>
          </p:cNvPr>
          <p:cNvPicPr>
            <a:picLocks noChangeAspect="1"/>
          </p:cNvPicPr>
          <p:nvPr/>
        </p:nvPicPr>
        <p:blipFill rotWithShape="1">
          <a:blip r:embed="rId2">
            <a:extLst>
              <a:ext uri="{28A0092B-C50C-407E-A947-70E740481C1C}">
                <a14:useLocalDpi xmlns:a14="http://schemas.microsoft.com/office/drawing/2010/main" val="0"/>
              </a:ext>
            </a:extLst>
          </a:blip>
          <a:srcRect t="-1094" b="-1"/>
          <a:stretch/>
        </p:blipFill>
        <p:spPr>
          <a:xfrm>
            <a:off x="-600501" y="-586853"/>
            <a:ext cx="7642745" cy="11578082"/>
          </a:xfrm>
          <a:prstGeom prst="rect">
            <a:avLst/>
          </a:prstGeom>
        </p:spPr>
      </p:pic>
      <p:sp>
        <p:nvSpPr>
          <p:cNvPr id="2" name="Foliennummernplatzhalter 1">
            <a:extLst>
              <a:ext uri="{FF2B5EF4-FFF2-40B4-BE49-F238E27FC236}">
                <a16:creationId xmlns:a16="http://schemas.microsoft.com/office/drawing/2014/main" id="{C50605F9-C236-F9C5-E6EF-382C592B0221}"/>
              </a:ext>
            </a:extLst>
          </p:cNvPr>
          <p:cNvSpPr>
            <a:spLocks noGrp="1"/>
          </p:cNvSpPr>
          <p:nvPr>
            <p:ph type="sldNum" sz="quarter" idx="12"/>
          </p:nvPr>
        </p:nvSpPr>
        <p:spPr/>
        <p:txBody>
          <a:bodyPr/>
          <a:lstStyle/>
          <a:p>
            <a:fld id="{98051CB9-6888-4E64-B477-E6EAEEC55F9F}" type="slidenum">
              <a:rPr lang="de-DE" smtClean="0"/>
              <a:t>58</a:t>
            </a:fld>
            <a:endParaRPr lang="de-DE"/>
          </a:p>
        </p:txBody>
      </p:sp>
      <p:sp>
        <p:nvSpPr>
          <p:cNvPr id="3" name="Textfeld 2">
            <a:extLst>
              <a:ext uri="{FF2B5EF4-FFF2-40B4-BE49-F238E27FC236}">
                <a16:creationId xmlns:a16="http://schemas.microsoft.com/office/drawing/2014/main" id="{5D431DBE-9D84-3A6D-8613-5EB0B2F79FAD}"/>
              </a:ext>
            </a:extLst>
          </p:cNvPr>
          <p:cNvSpPr txBox="1"/>
          <p:nvPr/>
        </p:nvSpPr>
        <p:spPr>
          <a:xfrm>
            <a:off x="0" y="7939911"/>
            <a:ext cx="3501552" cy="553998"/>
          </a:xfrm>
          <a:prstGeom prst="rect">
            <a:avLst/>
          </a:prstGeom>
          <a:solidFill>
            <a:srgbClr val="FFF69B"/>
          </a:solidFill>
        </p:spPr>
        <p:txBody>
          <a:bodyPr wrap="square" rtlCol="0">
            <a:spAutoFit/>
          </a:bodyPr>
          <a:lstStyle/>
          <a:p>
            <a:r>
              <a:rPr lang="de-DE" sz="3000" dirty="0">
                <a:latin typeface="Arial" panose="020B0604020202020204" pitchFamily="34" charset="0"/>
                <a:cs typeface="Arial" panose="020B0604020202020204" pitchFamily="34" charset="0"/>
              </a:rPr>
              <a:t>BERUF &amp; FAMILIE</a:t>
            </a:r>
          </a:p>
        </p:txBody>
      </p:sp>
    </p:spTree>
    <p:extLst>
      <p:ext uri="{BB962C8B-B14F-4D97-AF65-F5344CB8AC3E}">
        <p14:creationId xmlns:p14="http://schemas.microsoft.com/office/powerpoint/2010/main" val="4005240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FFF69B"/>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800" dirty="0">
                <a:latin typeface="Arial Black" panose="020B0A04020102020204" pitchFamily="34" charset="0"/>
                <a:cs typeface="Arial" panose="020B0604020202020204" pitchFamily="34" charset="0"/>
              </a:rPr>
              <a:t>Betriebssprechtage Dt. Rentenversicherung</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58406" y="1167240"/>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282615" y="3498332"/>
            <a:ext cx="3567041" cy="3467785"/>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endParaRPr lang="de-DE" sz="1100" dirty="0">
              <a:latin typeface="Arial" panose="020B060402020202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59348D"/>
                </a:solidFill>
                <a:latin typeface="Arial Narrow" panose="020B0606020202030204" pitchFamily="34" charset="0"/>
              </a:rPr>
              <a:t>Rentenberatung</a:t>
            </a:r>
            <a:endParaRPr lang="de-DE" sz="1200" b="0" i="0" u="none" strike="noStrike" baseline="0" dirty="0">
              <a:solidFill>
                <a:srgbClr val="59348D"/>
              </a:solidFill>
              <a:latin typeface="Arial Narrow" panose="020B0606020202030204" pitchFamily="34" charset="0"/>
            </a:endParaRPr>
          </a:p>
          <a:p>
            <a:pPr marL="0" marR="0" indent="0" rtl="0">
              <a:buNone/>
            </a:pPr>
            <a:r>
              <a:rPr lang="de-DE" sz="1200" b="0" i="0" u="none" strike="noStrike" baseline="0" dirty="0">
                <a:solidFill>
                  <a:srgbClr val="59348D"/>
                </a:solidFill>
                <a:latin typeface="Arial Narrow" panose="020B0606020202030204" pitchFamily="34" charset="0"/>
              </a:rPr>
              <a:t>	</a:t>
            </a: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14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Zentrale Dienste</a:t>
            </a:r>
          </a:p>
          <a:p>
            <a:pPr marL="0" indent="0">
              <a:lnSpc>
                <a:spcPct val="100000"/>
              </a:lnSpc>
              <a:buNone/>
            </a:pPr>
            <a:r>
              <a:rPr lang="de-DE" sz="1000" b="0" i="0" u="none" strike="noStrike" baseline="0" dirty="0">
                <a:latin typeface="Arial" panose="020B0604020202020204" pitchFamily="34" charset="0"/>
                <a:cs typeface="Arial" panose="020B0604020202020204" pitchFamily="34" charset="0"/>
              </a:rPr>
              <a:t>Seminarraum 2</a:t>
            </a:r>
          </a:p>
          <a:p>
            <a:pPr marL="0" indent="0">
              <a:lnSpc>
                <a:spcPct val="100000"/>
              </a:lnSpc>
              <a:buFont typeface="Arial" panose="020B0604020202020204" pitchFamily="34" charset="0"/>
              <a:buNone/>
            </a:pPr>
            <a:r>
              <a:rPr lang="de-DE" sz="1000" b="0" i="0" u="none" strike="noStrike" baseline="0" dirty="0" err="1">
                <a:latin typeface="Arial" panose="020B0604020202020204" pitchFamily="34" charset="0"/>
                <a:cs typeface="Arial" panose="020B0604020202020204" pitchFamily="34" charset="0"/>
              </a:rPr>
              <a:t>Kirchbaunaer</a:t>
            </a:r>
            <a:r>
              <a:rPr lang="de-DE" sz="1000" b="0" i="0" u="none" strike="noStrike" baseline="0" dirty="0">
                <a:latin typeface="Arial" panose="020B0604020202020204" pitchFamily="34" charset="0"/>
                <a:cs typeface="Arial" panose="020B0604020202020204" pitchFamily="34" charset="0"/>
              </a:rPr>
              <a:t> Str. 19,</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34225 Baunatal </a:t>
            </a:r>
          </a:p>
          <a:p>
            <a:pPr marL="0" indent="0">
              <a:lnSpc>
                <a:spcPct val="100000"/>
              </a:lnSpc>
              <a:buFont typeface="Arial" panose="020B0604020202020204" pitchFamily="34" charset="0"/>
              <a:buNone/>
            </a:pPr>
            <a:endParaRPr lang="de-DE" sz="2000" b="1" i="0" u="none" strike="noStrike" baseline="0" dirty="0">
              <a:solidFill>
                <a:schemeClr val="bg1"/>
              </a:solidFill>
              <a:latin typeface="Arial Black" panose="020B0A04020102020204" pitchFamily="34" charset="0"/>
              <a:cs typeface="Arial" panose="020B0604020202020204" pitchFamily="34" charset="0"/>
            </a:endParaRP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101946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dirty="0">
                <a:latin typeface="Arial" panose="020B0604020202020204" pitchFamily="34" charset="0"/>
              </a:rPr>
              <a:t>Alle Mitarbeiter*innen</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7" y="3637288"/>
            <a:ext cx="1517699" cy="73370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21.09.2023</a:t>
            </a:r>
            <a:endParaRPr lang="de-DE" sz="1000" dirty="0">
              <a:latin typeface="Arial Black" panose="020B0A04020102020204" pitchFamily="34" charset="0"/>
            </a:endParaRP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21108"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Einzel</a:t>
            </a:r>
          </a:p>
          <a:p>
            <a:pPr marL="0" marR="0" indent="0" algn="l" rtl="0">
              <a:buNone/>
            </a:pPr>
            <a:r>
              <a:rPr lang="de-DE" sz="1000" b="0" i="0" u="none" strike="noStrike" baseline="0" dirty="0">
                <a:latin typeface="Arial" panose="020B0604020202020204" pitchFamily="34" charset="0"/>
              </a:rPr>
              <a:t>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de-DE" sz="1400" dirty="0">
              <a:solidFill>
                <a:schemeClr val="bg1"/>
              </a:solidFill>
              <a:latin typeface="Arial Black" panose="020B0A04020102020204" pitchFamily="34" charset="0"/>
            </a:endParaRPr>
          </a:p>
          <a:p>
            <a:pPr marL="0" indent="0">
              <a:lnSpc>
                <a:spcPct val="100000"/>
              </a:lnSpc>
              <a:buFont typeface="Arial" panose="020B0604020202020204" pitchFamily="34" charset="0"/>
              <a:buNone/>
            </a:pPr>
            <a:endParaRPr lang="de-DE" sz="1000" dirty="0">
              <a:latin typeface="Arial Black" panose="020B0A04020102020204" pitchFamily="34" charset="0"/>
            </a:endParaRPr>
          </a:p>
        </p:txBody>
      </p:sp>
      <p:sp>
        <p:nvSpPr>
          <p:cNvPr id="13" name="Foliennummernplatzhalter 12">
            <a:extLst>
              <a:ext uri="{FF2B5EF4-FFF2-40B4-BE49-F238E27FC236}">
                <a16:creationId xmlns:a16="http://schemas.microsoft.com/office/drawing/2014/main" id="{F6F1CF82-4421-B6BB-D24E-C13BDF30E103}"/>
              </a:ext>
            </a:extLst>
          </p:cNvPr>
          <p:cNvSpPr>
            <a:spLocks noGrp="1"/>
          </p:cNvSpPr>
          <p:nvPr>
            <p:ph type="sldNum" sz="quarter" idx="12"/>
          </p:nvPr>
        </p:nvSpPr>
        <p:spPr/>
        <p:txBody>
          <a:bodyPr/>
          <a:lstStyle/>
          <a:p>
            <a:fld id="{98051CB9-6888-4E64-B477-E6EAEEC55F9F}" type="slidenum">
              <a:rPr lang="de-DE" smtClean="0"/>
              <a:t>59</a:t>
            </a:fld>
            <a:endParaRPr lang="de-DE" dirty="0"/>
          </a:p>
        </p:txBody>
      </p:sp>
      <p:sp>
        <p:nvSpPr>
          <p:cNvPr id="15" name="Inhaltsplatzhalter 2">
            <a:extLst>
              <a:ext uri="{FF2B5EF4-FFF2-40B4-BE49-F238E27FC236}">
                <a16:creationId xmlns:a16="http://schemas.microsoft.com/office/drawing/2014/main" id="{E8CA1557-AEDD-D29D-2894-BBBCC5972429}"/>
              </a:ext>
            </a:extLst>
          </p:cNvPr>
          <p:cNvSpPr txBox="1">
            <a:spLocks/>
          </p:cNvSpPr>
          <p:nvPr/>
        </p:nvSpPr>
        <p:spPr>
          <a:xfrm>
            <a:off x="468063" y="9142582"/>
            <a:ext cx="3220717" cy="550101"/>
          </a:xfrm>
          <a:prstGeom prst="rect">
            <a:avLst/>
          </a:prstGeom>
          <a:solidFill>
            <a:srgbClr val="59348D"/>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de-DE"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Anmeldung über: stefanie.ruehl@bdks.de</a:t>
            </a:r>
          </a:p>
        </p:txBody>
      </p:sp>
      <p:sp>
        <p:nvSpPr>
          <p:cNvPr id="16" name="Inhaltsplatzhalter 2">
            <a:extLst>
              <a:ext uri="{FF2B5EF4-FFF2-40B4-BE49-F238E27FC236}">
                <a16:creationId xmlns:a16="http://schemas.microsoft.com/office/drawing/2014/main" id="{7EF0CF67-A5B8-2F7A-F040-D9EF226F8204}"/>
              </a:ext>
            </a:extLst>
          </p:cNvPr>
          <p:cNvSpPr txBox="1">
            <a:spLocks/>
          </p:cNvSpPr>
          <p:nvPr/>
        </p:nvSpPr>
        <p:spPr>
          <a:xfrm>
            <a:off x="346076" y="2227904"/>
            <a:ext cx="3567041" cy="300432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spcBef>
                <a:spcPts val="600"/>
              </a:spcBef>
              <a:spcAft>
                <a:spcPts val="600"/>
              </a:spcAft>
              <a:buNone/>
            </a:pPr>
            <a:r>
              <a:rPr lang="de-DE"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Mitarbeiter*innen haben an diesem Tag die Möglichkeit, sich von einer Beraterin/ einem Berater der Deutschen Rentenversicherung Hessen zu Themen rund um Rehabilitation, Rente und Altersvorsorge individuell beraten zu lassen.</a:t>
            </a:r>
          </a:p>
          <a:p>
            <a:pPr marL="0" indent="0">
              <a:lnSpc>
                <a:spcPct val="110000"/>
              </a:lnSpc>
              <a:spcBef>
                <a:spcPts val="600"/>
              </a:spcBef>
              <a:spcAft>
                <a:spcPts val="600"/>
              </a:spcAft>
              <a:buNone/>
            </a:pPr>
            <a:r>
              <a:rPr lang="de-DE"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Das Einzelgespräch dauert ca. 30 Minuten. </a:t>
            </a:r>
            <a:endParaRPr lang="de-DE" sz="1100" dirty="0">
              <a:latin typeface="Arial" panose="020B0604020202020204" pitchFamily="34" charset="0"/>
              <a:ea typeface="Calibri" panose="020F0502020204030204" pitchFamily="34" charset="0"/>
              <a:cs typeface="Arial" panose="020B0604020202020204" pitchFamily="34" charset="0"/>
            </a:endParaRPr>
          </a:p>
          <a:p>
            <a:pPr marL="0" indent="0">
              <a:lnSpc>
                <a:spcPct val="110000"/>
              </a:lnSpc>
              <a:spcBef>
                <a:spcPts val="600"/>
              </a:spcBef>
              <a:spcAft>
                <a:spcPts val="600"/>
              </a:spcAft>
              <a:buNone/>
            </a:pPr>
            <a:r>
              <a:rPr lang="de-DE" sz="1100" dirty="0">
                <a:latin typeface="Arial" panose="020B0604020202020204" pitchFamily="34" charset="0"/>
                <a:ea typeface="Calibri" panose="020F0502020204030204" pitchFamily="34" charset="0"/>
                <a:cs typeface="Arial" panose="020B0604020202020204" pitchFamily="34" charset="0"/>
              </a:rPr>
              <a:t>Eine Voranmeldung ist zwingend erforderlich. </a:t>
            </a:r>
            <a:endParaRPr lang="de-D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lnSpc>
                <a:spcPct val="110000"/>
              </a:lnSpc>
              <a:spcBef>
                <a:spcPts val="600"/>
              </a:spcBef>
              <a:spcAft>
                <a:spcPts val="600"/>
              </a:spcAft>
              <a:buNone/>
            </a:pPr>
            <a:endParaRPr lang="de-DE" sz="1100" dirty="0">
              <a:latin typeface="Arial" panose="020B0604020202020204" pitchFamily="34" charset="0"/>
            </a:endParaRPr>
          </a:p>
        </p:txBody>
      </p:sp>
    </p:spTree>
    <p:extLst>
      <p:ext uri="{BB962C8B-B14F-4D97-AF65-F5344CB8AC3E}">
        <p14:creationId xmlns:p14="http://schemas.microsoft.com/office/powerpoint/2010/main" val="3150623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2D0F4"/>
        </a:solidFill>
        <a:effectLst/>
      </p:bgPr>
    </p:bg>
    <p:spTree>
      <p:nvGrpSpPr>
        <p:cNvPr id="1" name=""/>
        <p:cNvGrpSpPr/>
        <p:nvPr/>
      </p:nvGrpSpPr>
      <p:grpSpPr>
        <a:xfrm>
          <a:off x="0" y="0"/>
          <a:ext cx="0" cy="0"/>
          <a:chOff x="0" y="0"/>
          <a:chExt cx="0" cy="0"/>
        </a:xfrm>
      </p:grpSpPr>
      <p:pic>
        <p:nvPicPr>
          <p:cNvPr id="5" name="Grafik 4" descr="Ein Bild, das Person, drinnen, Personen, Gruppe enthält.&#10;&#10;Automatisch generierte Beschreibung">
            <a:extLst>
              <a:ext uri="{FF2B5EF4-FFF2-40B4-BE49-F238E27FC236}">
                <a16:creationId xmlns:a16="http://schemas.microsoft.com/office/drawing/2014/main" id="{AD5420C8-77AD-BCAF-A4B0-9E649AD00DF2}"/>
              </a:ext>
            </a:extLst>
          </p:cNvPr>
          <p:cNvPicPr>
            <a:picLocks noChangeAspect="1"/>
          </p:cNvPicPr>
          <p:nvPr/>
        </p:nvPicPr>
        <p:blipFill rotWithShape="1">
          <a:blip r:embed="rId2">
            <a:extLst>
              <a:ext uri="{28A0092B-C50C-407E-A947-70E740481C1C}">
                <a14:useLocalDpi xmlns:a14="http://schemas.microsoft.com/office/drawing/2010/main" val="0"/>
              </a:ext>
            </a:extLst>
          </a:blip>
          <a:srcRect l="17227" r="39049"/>
          <a:stretch/>
        </p:blipFill>
        <p:spPr>
          <a:xfrm>
            <a:off x="0" y="-556821"/>
            <a:ext cx="6858000" cy="10462821"/>
          </a:xfrm>
          <a:prstGeom prst="rect">
            <a:avLst/>
          </a:prstGeom>
        </p:spPr>
      </p:pic>
      <p:sp>
        <p:nvSpPr>
          <p:cNvPr id="2" name="Foliennummernplatzhalter 1">
            <a:extLst>
              <a:ext uri="{FF2B5EF4-FFF2-40B4-BE49-F238E27FC236}">
                <a16:creationId xmlns:a16="http://schemas.microsoft.com/office/drawing/2014/main" id="{9571A013-13A0-B0DF-4E71-5DEA9C60054A}"/>
              </a:ext>
            </a:extLst>
          </p:cNvPr>
          <p:cNvSpPr>
            <a:spLocks noGrp="1"/>
          </p:cNvSpPr>
          <p:nvPr>
            <p:ph type="sldNum" sz="quarter" idx="12"/>
          </p:nvPr>
        </p:nvSpPr>
        <p:spPr/>
        <p:txBody>
          <a:bodyPr/>
          <a:lstStyle/>
          <a:p>
            <a:fld id="{98051CB9-6888-4E64-B477-E6EAEEC55F9F}" type="slidenum">
              <a:rPr lang="de-DE" smtClean="0"/>
              <a:t>6</a:t>
            </a:fld>
            <a:endParaRPr lang="de-DE"/>
          </a:p>
        </p:txBody>
      </p:sp>
      <p:sp>
        <p:nvSpPr>
          <p:cNvPr id="3" name="Textfeld 2">
            <a:extLst>
              <a:ext uri="{FF2B5EF4-FFF2-40B4-BE49-F238E27FC236}">
                <a16:creationId xmlns:a16="http://schemas.microsoft.com/office/drawing/2014/main" id="{AE8CB2FF-05B4-5923-8364-036EDB15204C}"/>
              </a:ext>
            </a:extLst>
          </p:cNvPr>
          <p:cNvSpPr txBox="1"/>
          <p:nvPr/>
        </p:nvSpPr>
        <p:spPr>
          <a:xfrm>
            <a:off x="1" y="7929607"/>
            <a:ext cx="5240740" cy="584775"/>
          </a:xfrm>
          <a:prstGeom prst="rect">
            <a:avLst/>
          </a:prstGeom>
          <a:solidFill>
            <a:srgbClr val="82D0F4"/>
          </a:solidFill>
        </p:spPr>
        <p:txBody>
          <a:bodyPr wrap="square" rtlCol="0">
            <a:spAutoFit/>
          </a:bodyPr>
          <a:lstStyle/>
          <a:p>
            <a:r>
              <a:rPr lang="de-DE" sz="3200" dirty="0">
                <a:latin typeface="Arial" panose="020B0604020202020204" pitchFamily="34" charset="0"/>
                <a:cs typeface="Arial" panose="020B0604020202020204" pitchFamily="34" charset="0"/>
              </a:rPr>
              <a:t>FORTBILDUNGSKATALOG</a:t>
            </a:r>
          </a:p>
        </p:txBody>
      </p:sp>
    </p:spTree>
    <p:extLst>
      <p:ext uri="{BB962C8B-B14F-4D97-AF65-F5344CB8AC3E}">
        <p14:creationId xmlns:p14="http://schemas.microsoft.com/office/powerpoint/2010/main" val="22562062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AA8CC0"/>
        </a:solidFill>
        <a:effectLst/>
      </p:bgPr>
    </p:bg>
    <p:spTree>
      <p:nvGrpSpPr>
        <p:cNvPr id="1" name=""/>
        <p:cNvGrpSpPr/>
        <p:nvPr/>
      </p:nvGrpSpPr>
      <p:grpSpPr>
        <a:xfrm>
          <a:off x="0" y="0"/>
          <a:ext cx="0" cy="0"/>
          <a:chOff x="0" y="0"/>
          <a:chExt cx="0" cy="0"/>
        </a:xfrm>
      </p:grpSpPr>
      <p:pic>
        <p:nvPicPr>
          <p:cNvPr id="5" name="Grafik 4" descr="Ein Bild, das Person, Personen, Menge enthält.&#10;&#10;Automatisch generierte Beschreibung">
            <a:extLst>
              <a:ext uri="{FF2B5EF4-FFF2-40B4-BE49-F238E27FC236}">
                <a16:creationId xmlns:a16="http://schemas.microsoft.com/office/drawing/2014/main" id="{5FC637C5-3331-ECB6-0E5C-869FDAA6C949}"/>
              </a:ext>
            </a:extLst>
          </p:cNvPr>
          <p:cNvPicPr>
            <a:picLocks noChangeAspect="1"/>
          </p:cNvPicPr>
          <p:nvPr/>
        </p:nvPicPr>
        <p:blipFill rotWithShape="1">
          <a:blip r:embed="rId2">
            <a:extLst>
              <a:ext uri="{28A0092B-C50C-407E-A947-70E740481C1C}">
                <a14:useLocalDpi xmlns:a14="http://schemas.microsoft.com/office/drawing/2010/main" val="0"/>
              </a:ext>
            </a:extLst>
          </a:blip>
          <a:srcRect l="34894" r="22593"/>
          <a:stretch/>
        </p:blipFill>
        <p:spPr>
          <a:xfrm>
            <a:off x="0" y="-13648"/>
            <a:ext cx="6858000" cy="10754436"/>
          </a:xfrm>
          <a:prstGeom prst="rect">
            <a:avLst/>
          </a:prstGeom>
        </p:spPr>
      </p:pic>
      <p:sp>
        <p:nvSpPr>
          <p:cNvPr id="2" name="Foliennummernplatzhalter 1">
            <a:extLst>
              <a:ext uri="{FF2B5EF4-FFF2-40B4-BE49-F238E27FC236}">
                <a16:creationId xmlns:a16="http://schemas.microsoft.com/office/drawing/2014/main" id="{C50605F9-C236-F9C5-E6EF-382C592B0221}"/>
              </a:ext>
            </a:extLst>
          </p:cNvPr>
          <p:cNvSpPr>
            <a:spLocks noGrp="1"/>
          </p:cNvSpPr>
          <p:nvPr>
            <p:ph type="sldNum" sz="quarter" idx="12"/>
          </p:nvPr>
        </p:nvSpPr>
        <p:spPr/>
        <p:txBody>
          <a:bodyPr/>
          <a:lstStyle/>
          <a:p>
            <a:fld id="{98051CB9-6888-4E64-B477-E6EAEEC55F9F}" type="slidenum">
              <a:rPr lang="de-DE" smtClean="0"/>
              <a:t>60</a:t>
            </a:fld>
            <a:endParaRPr lang="de-DE"/>
          </a:p>
        </p:txBody>
      </p:sp>
      <p:sp>
        <p:nvSpPr>
          <p:cNvPr id="3" name="Textfeld 2">
            <a:extLst>
              <a:ext uri="{FF2B5EF4-FFF2-40B4-BE49-F238E27FC236}">
                <a16:creationId xmlns:a16="http://schemas.microsoft.com/office/drawing/2014/main" id="{5D431DBE-9D84-3A6D-8613-5EB0B2F79FAD}"/>
              </a:ext>
            </a:extLst>
          </p:cNvPr>
          <p:cNvSpPr txBox="1"/>
          <p:nvPr/>
        </p:nvSpPr>
        <p:spPr>
          <a:xfrm>
            <a:off x="0" y="8149409"/>
            <a:ext cx="5101945" cy="553998"/>
          </a:xfrm>
          <a:prstGeom prst="rect">
            <a:avLst/>
          </a:prstGeom>
          <a:solidFill>
            <a:srgbClr val="AA8CC0"/>
          </a:solidFill>
        </p:spPr>
        <p:txBody>
          <a:bodyPr wrap="square" rtlCol="0">
            <a:spAutoFit/>
          </a:bodyPr>
          <a:lstStyle/>
          <a:p>
            <a:r>
              <a:rPr lang="de-DE" sz="3000" dirty="0">
                <a:latin typeface="Arial" panose="020B0604020202020204" pitchFamily="34" charset="0"/>
                <a:cs typeface="Arial" panose="020B0604020202020204" pitchFamily="34" charset="0"/>
              </a:rPr>
              <a:t>DIAKONISCHE ANGEBOTE</a:t>
            </a:r>
          </a:p>
        </p:txBody>
      </p:sp>
    </p:spTree>
    <p:extLst>
      <p:ext uri="{BB962C8B-B14F-4D97-AF65-F5344CB8AC3E}">
        <p14:creationId xmlns:p14="http://schemas.microsoft.com/office/powerpoint/2010/main" val="6170520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921721" cy="499872"/>
          </a:xfrm>
          <a:prstGeom prst="rect">
            <a:avLst/>
          </a:prstGeom>
          <a:solidFill>
            <a:srgbClr val="AA8CC0"/>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2400" b="1" dirty="0">
                <a:latin typeface="Arial Black" panose="020B0A04020102020204" pitchFamily="34" charset="0"/>
                <a:cs typeface="Arial" panose="020B0604020202020204" pitchFamily="34" charset="0"/>
              </a:rPr>
              <a:t>Diakonische Angebote</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15" name="Inhaltsplatzhalter 2">
            <a:extLst>
              <a:ext uri="{FF2B5EF4-FFF2-40B4-BE49-F238E27FC236}">
                <a16:creationId xmlns:a16="http://schemas.microsoft.com/office/drawing/2014/main" id="{0A7F292D-FB81-ED3C-97B3-8AAE9AC4B037}"/>
              </a:ext>
            </a:extLst>
          </p:cNvPr>
          <p:cNvSpPr txBox="1">
            <a:spLocks/>
          </p:cNvSpPr>
          <p:nvPr/>
        </p:nvSpPr>
        <p:spPr>
          <a:xfrm>
            <a:off x="686529" y="1902509"/>
            <a:ext cx="3662834" cy="100959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200" dirty="0">
                <a:latin typeface="Arial" panose="020B0604020202020204" pitchFamily="34" charset="0"/>
              </a:rPr>
              <a:t>Aus - Zeit</a:t>
            </a:r>
          </a:p>
          <a:p>
            <a:pPr marL="0" indent="0">
              <a:lnSpc>
                <a:spcPct val="100000"/>
              </a:lnSpc>
              <a:buNone/>
            </a:pPr>
            <a:r>
              <a:rPr lang="de-DE" sz="1200" dirty="0">
                <a:latin typeface="Arial" panose="020B0604020202020204" pitchFamily="34" charset="0"/>
              </a:rPr>
              <a:t>Im Sterben begleiten – In der Trauer begleiten</a:t>
            </a:r>
          </a:p>
          <a:p>
            <a:pPr marL="0" indent="0">
              <a:lnSpc>
                <a:spcPct val="100000"/>
              </a:lnSpc>
              <a:buNone/>
            </a:pPr>
            <a:r>
              <a:rPr lang="de-DE" sz="1200" dirty="0">
                <a:latin typeface="Arial" panose="020B0604020202020204" pitchFamily="34" charset="0"/>
              </a:rPr>
              <a:t>Pilgern auf dem Elisabeth - Pfad</a:t>
            </a:r>
          </a:p>
          <a:p>
            <a:pPr marL="0" indent="0">
              <a:lnSpc>
                <a:spcPct val="100000"/>
              </a:lnSpc>
              <a:buFont typeface="Arial" panose="020B0604020202020204" pitchFamily="34" charset="0"/>
              <a:buNone/>
            </a:pPr>
            <a:r>
              <a:rPr lang="de-DE" sz="1150" dirty="0">
                <a:latin typeface="Arial" panose="020B0604020202020204" pitchFamily="34" charset="0"/>
              </a:rPr>
              <a:t>                                                        </a:t>
            </a:r>
          </a:p>
          <a:p>
            <a:pPr marL="0" indent="0">
              <a:lnSpc>
                <a:spcPct val="100000"/>
              </a:lnSpc>
              <a:buFont typeface="Arial" panose="020B0604020202020204" pitchFamily="34" charset="0"/>
              <a:buNone/>
            </a:pPr>
            <a:endParaRPr lang="de-DE" sz="1150" dirty="0">
              <a:latin typeface="Arial" panose="020B0604020202020204" pitchFamily="34" charset="0"/>
            </a:endParaRPr>
          </a:p>
          <a:p>
            <a:pPr marL="0" indent="0">
              <a:lnSpc>
                <a:spcPct val="100000"/>
              </a:lnSpc>
              <a:buFont typeface="Arial" panose="020B0604020202020204" pitchFamily="34" charset="0"/>
              <a:buNone/>
            </a:pPr>
            <a:endParaRPr lang="de-DE" sz="1150" dirty="0">
              <a:latin typeface="Myriad Variable Concept"/>
            </a:endParaRPr>
          </a:p>
        </p:txBody>
      </p:sp>
      <p:sp>
        <p:nvSpPr>
          <p:cNvPr id="16" name="Titel 1">
            <a:extLst>
              <a:ext uri="{FF2B5EF4-FFF2-40B4-BE49-F238E27FC236}">
                <a16:creationId xmlns:a16="http://schemas.microsoft.com/office/drawing/2014/main" id="{2A01A6A8-9B12-41A4-9D10-F3AAA6B53874}"/>
              </a:ext>
            </a:extLst>
          </p:cNvPr>
          <p:cNvSpPr txBox="1">
            <a:spLocks/>
          </p:cNvSpPr>
          <p:nvPr/>
        </p:nvSpPr>
        <p:spPr>
          <a:xfrm>
            <a:off x="418622" y="1398931"/>
            <a:ext cx="3393376" cy="503578"/>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1  Diakonischer Dienst</a:t>
            </a:r>
          </a:p>
        </p:txBody>
      </p:sp>
      <p:sp>
        <p:nvSpPr>
          <p:cNvPr id="17" name="Titel 1">
            <a:extLst>
              <a:ext uri="{FF2B5EF4-FFF2-40B4-BE49-F238E27FC236}">
                <a16:creationId xmlns:a16="http://schemas.microsoft.com/office/drawing/2014/main" id="{7BC3A484-429E-E75C-6779-1ED2B04F4B2F}"/>
              </a:ext>
            </a:extLst>
          </p:cNvPr>
          <p:cNvSpPr txBox="1">
            <a:spLocks/>
          </p:cNvSpPr>
          <p:nvPr/>
        </p:nvSpPr>
        <p:spPr>
          <a:xfrm>
            <a:off x="418650" y="2918318"/>
            <a:ext cx="3393348" cy="652998"/>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endParaRPr lang="de-DE" sz="1600" dirty="0">
              <a:latin typeface="Arial Black" panose="020B0A04020102020204" pitchFamily="34" charset="0"/>
              <a:cs typeface="Arial" panose="020B0604020202020204" pitchFamily="34" charset="0"/>
            </a:endParaRPr>
          </a:p>
        </p:txBody>
      </p:sp>
      <p:sp>
        <p:nvSpPr>
          <p:cNvPr id="18" name="Inhaltsplatzhalter 2">
            <a:extLst>
              <a:ext uri="{FF2B5EF4-FFF2-40B4-BE49-F238E27FC236}">
                <a16:creationId xmlns:a16="http://schemas.microsoft.com/office/drawing/2014/main" id="{B7AED4BE-E9C0-1BE4-1698-6965C3D9D827}"/>
              </a:ext>
            </a:extLst>
          </p:cNvPr>
          <p:cNvSpPr txBox="1">
            <a:spLocks/>
          </p:cNvSpPr>
          <p:nvPr/>
        </p:nvSpPr>
        <p:spPr>
          <a:xfrm>
            <a:off x="686528" y="3677795"/>
            <a:ext cx="3653815" cy="1842396"/>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None/>
            </a:pPr>
            <a:endParaRPr lang="de-DE" sz="1200" b="0" i="0" strike="noStrike" baseline="0" dirty="0">
              <a:latin typeface="Arial" panose="020B060402020202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p:txBody>
      </p:sp>
      <p:sp>
        <p:nvSpPr>
          <p:cNvPr id="19" name="Inhaltsplatzhalter 2">
            <a:extLst>
              <a:ext uri="{FF2B5EF4-FFF2-40B4-BE49-F238E27FC236}">
                <a16:creationId xmlns:a16="http://schemas.microsoft.com/office/drawing/2014/main" id="{D4737B79-53F5-E492-952D-10A6CCA670E7}"/>
              </a:ext>
            </a:extLst>
          </p:cNvPr>
          <p:cNvSpPr txBox="1">
            <a:spLocks/>
          </p:cNvSpPr>
          <p:nvPr/>
        </p:nvSpPr>
        <p:spPr>
          <a:xfrm>
            <a:off x="686529" y="4829648"/>
            <a:ext cx="3393376" cy="69054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de-DE" sz="1200" dirty="0">
              <a:solidFill>
                <a:srgbClr val="666666"/>
              </a:solidFill>
              <a:latin typeface="Myriad Variable Concept"/>
            </a:endParaRPr>
          </a:p>
        </p:txBody>
      </p:sp>
      <p:sp>
        <p:nvSpPr>
          <p:cNvPr id="21" name="Titel 1">
            <a:extLst>
              <a:ext uri="{FF2B5EF4-FFF2-40B4-BE49-F238E27FC236}">
                <a16:creationId xmlns:a16="http://schemas.microsoft.com/office/drawing/2014/main" id="{CB638CC0-2011-3073-66EA-A58396661596}"/>
              </a:ext>
            </a:extLst>
          </p:cNvPr>
          <p:cNvSpPr txBox="1">
            <a:spLocks/>
          </p:cNvSpPr>
          <p:nvPr/>
        </p:nvSpPr>
        <p:spPr>
          <a:xfrm>
            <a:off x="418650" y="5626671"/>
            <a:ext cx="4930944" cy="670829"/>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endParaRPr lang="de-DE" sz="1600" dirty="0">
              <a:latin typeface="Arial Black" panose="020B0A04020102020204" pitchFamily="34" charset="0"/>
              <a:cs typeface="Arial" panose="020B0604020202020204" pitchFamily="34" charset="0"/>
            </a:endParaRPr>
          </a:p>
        </p:txBody>
      </p:sp>
      <p:sp>
        <p:nvSpPr>
          <p:cNvPr id="22" name="Inhaltsplatzhalter 2">
            <a:extLst>
              <a:ext uri="{FF2B5EF4-FFF2-40B4-BE49-F238E27FC236}">
                <a16:creationId xmlns:a16="http://schemas.microsoft.com/office/drawing/2014/main" id="{2033375E-B811-C001-98D2-CF50C1C3E3F3}"/>
              </a:ext>
            </a:extLst>
          </p:cNvPr>
          <p:cNvSpPr txBox="1">
            <a:spLocks/>
          </p:cNvSpPr>
          <p:nvPr/>
        </p:nvSpPr>
        <p:spPr>
          <a:xfrm>
            <a:off x="686529" y="6403980"/>
            <a:ext cx="3393376" cy="1151852"/>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None/>
            </a:pPr>
            <a:endParaRPr lang="de-DE" sz="1200" b="0" i="0" strike="noStrike" baseline="0" dirty="0">
              <a:latin typeface="Arial" panose="020B060402020202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p:txBody>
      </p:sp>
      <p:sp>
        <p:nvSpPr>
          <p:cNvPr id="23" name="Titel 1">
            <a:extLst>
              <a:ext uri="{FF2B5EF4-FFF2-40B4-BE49-F238E27FC236}">
                <a16:creationId xmlns:a16="http://schemas.microsoft.com/office/drawing/2014/main" id="{8F2B1976-C9B1-BF28-5C22-150FE1EB6EB0}"/>
              </a:ext>
            </a:extLst>
          </p:cNvPr>
          <p:cNvSpPr txBox="1">
            <a:spLocks/>
          </p:cNvSpPr>
          <p:nvPr/>
        </p:nvSpPr>
        <p:spPr>
          <a:xfrm>
            <a:off x="418650" y="7662312"/>
            <a:ext cx="4930944" cy="628550"/>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endParaRPr lang="de-DE" sz="1600" b="1" i="0" u="none" strike="noStrike" baseline="0" dirty="0">
              <a:latin typeface="Arial Black" panose="020B0A04020102020204" pitchFamily="34" charset="0"/>
            </a:endParaRPr>
          </a:p>
        </p:txBody>
      </p:sp>
      <p:sp>
        <p:nvSpPr>
          <p:cNvPr id="24" name="Inhaltsplatzhalter 2">
            <a:extLst>
              <a:ext uri="{FF2B5EF4-FFF2-40B4-BE49-F238E27FC236}">
                <a16:creationId xmlns:a16="http://schemas.microsoft.com/office/drawing/2014/main" id="{BEA8B342-24DF-C5E4-4AD0-3EEB54215021}"/>
              </a:ext>
            </a:extLst>
          </p:cNvPr>
          <p:cNvSpPr txBox="1">
            <a:spLocks/>
          </p:cNvSpPr>
          <p:nvPr/>
        </p:nvSpPr>
        <p:spPr>
          <a:xfrm>
            <a:off x="686529" y="8297072"/>
            <a:ext cx="3393376" cy="979275"/>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None/>
            </a:pPr>
            <a:endParaRPr lang="de-DE" sz="1200" dirty="0">
              <a:latin typeface="Arial" panose="020B0604020202020204" pitchFamily="34" charset="0"/>
              <a:cs typeface="Arial" panose="020B0604020202020204" pitchFamily="34" charset="0"/>
            </a:endParaRPr>
          </a:p>
        </p:txBody>
      </p:sp>
      <p:sp>
        <p:nvSpPr>
          <p:cNvPr id="26" name="Inhaltsplatzhalter 2">
            <a:extLst>
              <a:ext uri="{FF2B5EF4-FFF2-40B4-BE49-F238E27FC236}">
                <a16:creationId xmlns:a16="http://schemas.microsoft.com/office/drawing/2014/main" id="{2F13C428-E9CC-6782-BEB5-FB048EFC29D0}"/>
              </a:ext>
            </a:extLst>
          </p:cNvPr>
          <p:cNvSpPr txBox="1">
            <a:spLocks/>
          </p:cNvSpPr>
          <p:nvPr/>
        </p:nvSpPr>
        <p:spPr>
          <a:xfrm>
            <a:off x="5828598" y="1670652"/>
            <a:ext cx="364567" cy="869459"/>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endParaRPr lang="de-DE" sz="1200" dirty="0">
              <a:solidFill>
                <a:schemeClr val="bg1"/>
              </a:solidFill>
              <a:latin typeface="Arial" panose="020B0604020202020204" pitchFamily="34" charset="0"/>
            </a:endParaRP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66</a:t>
            </a: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67</a:t>
            </a: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68</a:t>
            </a:r>
            <a:endParaRPr lang="de-DE" sz="1200" dirty="0">
              <a:solidFill>
                <a:schemeClr val="bg1"/>
              </a:solidFill>
              <a:latin typeface="Myriad Variable Concept"/>
            </a:endParaRPr>
          </a:p>
        </p:txBody>
      </p:sp>
      <p:sp>
        <p:nvSpPr>
          <p:cNvPr id="27" name="Inhaltsplatzhalter 2">
            <a:extLst>
              <a:ext uri="{FF2B5EF4-FFF2-40B4-BE49-F238E27FC236}">
                <a16:creationId xmlns:a16="http://schemas.microsoft.com/office/drawing/2014/main" id="{6F9AB0F9-4D8E-0F43-B866-388492B91DD5}"/>
              </a:ext>
            </a:extLst>
          </p:cNvPr>
          <p:cNvSpPr txBox="1">
            <a:spLocks/>
          </p:cNvSpPr>
          <p:nvPr/>
        </p:nvSpPr>
        <p:spPr>
          <a:xfrm>
            <a:off x="5736250" y="2918318"/>
            <a:ext cx="456915" cy="1213079"/>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endParaRPr lang="de-DE" sz="1200" dirty="0">
              <a:solidFill>
                <a:schemeClr val="bg1"/>
              </a:solidFill>
              <a:latin typeface="Myriad Variable Concept"/>
            </a:endParaRPr>
          </a:p>
        </p:txBody>
      </p:sp>
      <p:sp>
        <p:nvSpPr>
          <p:cNvPr id="28" name="Inhaltsplatzhalter 2">
            <a:extLst>
              <a:ext uri="{FF2B5EF4-FFF2-40B4-BE49-F238E27FC236}">
                <a16:creationId xmlns:a16="http://schemas.microsoft.com/office/drawing/2014/main" id="{123F3B90-9E6E-BB42-A903-EEBAABD2432F}"/>
              </a:ext>
            </a:extLst>
          </p:cNvPr>
          <p:cNvSpPr txBox="1">
            <a:spLocks/>
          </p:cNvSpPr>
          <p:nvPr/>
        </p:nvSpPr>
        <p:spPr>
          <a:xfrm>
            <a:off x="5736250" y="4681095"/>
            <a:ext cx="456915" cy="869459"/>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endParaRPr lang="de-DE" sz="1200" dirty="0">
              <a:solidFill>
                <a:schemeClr val="bg1"/>
              </a:solidFill>
              <a:latin typeface="Myriad Variable Concept"/>
            </a:endParaRPr>
          </a:p>
        </p:txBody>
      </p:sp>
      <p:sp>
        <p:nvSpPr>
          <p:cNvPr id="29" name="Inhaltsplatzhalter 2">
            <a:extLst>
              <a:ext uri="{FF2B5EF4-FFF2-40B4-BE49-F238E27FC236}">
                <a16:creationId xmlns:a16="http://schemas.microsoft.com/office/drawing/2014/main" id="{D4A2A1BA-2327-8405-3098-1C4FB012D2EF}"/>
              </a:ext>
            </a:extLst>
          </p:cNvPr>
          <p:cNvSpPr txBox="1">
            <a:spLocks/>
          </p:cNvSpPr>
          <p:nvPr/>
        </p:nvSpPr>
        <p:spPr>
          <a:xfrm>
            <a:off x="5736250" y="5675810"/>
            <a:ext cx="456915" cy="1213079"/>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endParaRPr lang="de-DE" sz="1200" dirty="0">
              <a:solidFill>
                <a:schemeClr val="bg1"/>
              </a:solidFill>
              <a:latin typeface="Myriad Variable Concept"/>
            </a:endParaRPr>
          </a:p>
        </p:txBody>
      </p:sp>
      <p:sp>
        <p:nvSpPr>
          <p:cNvPr id="30" name="Inhaltsplatzhalter 2">
            <a:extLst>
              <a:ext uri="{FF2B5EF4-FFF2-40B4-BE49-F238E27FC236}">
                <a16:creationId xmlns:a16="http://schemas.microsoft.com/office/drawing/2014/main" id="{38D60C06-38B9-EC42-D2E0-EA8459F1F328}"/>
              </a:ext>
            </a:extLst>
          </p:cNvPr>
          <p:cNvSpPr txBox="1">
            <a:spLocks/>
          </p:cNvSpPr>
          <p:nvPr/>
        </p:nvSpPr>
        <p:spPr>
          <a:xfrm>
            <a:off x="5736250" y="7217675"/>
            <a:ext cx="456915" cy="1213079"/>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endParaRPr lang="de-DE" sz="1200" dirty="0">
              <a:solidFill>
                <a:schemeClr val="bg1"/>
              </a:solidFill>
              <a:latin typeface="Myriad Variable Concept"/>
            </a:endParaRPr>
          </a:p>
        </p:txBody>
      </p:sp>
      <p:sp>
        <p:nvSpPr>
          <p:cNvPr id="2" name="Foliennummernplatzhalter 1">
            <a:extLst>
              <a:ext uri="{FF2B5EF4-FFF2-40B4-BE49-F238E27FC236}">
                <a16:creationId xmlns:a16="http://schemas.microsoft.com/office/drawing/2014/main" id="{1EBCD2D4-4539-962E-CD99-AAF904E801D4}"/>
              </a:ext>
            </a:extLst>
          </p:cNvPr>
          <p:cNvSpPr>
            <a:spLocks noGrp="1"/>
          </p:cNvSpPr>
          <p:nvPr>
            <p:ph type="sldNum" sz="quarter" idx="12"/>
          </p:nvPr>
        </p:nvSpPr>
        <p:spPr/>
        <p:txBody>
          <a:bodyPr/>
          <a:lstStyle/>
          <a:p>
            <a:fld id="{98051CB9-6888-4E64-B477-E6EAEEC55F9F}" type="slidenum">
              <a:rPr lang="de-DE" smtClean="0"/>
              <a:t>61</a:t>
            </a:fld>
            <a:endParaRPr lang="de-DE"/>
          </a:p>
        </p:txBody>
      </p:sp>
    </p:spTree>
    <p:extLst>
      <p:ext uri="{BB962C8B-B14F-4D97-AF65-F5344CB8AC3E}">
        <p14:creationId xmlns:p14="http://schemas.microsoft.com/office/powerpoint/2010/main" val="42386639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AA8CC0"/>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800" dirty="0">
                <a:latin typeface="Arial Black" panose="020B0A04020102020204" pitchFamily="34" charset="0"/>
                <a:cs typeface="Arial" panose="020B0604020202020204" pitchFamily="34" charset="0"/>
              </a:rPr>
              <a:t>Aus - Zeit</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5534526"/>
            <a:ext cx="3567041" cy="21055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36195" lvl="0" indent="0" algn="just">
              <a:buNone/>
            </a:pPr>
            <a:endParaRPr lang="de-DE" sz="1100" dirty="0">
              <a:effectLst/>
              <a:latin typeface="Arial" panose="020B0604020202020204" pitchFamily="34" charset="0"/>
              <a:ea typeface="Times New Roman" panose="02020603050405020304" pitchFamily="18" charset="0"/>
            </a:endParaRPr>
          </a:p>
          <a:p>
            <a:pPr marL="0" marR="36195" lvl="0" indent="0" algn="just">
              <a:buNone/>
            </a:pPr>
            <a:endParaRPr lang="de-DE" sz="1100" dirty="0">
              <a:latin typeface="Arial" panose="020B0604020202020204" pitchFamily="34" charset="0"/>
              <a:ea typeface="Times New Roman" panose="02020603050405020304" pitchFamily="18" charset="0"/>
            </a:endParaRPr>
          </a:p>
          <a:p>
            <a:pPr marL="0" marR="36195" lvl="0" indent="0" algn="just">
              <a:buNone/>
            </a:pPr>
            <a:endParaRPr lang="de-DE" sz="1100" dirty="0">
              <a:effectLst/>
              <a:latin typeface="Arial" panose="020B0604020202020204" pitchFamily="34" charset="0"/>
              <a:ea typeface="Times New Roman" panose="02020603050405020304" pitchFamily="18" charset="0"/>
            </a:endParaRPr>
          </a:p>
          <a:p>
            <a:pPr marL="0" marR="36195" lvl="0" indent="0" algn="just">
              <a:buNone/>
            </a:pPr>
            <a:r>
              <a:rPr lang="de-DE" sz="1100" dirty="0">
                <a:effectLst/>
                <a:latin typeface="Arial" panose="020B0604020202020204" pitchFamily="34" charset="0"/>
                <a:ea typeface="Times New Roman" panose="02020603050405020304" pitchFamily="18" charset="0"/>
              </a:rPr>
              <a:t>Besinnung und Austausch</a:t>
            </a:r>
          </a:p>
          <a:p>
            <a:pPr marL="0" marR="36195" lvl="0" indent="0" algn="just">
              <a:buNone/>
            </a:pPr>
            <a:r>
              <a:rPr lang="de-DE" sz="1100" dirty="0">
                <a:effectLst/>
                <a:latin typeface="Arial" panose="020B0604020202020204" pitchFamily="34" charset="0"/>
                <a:ea typeface="Times New Roman" panose="02020603050405020304" pitchFamily="18" charset="0"/>
              </a:rPr>
              <a:t>Teilnahme am Mittagsgebet des Klosters.</a:t>
            </a:r>
          </a:p>
          <a:p>
            <a:pPr marL="0" marR="36195" lvl="0" indent="0" algn="just">
              <a:spcAft>
                <a:spcPts val="1100"/>
              </a:spcAft>
              <a:buNone/>
            </a:pPr>
            <a:r>
              <a:rPr lang="de-DE" sz="1100" dirty="0">
                <a:effectLst/>
                <a:latin typeface="Arial" panose="020B0604020202020204" pitchFamily="34" charset="0"/>
                <a:ea typeface="Times New Roman" panose="02020603050405020304" pitchFamily="18" charset="0"/>
              </a:rPr>
              <a:t>Stille erfahren und zur Ruhe kommen bei einem Gang durch Gottes Schöpfung.</a:t>
            </a:r>
          </a:p>
          <a:p>
            <a:pPr marL="0" indent="0">
              <a:buNone/>
            </a:pPr>
            <a:r>
              <a:rPr lang="de-DE" sz="1100" dirty="0">
                <a:effectLst/>
                <a:latin typeface="Arial" panose="020B0604020202020204" pitchFamily="34" charset="0"/>
                <a:ea typeface="Times New Roman" panose="02020603050405020304" pitchFamily="18" charset="0"/>
              </a:rPr>
              <a:t>Abschlussandacht mit der Möglichkeit der persönlichen Segnung.</a:t>
            </a:r>
          </a:p>
          <a:p>
            <a:pPr marL="0" indent="0">
              <a:buNone/>
            </a:pPr>
            <a:r>
              <a:rPr lang="de-DE" sz="1100" dirty="0">
                <a:latin typeface="Arial" panose="020B0604020202020204" pitchFamily="34" charset="0"/>
              </a:rPr>
              <a:t>Bitte melden Sie sich bzgl. Bildung von Fahrgemeinschaften bei:</a:t>
            </a:r>
          </a:p>
          <a:p>
            <a:pPr marL="0" indent="0">
              <a:buNone/>
            </a:pPr>
            <a:r>
              <a:rPr lang="de-DE" sz="1100" dirty="0">
                <a:latin typeface="Arial" panose="020B0604020202020204" pitchFamily="34" charset="0"/>
                <a:hlinkClick r:id="rId3"/>
              </a:rPr>
              <a:t>brigitte.engelhardt-lenz@bdks.de</a:t>
            </a:r>
            <a:r>
              <a:rPr lang="de-DE" sz="1100" dirty="0">
                <a:latin typeface="Arial" panose="020B0604020202020204" pitchFamily="34" charset="0"/>
              </a:rPr>
              <a:t> oder</a:t>
            </a:r>
          </a:p>
          <a:p>
            <a:pPr marL="0" indent="0">
              <a:buNone/>
            </a:pPr>
            <a:r>
              <a:rPr lang="de-DE" sz="1100" dirty="0">
                <a:latin typeface="Arial" panose="020B0604020202020204" pitchFamily="34" charset="0"/>
              </a:rPr>
              <a:t>0 56 1 /  94 95 1 - 240</a:t>
            </a: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0" i="0" u="none" strike="noStrike" baseline="0" dirty="0">
                <a:solidFill>
                  <a:srgbClr val="59348D"/>
                </a:solidFill>
                <a:latin typeface="Arial Narrow" panose="020B0606020202030204" pitchFamily="34" charset="0"/>
              </a:rPr>
              <a:t>Kurzvorträge, Erfahrungsaustausch, Demonstrationen,</a:t>
            </a:r>
          </a:p>
          <a:p>
            <a:pPr marL="0" marR="570" indent="0" rtl="0">
              <a:buNone/>
            </a:pPr>
            <a:r>
              <a:rPr lang="de-DE" sz="1200" b="0" i="0" u="none" strike="noStrike" baseline="0" dirty="0">
                <a:solidFill>
                  <a:srgbClr val="59348D"/>
                </a:solidFill>
                <a:latin typeface="Arial Narrow" panose="020B0606020202030204" pitchFamily="34" charset="0"/>
              </a:rPr>
              <a:t>Gruppenarbeit und Feedback</a:t>
            </a:r>
          </a:p>
          <a:p>
            <a:pPr marL="0" marR="0" indent="0" rtl="0">
              <a:buNone/>
            </a:pP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2770787"/>
            <a:ext cx="3549133" cy="3391887"/>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36195" indent="0" algn="just">
              <a:spcAft>
                <a:spcPts val="1100"/>
              </a:spcAft>
              <a:buNone/>
            </a:pPr>
            <a:endParaRPr lang="de-DE" sz="1100" dirty="0">
              <a:effectLst/>
              <a:latin typeface="Arial" panose="020B0604020202020204" pitchFamily="34" charset="0"/>
              <a:ea typeface="Times New Roman" panose="02020603050405020304" pitchFamily="18" charset="0"/>
            </a:endParaRPr>
          </a:p>
          <a:p>
            <a:pPr marL="0" marR="36195" indent="0" algn="just">
              <a:spcAft>
                <a:spcPts val="1100"/>
              </a:spcAft>
              <a:buNone/>
            </a:pPr>
            <a:endParaRPr lang="de-DE" sz="1100" b="1" dirty="0">
              <a:latin typeface="Arial" panose="020B0604020202020204" pitchFamily="34" charset="0"/>
            </a:endParaRPr>
          </a:p>
          <a:p>
            <a:pPr marL="0" marR="36195" indent="0">
              <a:spcAft>
                <a:spcPts val="1100"/>
              </a:spcAft>
              <a:buNone/>
            </a:pPr>
            <a:endParaRPr lang="de-DE" sz="1100" b="1" dirty="0">
              <a:latin typeface="Arial" panose="020B0604020202020204" pitchFamily="34" charset="0"/>
            </a:endParaRPr>
          </a:p>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marR="36195" indent="0">
              <a:spcAft>
                <a:spcPts val="1100"/>
              </a:spcAft>
              <a:buNone/>
            </a:pPr>
            <a:r>
              <a:rPr lang="de-DE" sz="1100" i="1" dirty="0">
                <a:effectLst/>
                <a:latin typeface="Arial" panose="020B0604020202020204" pitchFamily="34" charset="0"/>
                <a:ea typeface="Times New Roman" panose="02020603050405020304" pitchFamily="18" charset="0"/>
              </a:rPr>
              <a:t>Kraft schöpfen und zur Ruhe kommen.</a:t>
            </a:r>
          </a:p>
          <a:p>
            <a:pPr marL="0" marR="36195" indent="0">
              <a:spcAft>
                <a:spcPts val="1100"/>
              </a:spcAft>
              <a:buNone/>
            </a:pPr>
            <a:r>
              <a:rPr lang="de-DE" sz="1100" i="1" dirty="0">
                <a:effectLst/>
                <a:latin typeface="Arial" panose="020B0604020202020204" pitchFamily="34" charset="0"/>
                <a:ea typeface="Times New Roman" panose="02020603050405020304" pitchFamily="18" charset="0"/>
              </a:rPr>
              <a:t>Erleben von klösterlichen Räumen.</a:t>
            </a:r>
            <a:endParaRPr lang="de-DE" sz="1100" i="1" dirty="0">
              <a:effectLst/>
              <a:latin typeface="Arial" panose="020B0604020202020204" pitchFamily="34" charset="0"/>
              <a:ea typeface="Calibri" panose="020F0502020204030204" pitchFamily="34" charset="0"/>
            </a:endParaRPr>
          </a:p>
          <a:p>
            <a:pPr marL="0" marR="36195" indent="0">
              <a:spcAft>
                <a:spcPts val="1100"/>
              </a:spcAft>
              <a:buNone/>
            </a:pPr>
            <a:r>
              <a:rPr lang="de-DE" sz="1100" i="1" dirty="0">
                <a:effectLst/>
                <a:latin typeface="Arial" panose="020B0604020202020204" pitchFamily="34" charset="0"/>
                <a:ea typeface="Times New Roman" panose="02020603050405020304" pitchFamily="18" charset="0"/>
              </a:rPr>
              <a:t>Erleben von Stille.</a:t>
            </a:r>
            <a:endParaRPr lang="de-DE" sz="1100" i="1" dirty="0">
              <a:effectLst/>
              <a:latin typeface="Arial" panose="020B0604020202020204" pitchFamily="34" charset="0"/>
              <a:ea typeface="Calibri" panose="020F0502020204030204" pitchFamily="34" charset="0"/>
            </a:endParaRPr>
          </a:p>
          <a:p>
            <a:pPr marL="0" marR="36195" indent="0">
              <a:spcAft>
                <a:spcPts val="1100"/>
              </a:spcAft>
              <a:buNone/>
            </a:pPr>
            <a:r>
              <a:rPr lang="de-DE" sz="1100" i="1" dirty="0">
                <a:effectLst/>
                <a:latin typeface="Arial" panose="020B0604020202020204" pitchFamily="34" charset="0"/>
                <a:ea typeface="Times New Roman" panose="02020603050405020304" pitchFamily="18" charset="0"/>
              </a:rPr>
              <a:t>Den Alltag unterbrechen für eine Begegnung mit Gott, mit sich selbst.</a:t>
            </a:r>
            <a:endParaRPr lang="de-DE" sz="1100" i="1" dirty="0">
              <a:effectLst/>
              <a:latin typeface="Arial" panose="020B0604020202020204" pitchFamily="34" charset="0"/>
              <a:ea typeface="Calibri" panose="020F050202020403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just">
              <a:spcBef>
                <a:spcPts val="600"/>
              </a:spcBef>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Brigitte Engelhardt-Lenz</a:t>
            </a:r>
            <a:r>
              <a:rPr lang="de-DE" sz="1200" b="1" dirty="0">
                <a:effectLst/>
                <a:latin typeface="Arial Narrow" panose="020B0606020202030204" pitchFamily="34" charset="0"/>
                <a:ea typeface="Times New Roman" panose="02020603050405020304" pitchFamily="18" charset="0"/>
              </a:rPr>
              <a:t>, </a:t>
            </a:r>
          </a:p>
          <a:p>
            <a:pPr marL="0" indent="0">
              <a:spcBef>
                <a:spcPts val="600"/>
              </a:spcBef>
              <a:spcAft>
                <a:spcPts val="600"/>
              </a:spcAft>
              <a:buNone/>
            </a:pPr>
            <a:r>
              <a:rPr lang="de-DE" sz="1000" b="1" dirty="0">
                <a:effectLst/>
                <a:latin typeface="Arial Narrow" panose="020B0606020202030204" pitchFamily="34" charset="0"/>
                <a:ea typeface="Times New Roman" panose="02020603050405020304" pitchFamily="18" charset="0"/>
              </a:rPr>
              <a:t>Pfarrerin, Leitung Diakonischer Dienst         </a:t>
            </a:r>
          </a:p>
          <a:p>
            <a:pPr marL="0" indent="0">
              <a:spcBef>
                <a:spcPts val="600"/>
              </a:spcBef>
              <a:spcAft>
                <a:spcPts val="600"/>
              </a:spcAft>
              <a:buNone/>
            </a:pPr>
            <a:r>
              <a:rPr lang="de-DE" sz="1200" b="1" dirty="0">
                <a:solidFill>
                  <a:srgbClr val="7030A0"/>
                </a:solidFill>
                <a:effectLst/>
                <a:latin typeface="Arial Narrow" panose="020B0606020202030204" pitchFamily="34" charset="0"/>
                <a:ea typeface="Calibri" panose="020F0502020204030204" pitchFamily="34" charset="0"/>
              </a:rPr>
              <a:t>Frauke </a:t>
            </a:r>
            <a:r>
              <a:rPr lang="de-DE" sz="1200" b="1" dirty="0" err="1">
                <a:solidFill>
                  <a:srgbClr val="7030A0"/>
                </a:solidFill>
                <a:effectLst/>
                <a:latin typeface="Arial Narrow" panose="020B0606020202030204" pitchFamily="34" charset="0"/>
                <a:ea typeface="Calibri" panose="020F0502020204030204" pitchFamily="34" charset="0"/>
              </a:rPr>
              <a:t>Leonhäuser</a:t>
            </a:r>
            <a:r>
              <a:rPr lang="de-DE" sz="1200" b="1" dirty="0">
                <a:effectLst/>
                <a:latin typeface="Arial Narrow" panose="020B0606020202030204" pitchFamily="34" charset="0"/>
                <a:ea typeface="Calibri" panose="020F0502020204030204" pitchFamily="34" charset="0"/>
              </a:rPr>
              <a:t>, </a:t>
            </a:r>
          </a:p>
          <a:p>
            <a:pPr marL="0" indent="0">
              <a:spcBef>
                <a:spcPts val="600"/>
              </a:spcBef>
              <a:spcAft>
                <a:spcPts val="600"/>
              </a:spcAft>
              <a:buNone/>
            </a:pPr>
            <a:r>
              <a:rPr lang="de-DE" sz="1000" b="1" dirty="0">
                <a:effectLst/>
                <a:latin typeface="Arial Narrow" panose="020B0606020202030204" pitchFamily="34" charset="0"/>
                <a:ea typeface="Calibri" panose="020F0502020204030204" pitchFamily="34" charset="0"/>
              </a:rPr>
              <a:t>Pfarrerin für Spiritualität und geistliches Leben</a:t>
            </a:r>
            <a:endParaRPr lang="de-DE" sz="1000" b="1"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a:solidFill>
                  <a:schemeClr val="bg1"/>
                </a:solidFill>
                <a:latin typeface="Arial Black" panose="020B0A04020102020204" pitchFamily="34" charset="0"/>
                <a:cs typeface="Arial" panose="020B0604020202020204" pitchFamily="34" charset="0"/>
              </a:rPr>
              <a:t>Kloster </a:t>
            </a:r>
            <a:r>
              <a:rPr lang="de-DE" sz="1400" b="1" i="0" u="none" strike="noStrike" baseline="0" dirty="0" err="1">
                <a:solidFill>
                  <a:schemeClr val="bg1"/>
                </a:solidFill>
                <a:latin typeface="Arial Black" panose="020B0A04020102020204" pitchFamily="34" charset="0"/>
                <a:cs typeface="Arial" panose="020B0604020202020204" pitchFamily="34" charset="0"/>
              </a:rPr>
              <a:t>Germerode</a:t>
            </a:r>
            <a:endParaRPr lang="de-DE" sz="2000" b="1" i="0" u="none" strike="noStrike" baseline="0" dirty="0">
              <a:solidFill>
                <a:schemeClr val="bg1"/>
              </a:solidFill>
              <a:latin typeface="Arial Black" panose="020B0A04020102020204" pitchFamily="34" charset="0"/>
              <a:cs typeface="Arial" panose="020B0604020202020204" pitchFamily="34" charset="0"/>
            </a:endParaRPr>
          </a:p>
          <a:p>
            <a:pPr marL="0" indent="0">
              <a:lnSpc>
                <a:spcPct val="100000"/>
              </a:lnSpc>
              <a:buNone/>
            </a:pPr>
            <a:r>
              <a:rPr lang="de-DE" sz="1000" dirty="0">
                <a:latin typeface="Arial" panose="020B0604020202020204" pitchFamily="34" charset="0"/>
                <a:cs typeface="Arial" panose="020B0604020202020204" pitchFamily="34" charset="0"/>
              </a:rPr>
              <a:t>Klosterfreiheit 34</a:t>
            </a:r>
            <a:endParaRPr lang="de-DE" sz="1000" b="0" i="0" u="none" strike="noStrike" baseline="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de-DE" sz="1000" dirty="0">
                <a:latin typeface="Arial" panose="020B0604020202020204" pitchFamily="34" charset="0"/>
                <a:cs typeface="Arial" panose="020B0604020202020204" pitchFamily="34" charset="0"/>
              </a:rPr>
              <a:t>37290 Meißner-</a:t>
            </a:r>
            <a:r>
              <a:rPr lang="de-DE" sz="1000" dirty="0" err="1">
                <a:latin typeface="Arial" panose="020B0604020202020204" pitchFamily="34" charset="0"/>
                <a:cs typeface="Arial" panose="020B0604020202020204" pitchFamily="34" charset="0"/>
              </a:rPr>
              <a:t>Gemerode</a:t>
            </a:r>
            <a:r>
              <a:rPr lang="de-DE" sz="1000" b="0" i="0" u="none" strike="noStrike" baseline="0" dirty="0">
                <a:latin typeface="Arial" panose="020B0604020202020204" pitchFamily="34" charset="0"/>
                <a:cs typeface="Arial" panose="020B0604020202020204" pitchFamily="34" charset="0"/>
              </a:rPr>
              <a:t>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21.06.2023 </a:t>
            </a:r>
            <a:r>
              <a:rPr lang="de-DE" sz="1000" dirty="0">
                <a:latin typeface="Arial" panose="020B0604020202020204" pitchFamily="34" charset="0"/>
              </a:rPr>
              <a:t>jeweils 9:00 –16:00 h</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15</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dirty="0">
                <a:latin typeface="Arial" panose="020B0604020202020204" pitchFamily="34" charset="0"/>
              </a:rPr>
              <a:t>DIA</a:t>
            </a:r>
            <a:r>
              <a:rPr lang="de-DE" sz="1000" b="0" i="0" u="none" strike="noStrike" baseline="0" dirty="0">
                <a:latin typeface="Arial" panose="020B0604020202020204" pitchFamily="34" charset="0"/>
              </a:rPr>
              <a:t> – 23/0001</a:t>
            </a:r>
            <a:endParaRPr lang="de-DE" sz="1000" dirty="0">
              <a:latin typeface="Arial Black" panose="020B0A04020102020204" pitchFamily="34" charset="0"/>
            </a:endParaRPr>
          </a:p>
        </p:txBody>
      </p:sp>
      <p:sp>
        <p:nvSpPr>
          <p:cNvPr id="52" name="Inhaltsplatzhalter 2">
            <a:extLst>
              <a:ext uri="{FF2B5EF4-FFF2-40B4-BE49-F238E27FC236}">
                <a16:creationId xmlns:a16="http://schemas.microsoft.com/office/drawing/2014/main" id="{6F67D00A-4090-5211-8CBB-354054423639}"/>
              </a:ext>
            </a:extLst>
          </p:cNvPr>
          <p:cNvSpPr txBox="1">
            <a:spLocks/>
          </p:cNvSpPr>
          <p:nvPr/>
        </p:nvSpPr>
        <p:spPr>
          <a:xfrm>
            <a:off x="468063" y="9336452"/>
            <a:ext cx="3220717" cy="356231"/>
          </a:xfrm>
          <a:prstGeom prst="rect">
            <a:avLst/>
          </a:prstGeom>
          <a:solidFill>
            <a:srgbClr val="59348D"/>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400" b="1" dirty="0">
                <a:solidFill>
                  <a:schemeClr val="bg1"/>
                </a:solidFill>
                <a:latin typeface="Arial" panose="020B0604020202020204" pitchFamily="34" charset="0"/>
              </a:rPr>
              <a:t>Anmeldung über: </a:t>
            </a:r>
            <a:r>
              <a:rPr lang="de-DE" sz="1400" b="1" dirty="0">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www.bdks.de/360</a:t>
            </a:r>
            <a:endParaRPr lang="de-DE" sz="1400" b="1" dirty="0">
              <a:solidFill>
                <a:schemeClr val="bg1"/>
              </a:solidFill>
              <a:latin typeface="Arial" panose="020B0604020202020204" pitchFamily="34" charset="0"/>
            </a:endParaRPr>
          </a:p>
        </p:txBody>
      </p:sp>
      <p:sp>
        <p:nvSpPr>
          <p:cNvPr id="13" name="Foliennummernplatzhalter 12">
            <a:extLst>
              <a:ext uri="{FF2B5EF4-FFF2-40B4-BE49-F238E27FC236}">
                <a16:creationId xmlns:a16="http://schemas.microsoft.com/office/drawing/2014/main" id="{B34433A8-721C-1CA0-F381-7B72ACD6E7A6}"/>
              </a:ext>
            </a:extLst>
          </p:cNvPr>
          <p:cNvSpPr>
            <a:spLocks noGrp="1"/>
          </p:cNvSpPr>
          <p:nvPr>
            <p:ph type="sldNum" sz="quarter" idx="12"/>
          </p:nvPr>
        </p:nvSpPr>
        <p:spPr/>
        <p:txBody>
          <a:bodyPr/>
          <a:lstStyle/>
          <a:p>
            <a:fld id="{98051CB9-6888-4E64-B477-E6EAEEC55F9F}" type="slidenum">
              <a:rPr lang="de-DE" smtClean="0"/>
              <a:t>62</a:t>
            </a:fld>
            <a:endParaRPr lang="de-DE"/>
          </a:p>
        </p:txBody>
      </p:sp>
    </p:spTree>
    <p:extLst>
      <p:ext uri="{BB962C8B-B14F-4D97-AF65-F5344CB8AC3E}">
        <p14:creationId xmlns:p14="http://schemas.microsoft.com/office/powerpoint/2010/main" val="35452038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376691" y="451053"/>
            <a:ext cx="3772457" cy="604914"/>
          </a:xfrm>
          <a:prstGeom prst="rect">
            <a:avLst/>
          </a:prstGeom>
          <a:solidFill>
            <a:srgbClr val="AA8CC0"/>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Im Sterben begleiten –             In der Trauer begleiten</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0" i="0" u="none" strike="noStrike" baseline="0" dirty="0">
                <a:solidFill>
                  <a:srgbClr val="59348D"/>
                </a:solidFill>
                <a:latin typeface="Arial Narrow" panose="020B0606020202030204" pitchFamily="34" charset="0"/>
              </a:rPr>
              <a:t>Gemeinsam mit den Mitarbeitenden vor Ort entwickeln wir für die jeweilige Gruppe </a:t>
            </a:r>
            <a:r>
              <a:rPr lang="de-DE" sz="1200" b="0" i="0" u="none" strike="noStrike" baseline="0" dirty="0" err="1">
                <a:solidFill>
                  <a:srgbClr val="59348D"/>
                </a:solidFill>
                <a:latin typeface="Arial Narrow" panose="020B0606020202030204" pitchFamily="34" charset="0"/>
              </a:rPr>
              <a:t>bzw</a:t>
            </a:r>
            <a:r>
              <a:rPr lang="de-DE" sz="1200" b="0" i="0" u="none" strike="noStrike" baseline="0" dirty="0">
                <a:solidFill>
                  <a:srgbClr val="59348D"/>
                </a:solidFill>
                <a:latin typeface="Arial Narrow" panose="020B0606020202030204" pitchFamily="34" charset="0"/>
              </a:rPr>
              <a:t>, das jeweilige Haus ein Konzept für die Sterbe- und / oder Trauerbegleitung</a:t>
            </a:r>
          </a:p>
          <a:p>
            <a:pPr marL="0" marR="0" indent="0" rtl="0">
              <a:buNone/>
            </a:pPr>
            <a:r>
              <a:rPr lang="de-DE" sz="10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0" y="2770787"/>
            <a:ext cx="3744933" cy="6469466"/>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indent="0" algn="just">
              <a:spcBef>
                <a:spcPts val="600"/>
              </a:spcBef>
              <a:spcAft>
                <a:spcPts val="600"/>
              </a:spcAft>
              <a:buNone/>
            </a:pPr>
            <a:r>
              <a:rPr lang="de-DE" sz="1100" i="1" dirty="0">
                <a:effectLst/>
                <a:latin typeface="Arial" panose="020B0604020202020204" pitchFamily="34" charset="0"/>
                <a:ea typeface="Times New Roman" panose="02020603050405020304" pitchFamily="18" charset="0"/>
              </a:rPr>
              <a:t>In unseren besonderen Wohnformen bieten wir unseren Klient*innen bis zu deren Lebensende Begleitung und Unterstützung an. </a:t>
            </a:r>
          </a:p>
          <a:p>
            <a:pPr marL="0" indent="0" algn="just">
              <a:spcBef>
                <a:spcPts val="600"/>
              </a:spcBef>
              <a:spcAft>
                <a:spcPts val="600"/>
              </a:spcAft>
              <a:buNone/>
            </a:pPr>
            <a:r>
              <a:rPr lang="de-DE" sz="1100" i="1" dirty="0">
                <a:effectLst/>
                <a:latin typeface="Arial" panose="020B0604020202020204" pitchFamily="34" charset="0"/>
                <a:ea typeface="Times New Roman" panose="02020603050405020304" pitchFamily="18" charset="0"/>
              </a:rPr>
              <a:t>Dazu gehört ein bewusster Umgang mit Krankheit, Sterben und Tod. Für diese Themen möchten wir unsere Mitarbeitenden sensibilisieren und Hilfestellungen geben</a:t>
            </a:r>
            <a:r>
              <a:rPr lang="de-DE" sz="1100" dirty="0">
                <a:effectLst/>
                <a:latin typeface="Arial" panose="020B0604020202020204" pitchFamily="34" charset="0"/>
                <a:ea typeface="Times New Roman" panose="02020603050405020304" pitchFamily="18" charset="0"/>
              </a:rPr>
              <a:t>.   </a:t>
            </a:r>
          </a:p>
          <a:p>
            <a:pPr marL="0" indent="0" algn="just">
              <a:spcBef>
                <a:spcPts val="600"/>
              </a:spcBef>
              <a:spcAft>
                <a:spcPts val="1100"/>
              </a:spcAft>
              <a:buNone/>
            </a:pPr>
            <a:r>
              <a:rPr lang="de-DE" sz="1100" b="1" dirty="0">
                <a:effectLst/>
                <a:latin typeface="Arial" panose="020B0604020202020204" pitchFamily="34" charset="0"/>
                <a:ea typeface="Times New Roman" panose="02020603050405020304" pitchFamily="18" charset="0"/>
              </a:rPr>
              <a:t>Sterbebegleitung:</a:t>
            </a:r>
          </a:p>
          <a:p>
            <a:pPr marL="0" indent="0" algn="just">
              <a:spcBef>
                <a:spcPts val="600"/>
              </a:spcBef>
              <a:spcAft>
                <a:spcPts val="600"/>
              </a:spcAft>
              <a:buNone/>
            </a:pPr>
            <a:r>
              <a:rPr lang="de-DE" sz="1100" dirty="0">
                <a:effectLst/>
                <a:latin typeface="Arial" panose="020B0604020202020204" pitchFamily="34" charset="0"/>
                <a:ea typeface="Times New Roman" panose="02020603050405020304" pitchFamily="18" charset="0"/>
              </a:rPr>
              <a:t>Sterbebegleitung ist Lebensbegleitung.</a:t>
            </a:r>
          </a:p>
          <a:p>
            <a:pPr marL="0" lvl="0" indent="0">
              <a:spcAft>
                <a:spcPts val="600"/>
              </a:spcAft>
              <a:buNone/>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Was bedeutet das Sterben? </a:t>
            </a:r>
          </a:p>
          <a:p>
            <a:pPr marL="0" lvl="0" indent="0">
              <a:spcAft>
                <a:spcPts val="600"/>
              </a:spcAft>
              <a:buNone/>
            </a:pPr>
            <a:r>
              <a:rPr lang="de-DE" sz="1100" dirty="0">
                <a:latin typeface="Arial" panose="020B0604020202020204" pitchFamily="34" charset="0"/>
                <a:ea typeface="Times New Roman" panose="02020603050405020304" pitchFamily="18" charset="0"/>
                <a:cs typeface="Times New Roman" panose="02020603050405020304" pitchFamily="18" charset="0"/>
              </a:rPr>
              <a:t>- </a:t>
            </a:r>
            <a:r>
              <a:rPr lang="de-DE" sz="1100" dirty="0">
                <a:effectLst/>
                <a:latin typeface="Arial" panose="020B0604020202020204" pitchFamily="34" charset="0"/>
                <a:ea typeface="Times New Roman" panose="02020603050405020304" pitchFamily="18" charset="0"/>
                <a:cs typeface="Times New Roman" panose="02020603050405020304" pitchFamily="18" charset="0"/>
              </a:rPr>
              <a:t>Deutungen des Todes und unser Umgang mit dem Tod</a:t>
            </a:r>
          </a:p>
          <a:p>
            <a:pPr marL="0" lvl="0" indent="0">
              <a:spcAft>
                <a:spcPts val="600"/>
              </a:spcAft>
              <a:buNone/>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 Kennenlernen und Einüben von Ritualen </a:t>
            </a:r>
          </a:p>
          <a:p>
            <a:pPr marL="0" lvl="0" indent="0">
              <a:spcAft>
                <a:spcPts val="600"/>
              </a:spcAft>
              <a:buNone/>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 Spirituelle Begleitung</a:t>
            </a:r>
          </a:p>
          <a:p>
            <a:pPr marL="0" lvl="0" indent="0">
              <a:spcAft>
                <a:spcPts val="600"/>
              </a:spcAft>
              <a:buNone/>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 Abschiedsrituale</a:t>
            </a:r>
          </a:p>
          <a:p>
            <a:pPr marL="0" indent="0" algn="just">
              <a:spcBef>
                <a:spcPts val="600"/>
              </a:spcBef>
              <a:spcAft>
                <a:spcPts val="1100"/>
              </a:spcAft>
              <a:buNone/>
            </a:pPr>
            <a:r>
              <a:rPr lang="de-DE" sz="1100" b="1" dirty="0">
                <a:effectLst/>
                <a:latin typeface="Arial" panose="020B0604020202020204" pitchFamily="34" charset="0"/>
                <a:ea typeface="Times New Roman" panose="02020603050405020304" pitchFamily="18" charset="0"/>
              </a:rPr>
              <a:t>Trauerbegleitung:</a:t>
            </a:r>
          </a:p>
          <a:p>
            <a:pPr marL="0" indent="0" algn="just">
              <a:spcBef>
                <a:spcPts val="600"/>
              </a:spcBef>
              <a:spcAft>
                <a:spcPts val="600"/>
              </a:spcAft>
              <a:buNone/>
            </a:pPr>
            <a:r>
              <a:rPr lang="de-DE" sz="1100" dirty="0">
                <a:effectLst/>
                <a:latin typeface="Arial" panose="020B0604020202020204" pitchFamily="34" charset="0"/>
                <a:ea typeface="Times New Roman" panose="02020603050405020304" pitchFamily="18" charset="0"/>
              </a:rPr>
              <a:t>Der Trauer und der Erinnerung werden ein angemessener Raum gegeben. Wir ermöglichen eine Begleitung in der Trauer und gestalten die Erinnerung an die Verstorbene / den Verstorbenen.</a:t>
            </a:r>
          </a:p>
          <a:p>
            <a:pPr marL="0" lvl="0" indent="0">
              <a:spcAft>
                <a:spcPts val="600"/>
              </a:spcAft>
              <a:buNone/>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 Rituale in der Trauerbegleitung / Rituale der Erinnerung</a:t>
            </a:r>
          </a:p>
          <a:p>
            <a:pPr marL="0" indent="0">
              <a:buNone/>
            </a:pPr>
            <a:r>
              <a:rPr lang="de-DE" sz="1100" dirty="0">
                <a:effectLst/>
                <a:latin typeface="Arial" panose="020B0604020202020204" pitchFamily="34" charset="0"/>
                <a:ea typeface="Calibri" panose="020F0502020204030204" pitchFamily="34" charset="0"/>
              </a:rPr>
              <a:t>- Gestaltung von Trauer und Erinnerung für sich selbst </a:t>
            </a:r>
          </a:p>
          <a:p>
            <a:pPr marL="0" indent="0">
              <a:buNone/>
            </a:pPr>
            <a:r>
              <a:rPr lang="de-DE" sz="1100" dirty="0">
                <a:latin typeface="Arial" panose="020B0604020202020204" pitchFamily="34" charset="0"/>
                <a:ea typeface="Calibri" panose="020F0502020204030204" pitchFamily="34" charset="0"/>
              </a:rPr>
              <a:t>  </a:t>
            </a:r>
            <a:r>
              <a:rPr lang="de-DE" sz="1100" dirty="0">
                <a:effectLst/>
                <a:latin typeface="Arial" panose="020B0604020202020204" pitchFamily="34" charset="0"/>
                <a:ea typeface="Calibri" panose="020F0502020204030204" pitchFamily="34" charset="0"/>
              </a:rPr>
              <a:t>und die Gruppe</a:t>
            </a:r>
          </a:p>
          <a:p>
            <a:pPr marL="0" indent="0">
              <a:buNone/>
            </a:pPr>
            <a:endParaRPr lang="de-DE" sz="1100" dirty="0">
              <a:latin typeface="Arial" panose="020B0604020202020204" pitchFamily="34" charset="0"/>
              <a:ea typeface="Calibri" panose="020F0502020204030204" pitchFamily="34" charset="0"/>
            </a:endParaRPr>
          </a:p>
          <a:p>
            <a:pPr marL="0" indent="0">
              <a:buNone/>
            </a:pPr>
            <a:r>
              <a:rPr lang="de-DE" sz="1100" dirty="0">
                <a:latin typeface="Arial" panose="020B0604020202020204" pitchFamily="34" charset="0"/>
                <a:ea typeface="Calibri" panose="020F0502020204030204" pitchFamily="34" charset="0"/>
              </a:rPr>
              <a:t>Anmeldung in Abstimmung mit Frau Engelhardt-Lenz (brigitte.engelhardt-lenz@bdks.de).</a:t>
            </a:r>
            <a:endParaRPr lang="de-DE" sz="1100" dirty="0">
              <a:effectLst/>
              <a:latin typeface="Arial" panose="020B0604020202020204" pitchFamily="34" charset="0"/>
              <a:ea typeface="Calibri" panose="020F050202020403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just">
              <a:spcBef>
                <a:spcPts val="600"/>
              </a:spcBef>
              <a:spcAft>
                <a:spcPts val="600"/>
              </a:spcAft>
              <a:buNone/>
            </a:pPr>
            <a:r>
              <a:rPr lang="de-DE" sz="1200" b="1" dirty="0">
                <a:solidFill>
                  <a:srgbClr val="7030A0"/>
                </a:solidFill>
                <a:effectLst/>
                <a:latin typeface="Arial Narrow" panose="020B0606020202030204" pitchFamily="34" charset="0"/>
                <a:ea typeface="Times New Roman" panose="02020603050405020304" pitchFamily="18" charset="0"/>
              </a:rPr>
              <a:t>Brigitte Engelhardt-Lenz</a:t>
            </a:r>
            <a:endParaRPr lang="de-DE" sz="1200" b="1" dirty="0">
              <a:effectLst/>
              <a:latin typeface="Arial Narrow" panose="020B0606020202030204" pitchFamily="34" charset="0"/>
              <a:ea typeface="Times New Roman" panose="02020603050405020304" pitchFamily="18" charset="0"/>
            </a:endParaRPr>
          </a:p>
          <a:p>
            <a:pPr marL="0" indent="0">
              <a:spcBef>
                <a:spcPts val="600"/>
              </a:spcBef>
              <a:spcAft>
                <a:spcPts val="600"/>
              </a:spcAft>
              <a:buNone/>
            </a:pPr>
            <a:r>
              <a:rPr lang="de-DE" sz="1000" b="1" dirty="0">
                <a:effectLst/>
                <a:latin typeface="Arial Narrow" panose="020B0606020202030204" pitchFamily="34" charset="0"/>
                <a:ea typeface="Times New Roman" panose="02020603050405020304" pitchFamily="18" charset="0"/>
              </a:rPr>
              <a:t>Pfarrerin, Leitung Diakonischer Dienst         </a:t>
            </a: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a:latin typeface="Arial" panose="020B0604020202020204" pitchFamily="34" charset="0"/>
                <a:cs typeface="Arial" panose="020B0604020202020204" pitchFamily="34" charset="0"/>
              </a:rPr>
              <a:t>Räumlichkeiten in den jeweiligen Wohngruppen</a:t>
            </a:r>
            <a:r>
              <a:rPr lang="de-DE" sz="1000" b="0" i="0" u="none" strike="noStrike" baseline="0" dirty="0">
                <a:latin typeface="Arial" panose="020B0604020202020204" pitchFamily="34" charset="0"/>
                <a:cs typeface="Arial" panose="020B0604020202020204" pitchFamily="34" charset="0"/>
              </a:rPr>
              <a:t>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dem Bereich Wohnen </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Auf Anfrage</a:t>
            </a:r>
          </a:p>
          <a:p>
            <a:pPr marL="0" indent="0">
              <a:lnSpc>
                <a:spcPct val="100000"/>
              </a:lnSpc>
              <a:buFont typeface="Arial" panose="020B0604020202020204" pitchFamily="34" charset="0"/>
              <a:buNone/>
            </a:pPr>
            <a:r>
              <a:rPr lang="de-DE" sz="1000" dirty="0">
                <a:latin typeface="Arial" panose="020B0604020202020204" pitchFamily="34" charset="0"/>
              </a:rPr>
              <a:t>jeweils 2 Stunden</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individuell</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dirty="0">
                <a:latin typeface="Arial" panose="020B0604020202020204" pitchFamily="34" charset="0"/>
              </a:rPr>
              <a:t>DIA</a:t>
            </a:r>
            <a:r>
              <a:rPr lang="de-DE" sz="1000" b="0" i="0" u="none" strike="noStrike" baseline="0" dirty="0">
                <a:latin typeface="Arial" panose="020B0604020202020204" pitchFamily="34" charset="0"/>
              </a:rPr>
              <a:t> – 23/0002</a:t>
            </a:r>
            <a:endParaRPr lang="de-DE" sz="1000" dirty="0">
              <a:latin typeface="Arial Black" panose="020B0A04020102020204" pitchFamily="34" charset="0"/>
            </a:endParaRPr>
          </a:p>
        </p:txBody>
      </p:sp>
      <p:sp>
        <p:nvSpPr>
          <p:cNvPr id="52" name="Inhaltsplatzhalter 2">
            <a:extLst>
              <a:ext uri="{FF2B5EF4-FFF2-40B4-BE49-F238E27FC236}">
                <a16:creationId xmlns:a16="http://schemas.microsoft.com/office/drawing/2014/main" id="{6F67D00A-4090-5211-8CBB-354054423639}"/>
              </a:ext>
            </a:extLst>
          </p:cNvPr>
          <p:cNvSpPr txBox="1">
            <a:spLocks/>
          </p:cNvSpPr>
          <p:nvPr/>
        </p:nvSpPr>
        <p:spPr>
          <a:xfrm>
            <a:off x="468063" y="9336452"/>
            <a:ext cx="3220717" cy="356231"/>
          </a:xfrm>
          <a:prstGeom prst="rect">
            <a:avLst/>
          </a:prstGeom>
          <a:solidFill>
            <a:srgbClr val="59348D"/>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endParaRPr lang="de-DE" sz="1400" b="1" dirty="0">
              <a:solidFill>
                <a:schemeClr val="bg1"/>
              </a:solidFill>
              <a:latin typeface="Arial" panose="020B0604020202020204" pitchFamily="34" charset="0"/>
            </a:endParaRPr>
          </a:p>
        </p:txBody>
      </p:sp>
      <p:sp>
        <p:nvSpPr>
          <p:cNvPr id="3" name="Foliennummernplatzhalter 2">
            <a:extLst>
              <a:ext uri="{FF2B5EF4-FFF2-40B4-BE49-F238E27FC236}">
                <a16:creationId xmlns:a16="http://schemas.microsoft.com/office/drawing/2014/main" id="{D4439649-FAA8-D69B-0249-F3494BEED82F}"/>
              </a:ext>
            </a:extLst>
          </p:cNvPr>
          <p:cNvSpPr>
            <a:spLocks noGrp="1"/>
          </p:cNvSpPr>
          <p:nvPr>
            <p:ph type="sldNum" sz="quarter" idx="12"/>
          </p:nvPr>
        </p:nvSpPr>
        <p:spPr/>
        <p:txBody>
          <a:bodyPr/>
          <a:lstStyle/>
          <a:p>
            <a:fld id="{98051CB9-6888-4E64-B477-E6EAEEC55F9F}" type="slidenum">
              <a:rPr lang="de-DE" smtClean="0"/>
              <a:t>63</a:t>
            </a:fld>
            <a:endParaRPr lang="de-DE"/>
          </a:p>
        </p:txBody>
      </p:sp>
    </p:spTree>
    <p:extLst>
      <p:ext uri="{BB962C8B-B14F-4D97-AF65-F5344CB8AC3E}">
        <p14:creationId xmlns:p14="http://schemas.microsoft.com/office/powerpoint/2010/main" val="2702320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AA8CC0"/>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400" dirty="0">
                <a:latin typeface="Arial Black" panose="020B0A04020102020204" pitchFamily="34" charset="0"/>
                <a:cs typeface="Arial" panose="020B0604020202020204" pitchFamily="34" charset="0"/>
              </a:rPr>
              <a:t>Pilgern auf dem Elisabeth – Pfad Etappe 2 von Hörschel nach </a:t>
            </a:r>
            <a:r>
              <a:rPr lang="de-DE" sz="1400" dirty="0" err="1">
                <a:latin typeface="Arial Black" panose="020B0A04020102020204" pitchFamily="34" charset="0"/>
                <a:cs typeface="Arial" panose="020B0604020202020204" pitchFamily="34" charset="0"/>
              </a:rPr>
              <a:t>Willershausen</a:t>
            </a:r>
            <a:endParaRPr lang="de-DE" sz="1400" dirty="0">
              <a:latin typeface="Arial Black" panose="020B0A04020102020204" pitchFamily="34" charset="0"/>
              <a:cs typeface="Arial" panose="020B0604020202020204" pitchFamily="34" charset="0"/>
            </a:endParaRP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5534526"/>
            <a:ext cx="3567041" cy="21055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spcBef>
                <a:spcPts val="600"/>
              </a:spcBef>
              <a:spcAft>
                <a:spcPts val="600"/>
              </a:spcAft>
              <a:buNone/>
            </a:pPr>
            <a:endParaRPr lang="de-DE" sz="1100" dirty="0">
              <a:effectLst/>
              <a:latin typeface="Arial" panose="020B0604020202020204" pitchFamily="34" charset="0"/>
              <a:ea typeface="Times New Roman" panose="02020603050405020304" pitchFamily="18" charset="0"/>
            </a:endParaRPr>
          </a:p>
          <a:p>
            <a:pPr marL="0" indent="0" algn="just">
              <a:spcBef>
                <a:spcPts val="600"/>
              </a:spcBef>
              <a:spcAft>
                <a:spcPts val="600"/>
              </a:spcAft>
              <a:buNone/>
            </a:pPr>
            <a:endParaRPr lang="de-DE" sz="1100" dirty="0">
              <a:latin typeface="Arial" panose="020B0604020202020204" pitchFamily="34" charset="0"/>
              <a:ea typeface="Times New Roman" panose="02020603050405020304" pitchFamily="18" charset="0"/>
            </a:endParaRPr>
          </a:p>
          <a:p>
            <a:pPr marL="0" indent="0" algn="just">
              <a:spcBef>
                <a:spcPts val="600"/>
              </a:spcBef>
              <a:spcAft>
                <a:spcPts val="600"/>
              </a:spcAft>
              <a:buNone/>
            </a:pPr>
            <a:r>
              <a:rPr lang="de-DE" sz="1100" dirty="0">
                <a:effectLst/>
                <a:latin typeface="Arial" panose="020B0604020202020204" pitchFamily="34" charset="0"/>
                <a:ea typeface="Times New Roman" panose="02020603050405020304" pitchFamily="18" charset="0"/>
              </a:rPr>
              <a:t>Die Teilnehmer*innen:</a:t>
            </a:r>
          </a:p>
          <a:p>
            <a:pPr>
              <a:spcAft>
                <a:spcPts val="600"/>
              </a:spcAft>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laufen den Weg auf dem Elisabeth-Pfad weiter,</a:t>
            </a:r>
          </a:p>
          <a:p>
            <a:pPr>
              <a:spcAft>
                <a:spcPts val="600"/>
              </a:spcAft>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gehen insgesamt einen Weg von 12 km von Hörschel nach </a:t>
            </a:r>
            <a:r>
              <a:rPr lang="de-DE" sz="1100" dirty="0" err="1">
                <a:effectLst/>
                <a:latin typeface="Arial" panose="020B0604020202020204" pitchFamily="34" charset="0"/>
                <a:ea typeface="Times New Roman" panose="02020603050405020304" pitchFamily="18" charset="0"/>
                <a:cs typeface="Times New Roman" panose="02020603050405020304" pitchFamily="18" charset="0"/>
              </a:rPr>
              <a:t>Willershausen</a:t>
            </a:r>
            <a:r>
              <a:rPr lang="de-DE" sz="1100" dirty="0">
                <a:effectLst/>
                <a:latin typeface="Arial" panose="020B0604020202020204" pitchFamily="34" charset="0"/>
                <a:ea typeface="Times New Roman" panose="02020603050405020304" pitchFamily="18" charset="0"/>
                <a:cs typeface="Times New Roman" panose="02020603050405020304" pitchFamily="18" charset="0"/>
              </a:rPr>
              <a:t>,</a:t>
            </a:r>
          </a:p>
          <a:p>
            <a:pPr>
              <a:spcAft>
                <a:spcPts val="600"/>
              </a:spcAft>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folgen dem Elisabeth-Pfad über </a:t>
            </a:r>
            <a:r>
              <a:rPr lang="de-DE" sz="1100" dirty="0" err="1">
                <a:effectLst/>
                <a:latin typeface="Arial" panose="020B0604020202020204" pitchFamily="34" charset="0"/>
                <a:ea typeface="Times New Roman" panose="02020603050405020304" pitchFamily="18" charset="0"/>
                <a:cs typeface="Times New Roman" panose="02020603050405020304" pitchFamily="18" charset="0"/>
              </a:rPr>
              <a:t>Spichra</a:t>
            </a:r>
            <a:r>
              <a:rPr lang="de-DE" sz="1100" dirty="0">
                <a:effectLst/>
                <a:latin typeface="Arial" panose="020B0604020202020204" pitchFamily="34" charset="0"/>
                <a:ea typeface="Times New Roman" panose="02020603050405020304" pitchFamily="18" charset="0"/>
                <a:cs typeface="Times New Roman" panose="02020603050405020304" pitchFamily="18" charset="0"/>
              </a:rPr>
              <a:t> und Creuzburg zum Etappen-Ziel,</a:t>
            </a:r>
          </a:p>
          <a:p>
            <a:pPr>
              <a:spcAft>
                <a:spcPts val="600"/>
              </a:spcAft>
            </a:pPr>
            <a:r>
              <a:rPr lang="de-DE" sz="1100" dirty="0">
                <a:effectLst/>
                <a:latin typeface="Arial" panose="020B0604020202020204" pitchFamily="34" charset="0"/>
                <a:ea typeface="Times New Roman" panose="02020603050405020304" pitchFamily="18" charset="0"/>
                <a:cs typeface="Times New Roman" panose="02020603050405020304" pitchFamily="18" charset="0"/>
              </a:rPr>
              <a:t>beten und singen zusammen,</a:t>
            </a:r>
          </a:p>
          <a:p>
            <a:r>
              <a:rPr lang="de-DE" sz="1100" dirty="0">
                <a:effectLst/>
                <a:latin typeface="Arial" panose="020B0604020202020204" pitchFamily="34" charset="0"/>
                <a:ea typeface="Calibri" panose="020F0502020204030204" pitchFamily="34" charset="0"/>
              </a:rPr>
              <a:t>reden miteinander oder gehen auch mal schweigend</a:t>
            </a:r>
            <a:endParaRPr lang="de-DE" sz="1100" dirty="0">
              <a:latin typeface="Arial" panose="020B060402020202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0" i="0" u="none" strike="noStrike" baseline="0" dirty="0">
                <a:solidFill>
                  <a:srgbClr val="59348D"/>
                </a:solidFill>
                <a:latin typeface="Arial Narrow" panose="020B0606020202030204" pitchFamily="34" charset="0"/>
              </a:rPr>
              <a:t>Wanderung Inklusive </a:t>
            </a:r>
            <a:r>
              <a:rPr lang="de-DE" sz="1200" dirty="0">
                <a:solidFill>
                  <a:srgbClr val="59348D"/>
                </a:solidFill>
                <a:latin typeface="Arial Narrow" panose="020B0606020202030204" pitchFamily="34" charset="0"/>
              </a:rPr>
              <a:t>V</a:t>
            </a:r>
            <a:r>
              <a:rPr lang="de-DE" sz="1200" b="0" i="0" u="none" strike="noStrike" baseline="0" dirty="0">
                <a:solidFill>
                  <a:srgbClr val="59348D"/>
                </a:solidFill>
                <a:latin typeface="Arial Narrow" panose="020B0606020202030204" pitchFamily="34" charset="0"/>
              </a:rPr>
              <a:t>eranstaltung Beschäftigte der </a:t>
            </a:r>
            <a:r>
              <a:rPr lang="de-DE" sz="1200" b="0" i="0" u="none" strike="noStrike" baseline="0" dirty="0" err="1">
                <a:solidFill>
                  <a:srgbClr val="59348D"/>
                </a:solidFill>
                <a:latin typeface="Arial Narrow" panose="020B0606020202030204" pitchFamily="34" charset="0"/>
              </a:rPr>
              <a:t>bdks</a:t>
            </a:r>
            <a:r>
              <a:rPr lang="de-DE" sz="1200" b="0" i="0" u="none" strike="noStrike" baseline="0" dirty="0">
                <a:solidFill>
                  <a:srgbClr val="59348D"/>
                </a:solidFill>
                <a:latin typeface="Arial Narrow" panose="020B0606020202030204" pitchFamily="34" charset="0"/>
              </a:rPr>
              <a:t>-Arbeitsbereiche (besonders </a:t>
            </a:r>
            <a:r>
              <a:rPr lang="de-DE" sz="1200" b="0" i="0" u="none" strike="noStrike" baseline="0" dirty="0" err="1">
                <a:solidFill>
                  <a:srgbClr val="59348D"/>
                </a:solidFill>
                <a:latin typeface="Arial Narrow" panose="020B0606020202030204" pitchFamily="34" charset="0"/>
              </a:rPr>
              <a:t>diakom</a:t>
            </a:r>
            <a:r>
              <a:rPr lang="de-DE" sz="1200" b="0" i="0" u="none" strike="noStrike" baseline="0" dirty="0">
                <a:solidFill>
                  <a:srgbClr val="59348D"/>
                </a:solidFill>
                <a:latin typeface="Arial Narrow" panose="020B0606020202030204" pitchFamily="34" charset="0"/>
              </a:rPr>
              <a:t>, FSJler, </a:t>
            </a:r>
            <a:r>
              <a:rPr lang="de-DE" sz="1200" b="0" i="0" u="none" strike="noStrike" baseline="0" dirty="0" err="1">
                <a:solidFill>
                  <a:srgbClr val="59348D"/>
                </a:solidFill>
                <a:latin typeface="Arial Narrow" panose="020B0606020202030204" pitchFamily="34" charset="0"/>
              </a:rPr>
              <a:t>BFDler</a:t>
            </a:r>
            <a:r>
              <a:rPr lang="de-DE" sz="1200" b="0" i="0" u="none" strike="noStrike" baseline="0" dirty="0">
                <a:solidFill>
                  <a:srgbClr val="59348D"/>
                </a:solidFill>
                <a:latin typeface="Arial Narrow" panose="020B0606020202030204" pitchFamily="34" charset="0"/>
              </a:rPr>
              <a:t> und Praktikanten) </a:t>
            </a:r>
          </a:p>
          <a:p>
            <a:pPr marL="0" marR="0" indent="0" rtl="0">
              <a:buNone/>
            </a:pP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2770787"/>
            <a:ext cx="3549133" cy="3391887"/>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AUS DEM INHALT:</a:t>
            </a:r>
          </a:p>
          <a:p>
            <a:pPr marL="0" marR="570" indent="0">
              <a:buFont typeface="Arial" panose="020B0604020202020204" pitchFamily="34" charset="0"/>
              <a:buNone/>
            </a:pPr>
            <a:endParaRPr lang="de-DE" sz="1100" b="1" dirty="0">
              <a:latin typeface="Arial" panose="020B0604020202020204" pitchFamily="34" charset="0"/>
            </a:endParaRPr>
          </a:p>
          <a:p>
            <a:pPr marL="0" marR="570" indent="0">
              <a:buFont typeface="Arial" panose="020B0604020202020204" pitchFamily="34" charset="0"/>
              <a:buNone/>
            </a:pPr>
            <a:r>
              <a:rPr lang="de-DE" sz="1100" i="1" dirty="0">
                <a:latin typeface="Arial" panose="020B0604020202020204" pitchFamily="34" charset="0"/>
              </a:rPr>
              <a:t>Wir gehen zusammen weiter ….</a:t>
            </a:r>
          </a:p>
          <a:p>
            <a:pPr marL="0" marR="570" indent="0">
              <a:buFont typeface="Arial" panose="020B0604020202020204" pitchFamily="34" charset="0"/>
              <a:buNone/>
            </a:pPr>
            <a:endParaRPr lang="de-DE" sz="1100" dirty="0">
              <a:latin typeface="Arial" panose="020B0604020202020204" pitchFamily="34" charset="0"/>
            </a:endParaRPr>
          </a:p>
          <a:p>
            <a:pPr marL="0" marR="570" indent="0">
              <a:buFont typeface="Arial" panose="020B0604020202020204" pitchFamily="34" charset="0"/>
              <a:buNone/>
            </a:pPr>
            <a:r>
              <a:rPr lang="de-DE" sz="1100" i="1" dirty="0">
                <a:latin typeface="Arial" panose="020B0604020202020204" pitchFamily="34" charset="0"/>
              </a:rPr>
              <a:t>Man lernt:</a:t>
            </a:r>
          </a:p>
          <a:p>
            <a:pPr>
              <a:spcAft>
                <a:spcPts val="600"/>
              </a:spcAft>
            </a:pPr>
            <a:r>
              <a:rPr lang="de-DE" sz="1100" i="1" dirty="0">
                <a:effectLst/>
                <a:latin typeface="Arial" panose="020B0604020202020204" pitchFamily="34" charset="0"/>
                <a:ea typeface="Times New Roman" panose="02020603050405020304" pitchFamily="18" charset="0"/>
                <a:cs typeface="Times New Roman" panose="02020603050405020304" pitchFamily="18" charset="0"/>
              </a:rPr>
              <a:t>was Pilgern bedeutet,</a:t>
            </a:r>
          </a:p>
          <a:p>
            <a:pPr>
              <a:spcAft>
                <a:spcPts val="600"/>
              </a:spcAft>
            </a:pPr>
            <a:r>
              <a:rPr lang="de-DE" sz="1100" i="1" dirty="0">
                <a:effectLst/>
                <a:latin typeface="Arial" panose="020B0604020202020204" pitchFamily="34" charset="0"/>
                <a:ea typeface="Times New Roman" panose="02020603050405020304" pitchFamily="18" charset="0"/>
                <a:cs typeface="Times New Roman" panose="02020603050405020304" pitchFamily="18" charset="0"/>
              </a:rPr>
              <a:t>wie gut es sich anfühlt, in christlicher Gemeinschaft unterwegs zu sein und nette Menschen zu treffen,</a:t>
            </a:r>
          </a:p>
          <a:p>
            <a:pPr>
              <a:spcAft>
                <a:spcPts val="600"/>
              </a:spcAft>
            </a:pPr>
            <a:r>
              <a:rPr lang="de-DE" sz="1100" i="1" dirty="0">
                <a:effectLst/>
                <a:latin typeface="Arial" panose="020B0604020202020204" pitchFamily="34" charset="0"/>
                <a:ea typeface="Times New Roman" panose="02020603050405020304" pitchFamily="18" charset="0"/>
                <a:cs typeface="Times New Roman" panose="02020603050405020304" pitchFamily="18" charset="0"/>
              </a:rPr>
              <a:t>die Bedeutung der besuchten Orte kennen,</a:t>
            </a:r>
          </a:p>
          <a:p>
            <a:pPr>
              <a:spcAft>
                <a:spcPts val="600"/>
              </a:spcAft>
            </a:pPr>
            <a:r>
              <a:rPr lang="de-DE" sz="1100" i="1" dirty="0">
                <a:effectLst/>
                <a:latin typeface="Arial" panose="020B0604020202020204" pitchFamily="34" charset="0"/>
                <a:ea typeface="Times New Roman" panose="02020603050405020304" pitchFamily="18" charset="0"/>
                <a:cs typeface="Times New Roman" panose="02020603050405020304" pitchFamily="18" charset="0"/>
              </a:rPr>
              <a:t>gemeinsam an einem Ziel dran zu bleiben, die Natur und Umwelt mit anderen Augen zu sehen und zu erleben,</a:t>
            </a:r>
          </a:p>
          <a:p>
            <a:r>
              <a:rPr lang="de-DE" sz="1100" i="1" dirty="0">
                <a:effectLst/>
                <a:latin typeface="Arial" panose="020B0604020202020204" pitchFamily="34" charset="0"/>
                <a:ea typeface="Calibri" panose="020F0502020204030204" pitchFamily="34" charset="0"/>
              </a:rPr>
              <a:t>sich zu besinnen und in sich zu gehen.</a:t>
            </a:r>
            <a:endParaRPr lang="de-DE" sz="1100" i="1" dirty="0">
              <a:latin typeface="Arial" panose="020B060402020202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1" i="0" u="none" strike="noStrike" baseline="0" dirty="0">
                <a:solidFill>
                  <a:srgbClr val="7030A0"/>
                </a:solidFill>
                <a:latin typeface="Arial Narrow" panose="020B0606020202030204" pitchFamily="34" charset="0"/>
              </a:rPr>
              <a:t>Manfred Minden</a:t>
            </a:r>
          </a:p>
          <a:p>
            <a:pPr marL="0" marR="570" indent="0" rtl="0">
              <a:buNone/>
            </a:pPr>
            <a:r>
              <a:rPr lang="de-DE" sz="1000" b="1" i="0" u="none" strike="noStrike" baseline="0" dirty="0">
                <a:latin typeface="Arial Narrow" panose="020B0606020202030204" pitchFamily="34" charset="0"/>
              </a:rPr>
              <a:t>Mitarbeiter, </a:t>
            </a:r>
            <a:r>
              <a:rPr lang="de-DE" sz="1000" b="1" i="0" u="none" strike="noStrike" baseline="0" dirty="0" err="1">
                <a:latin typeface="Arial Narrow" panose="020B0606020202030204" pitchFamily="34" charset="0"/>
              </a:rPr>
              <a:t>bdks</a:t>
            </a:r>
            <a:r>
              <a:rPr lang="de-DE" sz="1000" b="1" i="0" u="none" strike="noStrike" baseline="0" dirty="0">
                <a:latin typeface="Arial Narrow" panose="020B0606020202030204" pitchFamily="34" charset="0"/>
              </a:rPr>
              <a:t> Werteverbund, </a:t>
            </a:r>
            <a:r>
              <a:rPr lang="de-DE" sz="1000" b="1" i="0" u="none" strike="noStrike" baseline="0" dirty="0" err="1">
                <a:latin typeface="Arial Narrow" panose="020B0606020202030204" pitchFamily="34" charset="0"/>
              </a:rPr>
              <a:t>fed</a:t>
            </a:r>
            <a:endParaRPr lang="de-DE" sz="1000" b="1" i="0" u="none" strike="noStrike" baseline="0" dirty="0">
              <a:latin typeface="Arial Narrow" panose="020B0606020202030204" pitchFamily="34" charset="0"/>
            </a:endParaRPr>
          </a:p>
          <a:p>
            <a:pPr marL="0" marR="570" indent="0" rtl="0">
              <a:buNone/>
            </a:pPr>
            <a:endParaRPr lang="de-DE" sz="1000" b="0"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cs typeface="Arial" panose="020B0604020202020204" pitchFamily="34" charset="0"/>
              </a:rPr>
              <a:t>Der Ort wird nach der Anmeldung bekannt gegeben</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Mitarbeiter*innen aus den  Bereichen Wohnen &amp; Arbeiten &amp; Zentrale Dienste </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8" y="3637289"/>
            <a:ext cx="1479042" cy="54125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05.10.2023</a:t>
            </a:r>
          </a:p>
          <a:p>
            <a:pPr marL="0" indent="0">
              <a:lnSpc>
                <a:spcPct val="100000"/>
              </a:lnSpc>
              <a:buFont typeface="Arial" panose="020B0604020202020204" pitchFamily="34" charset="0"/>
              <a:buNone/>
            </a:pPr>
            <a:r>
              <a:rPr lang="de-DE" sz="1000" dirty="0">
                <a:latin typeface="Arial" panose="020B0604020202020204" pitchFamily="34" charset="0"/>
              </a:rPr>
              <a:t>jeweils 8:00 –17:00 h</a:t>
            </a: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79042"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8</a:t>
            </a:r>
          </a:p>
          <a:p>
            <a:pPr marL="0" marR="0" indent="0" algn="l" rtl="0">
              <a:buNone/>
            </a:pPr>
            <a:r>
              <a:rPr lang="de-DE" sz="1000" b="0" i="0" u="none" strike="noStrike" baseline="0" dirty="0">
                <a:latin typeface="Arial" panose="020B0604020202020204" pitchFamily="34" charset="0"/>
              </a:rPr>
              <a:t>Max. Personen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Kursnr</a:t>
            </a:r>
            <a:r>
              <a:rPr lang="de-DE" sz="1400" dirty="0">
                <a:solidFill>
                  <a:schemeClr val="bg1"/>
                </a:solidFill>
                <a:latin typeface="Arial Black" panose="020B0A04020102020204" pitchFamily="34" charset="0"/>
              </a:rPr>
              <a:t>.</a:t>
            </a:r>
          </a:p>
          <a:p>
            <a:pPr marL="0" indent="0">
              <a:lnSpc>
                <a:spcPct val="100000"/>
              </a:lnSpc>
              <a:buFont typeface="Arial" panose="020B0604020202020204" pitchFamily="34" charset="0"/>
              <a:buNone/>
            </a:pPr>
            <a:r>
              <a:rPr lang="de-DE" sz="1000" dirty="0">
                <a:latin typeface="Arial" panose="020B0604020202020204" pitchFamily="34" charset="0"/>
              </a:rPr>
              <a:t>DIA</a:t>
            </a:r>
            <a:r>
              <a:rPr lang="de-DE" sz="1000" b="0" i="0" u="none" strike="noStrike" baseline="0" dirty="0">
                <a:latin typeface="Arial" panose="020B0604020202020204" pitchFamily="34" charset="0"/>
              </a:rPr>
              <a:t> – 23/0003</a:t>
            </a:r>
            <a:endParaRPr lang="de-DE" sz="1000" dirty="0">
              <a:latin typeface="Arial Black" panose="020B0A04020102020204" pitchFamily="34" charset="0"/>
            </a:endParaRPr>
          </a:p>
        </p:txBody>
      </p:sp>
      <p:sp>
        <p:nvSpPr>
          <p:cNvPr id="52" name="Inhaltsplatzhalter 2">
            <a:extLst>
              <a:ext uri="{FF2B5EF4-FFF2-40B4-BE49-F238E27FC236}">
                <a16:creationId xmlns:a16="http://schemas.microsoft.com/office/drawing/2014/main" id="{6F67D00A-4090-5211-8CBB-354054423639}"/>
              </a:ext>
            </a:extLst>
          </p:cNvPr>
          <p:cNvSpPr txBox="1">
            <a:spLocks/>
          </p:cNvSpPr>
          <p:nvPr/>
        </p:nvSpPr>
        <p:spPr>
          <a:xfrm>
            <a:off x="468063" y="9336452"/>
            <a:ext cx="3567041" cy="356231"/>
          </a:xfrm>
          <a:prstGeom prst="rect">
            <a:avLst/>
          </a:prstGeom>
          <a:solidFill>
            <a:srgbClr val="59348D"/>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400" b="1" dirty="0">
                <a:solidFill>
                  <a:schemeClr val="bg1"/>
                </a:solidFill>
                <a:latin typeface="Arial" panose="020B0604020202020204" pitchFamily="34" charset="0"/>
              </a:rPr>
              <a:t>Anmeldung über: </a:t>
            </a:r>
            <a:r>
              <a:rPr lang="de-DE" sz="14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www.bdks.de/360</a:t>
            </a:r>
            <a:endParaRPr lang="de-DE" sz="1400" b="1" dirty="0">
              <a:solidFill>
                <a:schemeClr val="bg1"/>
              </a:solidFill>
              <a:latin typeface="Arial" panose="020B0604020202020204" pitchFamily="34" charset="0"/>
            </a:endParaRPr>
          </a:p>
        </p:txBody>
      </p:sp>
      <p:pic>
        <p:nvPicPr>
          <p:cNvPr id="15" name="Grafik 14">
            <a:extLst>
              <a:ext uri="{FF2B5EF4-FFF2-40B4-BE49-F238E27FC236}">
                <a16:creationId xmlns:a16="http://schemas.microsoft.com/office/drawing/2014/main" id="{83098E58-1D31-C65C-4872-1EE5F508E361}"/>
              </a:ext>
            </a:extLst>
          </p:cNvPr>
          <p:cNvPicPr>
            <a:picLocks noChangeAspect="1"/>
          </p:cNvPicPr>
          <p:nvPr/>
        </p:nvPicPr>
        <p:blipFill>
          <a:blip r:embed="rId4"/>
          <a:stretch>
            <a:fillRect/>
          </a:stretch>
        </p:blipFill>
        <p:spPr>
          <a:xfrm>
            <a:off x="4327764" y="5964078"/>
            <a:ext cx="1360071" cy="546307"/>
          </a:xfrm>
          <a:prstGeom prst="rect">
            <a:avLst/>
          </a:prstGeom>
        </p:spPr>
      </p:pic>
      <p:sp>
        <p:nvSpPr>
          <p:cNvPr id="13" name="Foliennummernplatzhalter 12">
            <a:extLst>
              <a:ext uri="{FF2B5EF4-FFF2-40B4-BE49-F238E27FC236}">
                <a16:creationId xmlns:a16="http://schemas.microsoft.com/office/drawing/2014/main" id="{2AA34FBF-1718-811D-148A-46C1DEB5D37D}"/>
              </a:ext>
            </a:extLst>
          </p:cNvPr>
          <p:cNvSpPr>
            <a:spLocks noGrp="1"/>
          </p:cNvSpPr>
          <p:nvPr>
            <p:ph type="sldNum" sz="quarter" idx="12"/>
          </p:nvPr>
        </p:nvSpPr>
        <p:spPr/>
        <p:txBody>
          <a:bodyPr/>
          <a:lstStyle/>
          <a:p>
            <a:fld id="{98051CB9-6888-4E64-B477-E6EAEEC55F9F}" type="slidenum">
              <a:rPr lang="de-DE" smtClean="0"/>
              <a:t>64</a:t>
            </a:fld>
            <a:endParaRPr lang="de-DE"/>
          </a:p>
        </p:txBody>
      </p:sp>
    </p:spTree>
    <p:extLst>
      <p:ext uri="{BB962C8B-B14F-4D97-AF65-F5344CB8AC3E}">
        <p14:creationId xmlns:p14="http://schemas.microsoft.com/office/powerpoint/2010/main" val="17934995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B0D39B"/>
        </a:solidFill>
        <a:effectLst/>
      </p:bgPr>
    </p:bg>
    <p:spTree>
      <p:nvGrpSpPr>
        <p:cNvPr id="1" name=""/>
        <p:cNvGrpSpPr/>
        <p:nvPr/>
      </p:nvGrpSpPr>
      <p:grpSpPr>
        <a:xfrm>
          <a:off x="0" y="0"/>
          <a:ext cx="0" cy="0"/>
          <a:chOff x="0" y="0"/>
          <a:chExt cx="0" cy="0"/>
        </a:xfrm>
      </p:grpSpPr>
      <p:pic>
        <p:nvPicPr>
          <p:cNvPr id="5" name="Grafik 4" descr="Ein Bild, das Person, Personen enthält.&#10;&#10;Automatisch generierte Beschreibung">
            <a:extLst>
              <a:ext uri="{FF2B5EF4-FFF2-40B4-BE49-F238E27FC236}">
                <a16:creationId xmlns:a16="http://schemas.microsoft.com/office/drawing/2014/main" id="{FD45FE98-C536-CAAF-2B8C-6B36C2272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6858000" cy="10287000"/>
          </a:xfrm>
          <a:prstGeom prst="rect">
            <a:avLst/>
          </a:prstGeom>
        </p:spPr>
      </p:pic>
      <p:sp>
        <p:nvSpPr>
          <p:cNvPr id="2" name="Foliennummernplatzhalter 1">
            <a:extLst>
              <a:ext uri="{FF2B5EF4-FFF2-40B4-BE49-F238E27FC236}">
                <a16:creationId xmlns:a16="http://schemas.microsoft.com/office/drawing/2014/main" id="{C50605F9-C236-F9C5-E6EF-382C592B0221}"/>
              </a:ext>
            </a:extLst>
          </p:cNvPr>
          <p:cNvSpPr>
            <a:spLocks noGrp="1"/>
          </p:cNvSpPr>
          <p:nvPr>
            <p:ph type="sldNum" sz="quarter" idx="12"/>
          </p:nvPr>
        </p:nvSpPr>
        <p:spPr/>
        <p:txBody>
          <a:bodyPr/>
          <a:lstStyle/>
          <a:p>
            <a:fld id="{98051CB9-6888-4E64-B477-E6EAEEC55F9F}" type="slidenum">
              <a:rPr lang="de-DE" smtClean="0"/>
              <a:t>65</a:t>
            </a:fld>
            <a:endParaRPr lang="de-DE"/>
          </a:p>
        </p:txBody>
      </p:sp>
      <p:sp>
        <p:nvSpPr>
          <p:cNvPr id="3" name="Textfeld 2">
            <a:extLst>
              <a:ext uri="{FF2B5EF4-FFF2-40B4-BE49-F238E27FC236}">
                <a16:creationId xmlns:a16="http://schemas.microsoft.com/office/drawing/2014/main" id="{5D431DBE-9D84-3A6D-8613-5EB0B2F79FAD}"/>
              </a:ext>
            </a:extLst>
          </p:cNvPr>
          <p:cNvSpPr txBox="1"/>
          <p:nvPr/>
        </p:nvSpPr>
        <p:spPr>
          <a:xfrm>
            <a:off x="0" y="7960342"/>
            <a:ext cx="6409426" cy="1015663"/>
          </a:xfrm>
          <a:prstGeom prst="rect">
            <a:avLst/>
          </a:prstGeom>
          <a:solidFill>
            <a:srgbClr val="B0D39B"/>
          </a:solidFill>
        </p:spPr>
        <p:txBody>
          <a:bodyPr wrap="square" rtlCol="0">
            <a:spAutoFit/>
          </a:bodyPr>
          <a:lstStyle/>
          <a:p>
            <a:r>
              <a:rPr lang="de-DE" sz="3000" dirty="0">
                <a:latin typeface="Arial" panose="020B0604020202020204" pitchFamily="34" charset="0"/>
                <a:cs typeface="Arial" panose="020B0604020202020204" pitchFamily="34" charset="0"/>
              </a:rPr>
              <a:t>BETRIEBLICHES </a:t>
            </a:r>
          </a:p>
          <a:p>
            <a:r>
              <a:rPr lang="de-DE" sz="3000" dirty="0">
                <a:latin typeface="Arial" panose="020B0604020202020204" pitchFamily="34" charset="0"/>
                <a:cs typeface="Arial" panose="020B0604020202020204" pitchFamily="34" charset="0"/>
              </a:rPr>
              <a:t>GESUNDHEITS- &amp; SOZIALWESEN</a:t>
            </a:r>
          </a:p>
        </p:txBody>
      </p:sp>
    </p:spTree>
    <p:extLst>
      <p:ext uri="{BB962C8B-B14F-4D97-AF65-F5344CB8AC3E}">
        <p14:creationId xmlns:p14="http://schemas.microsoft.com/office/powerpoint/2010/main" val="20297056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B0D39B"/>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800" dirty="0">
                <a:latin typeface="Arial Black" panose="020B0A04020102020204" pitchFamily="34" charset="0"/>
                <a:cs typeface="Arial" panose="020B0604020202020204" pitchFamily="34" charset="0"/>
              </a:rPr>
              <a:t>Arbeitssituationsanalyse</a:t>
            </a:r>
          </a:p>
          <a:p>
            <a:r>
              <a:rPr lang="de-DE" sz="1800" dirty="0">
                <a:latin typeface="Arial Black" panose="020B0A04020102020204" pitchFamily="34" charset="0"/>
                <a:cs typeface="Arial" panose="020B0604020202020204" pitchFamily="34" charset="0"/>
              </a:rPr>
              <a:t>(ASITA)</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58406" y="1167240"/>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282615" y="3498332"/>
            <a:ext cx="3567041" cy="3467785"/>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100" b="1" i="1" dirty="0">
                <a:latin typeface="Arial" panose="020B0604020202020204" pitchFamily="34" charset="0"/>
              </a:rPr>
              <a:t>„Problemtalk </a:t>
            </a:r>
            <a:r>
              <a:rPr lang="de-DE" sz="1100" b="1" i="1" dirty="0" err="1">
                <a:latin typeface="Arial" panose="020B0604020202020204" pitchFamily="34" charset="0"/>
              </a:rPr>
              <a:t>creates</a:t>
            </a:r>
            <a:r>
              <a:rPr lang="de-DE" sz="1100" b="1" i="1" dirty="0">
                <a:latin typeface="Arial" panose="020B0604020202020204" pitchFamily="34" charset="0"/>
              </a:rPr>
              <a:t> </a:t>
            </a:r>
            <a:r>
              <a:rPr lang="de-DE" sz="1100" b="1" i="1" dirty="0" err="1">
                <a:latin typeface="Arial" panose="020B0604020202020204" pitchFamily="34" charset="0"/>
              </a:rPr>
              <a:t>problems</a:t>
            </a:r>
            <a:r>
              <a:rPr lang="de-DE" sz="1100" b="1" i="1" dirty="0">
                <a:latin typeface="Arial" panose="020B0604020202020204" pitchFamily="34" charset="0"/>
              </a:rPr>
              <a:t>. </a:t>
            </a:r>
            <a:r>
              <a:rPr lang="de-DE" sz="1100" b="1" i="1" dirty="0" err="1">
                <a:latin typeface="Arial" panose="020B0604020202020204" pitchFamily="34" charset="0"/>
              </a:rPr>
              <a:t>Solutiontalk</a:t>
            </a:r>
            <a:r>
              <a:rPr lang="de-DE" sz="1100" b="1" i="1" dirty="0">
                <a:latin typeface="Arial" panose="020B0604020202020204" pitchFamily="34" charset="0"/>
              </a:rPr>
              <a:t> </a:t>
            </a:r>
            <a:r>
              <a:rPr lang="de-DE" sz="1100" b="1" i="1" dirty="0" err="1">
                <a:latin typeface="Arial" panose="020B0604020202020204" pitchFamily="34" charset="0"/>
              </a:rPr>
              <a:t>creates</a:t>
            </a:r>
            <a:r>
              <a:rPr lang="de-DE" sz="1100" b="1" i="1" dirty="0">
                <a:latin typeface="Arial" panose="020B0604020202020204" pitchFamily="34" charset="0"/>
              </a:rPr>
              <a:t> </a:t>
            </a:r>
            <a:r>
              <a:rPr lang="de-DE" sz="1100" b="1" i="1" dirty="0" err="1">
                <a:latin typeface="Arial" panose="020B0604020202020204" pitchFamily="34" charset="0"/>
              </a:rPr>
              <a:t>solutions</a:t>
            </a:r>
            <a:r>
              <a:rPr lang="de-DE" sz="1100" b="1" i="1" dirty="0">
                <a:latin typeface="Arial" panose="020B0604020202020204" pitchFamily="34" charset="0"/>
              </a:rPr>
              <a:t>.“ </a:t>
            </a:r>
            <a:r>
              <a:rPr lang="de-DE" sz="1000" b="1" dirty="0">
                <a:latin typeface="Arial" panose="020B0604020202020204" pitchFamily="34" charset="0"/>
              </a:rPr>
              <a:t>(Steve </a:t>
            </a:r>
            <a:r>
              <a:rPr lang="de-DE" sz="1000" b="1" dirty="0" err="1">
                <a:latin typeface="Arial" panose="020B0604020202020204" pitchFamily="34" charset="0"/>
              </a:rPr>
              <a:t>deShazer</a:t>
            </a:r>
            <a:r>
              <a:rPr lang="de-DE" sz="1000" b="1" dirty="0">
                <a:latin typeface="Arial" panose="020B0604020202020204" pitchFamily="34" charset="0"/>
              </a:rPr>
              <a:t>)</a:t>
            </a:r>
          </a:p>
          <a:p>
            <a:pPr marL="0" indent="0">
              <a:lnSpc>
                <a:spcPct val="110000"/>
              </a:lnSpc>
              <a:spcBef>
                <a:spcPts val="600"/>
              </a:spcBef>
              <a:spcAft>
                <a:spcPts val="600"/>
              </a:spcAft>
              <a:buNone/>
            </a:pPr>
            <a:r>
              <a:rPr lang="de-DE"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Die Arbeitssituationsanalyse dient der Erfassung der subjektiven Sicht der Mitarbeiter*innen und Vorgesetzten auf ihre konkrete Arbeitssituation. Es handelt sich um ein moderiertes Gruppeninterview. Die Mitarbeiter*innen werden dabei als Expert*innen für ihre Arbeitssituation gesehen und motiviert, Stärken und Problemfelder ihres Arbeitsalltags zu formulieren, denn sie setzen sich täglich mit den dort herrschenden Arbeitsbedingungen auseinander. Gleichzeitig wird versucht, pragmatische und umsetzbare Lösungsansätze für Veränderungsbedarfe zu erarbeiten. Die ASITA setzt sich aus insgesamt drei Workshopteilen zusammen.</a:t>
            </a:r>
            <a:endParaRPr lang="de-DE" sz="1100" dirty="0">
              <a:latin typeface="Arial" panose="020B060402020202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59348D"/>
                </a:solidFill>
                <a:latin typeface="Arial Narrow" panose="020B0606020202030204" pitchFamily="34" charset="0"/>
              </a:rPr>
              <a:t>Workshopangebot für Teams</a:t>
            </a:r>
            <a:endParaRPr lang="de-DE" sz="1200" b="0" i="0" u="none" strike="noStrike" baseline="0" dirty="0">
              <a:solidFill>
                <a:srgbClr val="59348D"/>
              </a:solidFill>
              <a:latin typeface="Arial Narrow" panose="020B0606020202030204" pitchFamily="34" charset="0"/>
            </a:endParaRPr>
          </a:p>
          <a:p>
            <a:pPr marL="0" marR="0" indent="0" rtl="0">
              <a:buNone/>
            </a:pP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278115" y="6466331"/>
            <a:ext cx="3549133" cy="2548012"/>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Folgende mögliche Veränderungsbereiche werden dabei in den Blick genommen:</a:t>
            </a:r>
          </a:p>
          <a:p>
            <a:pPr marR="570"/>
            <a:r>
              <a:rPr lang="de-DE" sz="1100" b="1" dirty="0">
                <a:latin typeface="Arial" panose="020B0604020202020204" pitchFamily="34" charset="0"/>
              </a:rPr>
              <a:t>Arbeitstätigkei</a:t>
            </a:r>
            <a:r>
              <a:rPr lang="de-DE" sz="1100" dirty="0">
                <a:latin typeface="Arial" panose="020B0604020202020204" pitchFamily="34" charset="0"/>
              </a:rPr>
              <a:t>t (z.B. Klarheit d. Arbeitsaufträge, Entscheidungsspielraum, Unfallgefahren)</a:t>
            </a:r>
          </a:p>
          <a:p>
            <a:pPr marR="570"/>
            <a:r>
              <a:rPr lang="de-DE" sz="1100" b="1" dirty="0">
                <a:latin typeface="Arial" panose="020B0604020202020204" pitchFamily="34" charset="0"/>
              </a:rPr>
              <a:t>Arbeitsumgebung</a:t>
            </a:r>
            <a:r>
              <a:rPr lang="de-DE" sz="1100" dirty="0">
                <a:latin typeface="Arial" panose="020B0604020202020204" pitchFamily="34" charset="0"/>
              </a:rPr>
              <a:t> (z.B. Licht, Lärm, Temperatur, Zugluft)</a:t>
            </a:r>
          </a:p>
          <a:p>
            <a:pPr marR="570"/>
            <a:r>
              <a:rPr lang="de-DE" sz="1100" b="1" dirty="0">
                <a:latin typeface="Arial" panose="020B0604020202020204" pitchFamily="34" charset="0"/>
              </a:rPr>
              <a:t>Arbeitsorganisation</a:t>
            </a:r>
            <a:r>
              <a:rPr lang="de-DE" sz="1100" dirty="0">
                <a:latin typeface="Arial" panose="020B0604020202020204" pitchFamily="34" charset="0"/>
              </a:rPr>
              <a:t> (z.B. Arbeitsabläufe, Unterbrechungen, Arbeitsplatzgestaltung)</a:t>
            </a:r>
          </a:p>
          <a:p>
            <a:pPr marR="570"/>
            <a:r>
              <a:rPr lang="de-DE" sz="1100" b="1" dirty="0">
                <a:latin typeface="Arial" panose="020B0604020202020204" pitchFamily="34" charset="0"/>
              </a:rPr>
              <a:t>Gruppen- /Betriebsklima </a:t>
            </a:r>
            <a:r>
              <a:rPr lang="de-DE" sz="1100" dirty="0">
                <a:latin typeface="Arial" panose="020B0604020202020204" pitchFamily="34" charset="0"/>
              </a:rPr>
              <a:t>(z.B. soziale Anerkennung, Stimmung im Betrieb, Umgangston)</a:t>
            </a:r>
          </a:p>
          <a:p>
            <a:pPr marR="570"/>
            <a:r>
              <a:rPr lang="de-DE" sz="1100" b="1" dirty="0">
                <a:latin typeface="Arial" panose="020B0604020202020204" pitchFamily="34" charset="0"/>
              </a:rPr>
              <a:t>Vorgesetztenverhalten</a:t>
            </a:r>
            <a:r>
              <a:rPr lang="de-DE" sz="1100" dirty="0">
                <a:latin typeface="Arial" panose="020B0604020202020204" pitchFamily="34" charset="0"/>
              </a:rPr>
              <a:t> (z.B. Kommunikation, Transparenz, Anerkennung von Leistungen)</a:t>
            </a: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278115" y="2165663"/>
            <a:ext cx="3785735" cy="1375960"/>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1" i="0" u="none" strike="noStrike" baseline="0" dirty="0">
                <a:solidFill>
                  <a:srgbClr val="59348D"/>
                </a:solidFill>
                <a:latin typeface="Arial Narrow" panose="020B0606020202030204" pitchFamily="34" charset="0"/>
              </a:rPr>
              <a:t>Simone </a:t>
            </a:r>
            <a:r>
              <a:rPr lang="de-DE" sz="1200" b="1" dirty="0" err="1">
                <a:solidFill>
                  <a:srgbClr val="59348D"/>
                </a:solidFill>
                <a:latin typeface="Arial Narrow" panose="020B0606020202030204" pitchFamily="34" charset="0"/>
              </a:rPr>
              <a:t>G</a:t>
            </a:r>
            <a:r>
              <a:rPr lang="de-DE" sz="1200" b="1" i="0" u="none" strike="noStrike" baseline="0" dirty="0" err="1">
                <a:solidFill>
                  <a:srgbClr val="59348D"/>
                </a:solidFill>
                <a:latin typeface="Arial Narrow" panose="020B0606020202030204" pitchFamily="34" charset="0"/>
              </a:rPr>
              <a:t>ebelhardt</a:t>
            </a:r>
            <a:r>
              <a:rPr lang="de-DE" sz="1200" b="1" i="0" u="none" strike="noStrike" baseline="0" dirty="0">
                <a:solidFill>
                  <a:srgbClr val="59348D"/>
                </a:solidFill>
                <a:latin typeface="Arial Narrow" panose="020B0606020202030204" pitchFamily="34" charset="0"/>
              </a:rPr>
              <a:t>-Meers</a:t>
            </a:r>
          </a:p>
          <a:p>
            <a:pPr marL="0" marR="570" indent="0">
              <a:buNone/>
            </a:pPr>
            <a:r>
              <a:rPr lang="de-DE" sz="1000" b="0" i="0" u="none" strike="noStrike" baseline="0" dirty="0">
                <a:latin typeface="Arial Narrow" panose="020B0606020202030204" pitchFamily="34" charset="0"/>
              </a:rPr>
              <a:t>Diplom </a:t>
            </a:r>
            <a:r>
              <a:rPr lang="de-DE" sz="1000" dirty="0">
                <a:latin typeface="Arial Narrow" panose="020B0606020202030204" pitchFamily="34" charset="0"/>
              </a:rPr>
              <a:t>S</a:t>
            </a:r>
            <a:r>
              <a:rPr lang="de-DE" sz="1000" b="0" i="0" u="none" strike="noStrike" baseline="0" dirty="0">
                <a:latin typeface="Arial Narrow" panose="020B0606020202030204" pitchFamily="34" charset="0"/>
              </a:rPr>
              <a:t>ozialpädagogin/Sozialarbeiterin</a:t>
            </a:r>
            <a:r>
              <a:rPr lang="de-DE" sz="1000" dirty="0">
                <a:latin typeface="Arial Narrow" panose="020B0606020202030204" pitchFamily="34" charset="0"/>
              </a:rPr>
              <a:t>, Ökonomin für Personalmanagement, Systemische Therapeutin und Beraterin, systemische Supervisorin (i.A.)</a:t>
            </a:r>
            <a:r>
              <a:rPr lang="de-DE" sz="1000" b="1" i="0" u="none" strike="noStrike" baseline="0" dirty="0">
                <a:solidFill>
                  <a:srgbClr val="59348D"/>
                </a:solidFill>
                <a:latin typeface="Arial Narrow" panose="020B0606020202030204" pitchFamily="34" charset="0"/>
              </a:rPr>
              <a:t> </a:t>
            </a:r>
          </a:p>
          <a:p>
            <a:pPr marL="0" marR="570" indent="0">
              <a:buNone/>
            </a:pPr>
            <a:r>
              <a:rPr lang="de-DE" sz="1200" b="1" i="0" u="none" strike="noStrike" baseline="0" dirty="0">
                <a:solidFill>
                  <a:srgbClr val="59348D"/>
                </a:solidFill>
                <a:latin typeface="Arial Narrow" panose="020B0606020202030204" pitchFamily="34" charset="0"/>
              </a:rPr>
              <a:t>Stefanie Rühl</a:t>
            </a:r>
          </a:p>
          <a:p>
            <a:pPr marL="0" marR="570" indent="0">
              <a:buNone/>
            </a:pPr>
            <a:r>
              <a:rPr lang="de-DE" sz="1000" dirty="0">
                <a:latin typeface="Arial Narrow" panose="020B0606020202030204" pitchFamily="34" charset="0"/>
              </a:rPr>
              <a:t>Sozialjuristin, Fachkraft für betriebliches Gesundheitsmanagement (BGM)</a:t>
            </a:r>
          </a:p>
          <a:p>
            <a:pPr marL="0" marR="570" indent="0">
              <a:buNone/>
            </a:pPr>
            <a:endParaRPr lang="de-DE" sz="1000" dirty="0">
              <a:latin typeface="Arial Narrow" panose="020B0606020202030204" pitchFamily="34" charset="0"/>
            </a:endParaRPr>
          </a:p>
          <a:p>
            <a:pPr marL="0" marR="570" indent="0">
              <a:buNone/>
            </a:pPr>
            <a:endParaRPr lang="de-DE" sz="1000" b="0"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a:latin typeface="Arial" panose="020B0604020202020204" pitchFamily="34" charset="0"/>
                <a:cs typeface="Arial" panose="020B0604020202020204" pitchFamily="34" charset="0"/>
              </a:rPr>
              <a:t>Standortbezogen nach Abstimmung</a:t>
            </a:r>
            <a:endParaRPr lang="de-DE" sz="1000" b="0" i="0" u="none" strike="noStrike" baseline="0" dirty="0">
              <a:latin typeface="Arial" panose="020B0604020202020204" pitchFamily="34" charset="0"/>
              <a:cs typeface="Arial" panose="020B0604020202020204" pitchFamily="34" charset="0"/>
            </a:endParaRP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101946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dirty="0">
                <a:latin typeface="Arial" panose="020B0604020202020204" pitchFamily="34" charset="0"/>
              </a:rPr>
              <a:t>Teams</a:t>
            </a:r>
            <a:r>
              <a:rPr lang="de-DE" sz="1000" dirty="0">
                <a:solidFill>
                  <a:schemeClr val="bg1"/>
                </a:solidFill>
                <a:latin typeface="Arial" panose="020B0604020202020204" pitchFamily="34" charset="0"/>
              </a:rPr>
              <a:t> </a:t>
            </a:r>
            <a:r>
              <a:rPr lang="de-DE" sz="1000" b="0" i="0" u="none" strike="noStrike" baseline="0" dirty="0">
                <a:latin typeface="Arial" panose="020B0604020202020204" pitchFamily="34" charset="0"/>
              </a:rPr>
              <a:t>aus </a:t>
            </a:r>
            <a:r>
              <a:rPr lang="de-DE" sz="1000" dirty="0">
                <a:latin typeface="Arial" panose="020B0604020202020204" pitchFamily="34" charset="0"/>
              </a:rPr>
              <a:t>allen</a:t>
            </a:r>
            <a:r>
              <a:rPr lang="de-DE" sz="1000" b="0" i="0" u="none" strike="noStrike" baseline="0" dirty="0">
                <a:latin typeface="Arial" panose="020B0604020202020204" pitchFamily="34" charset="0"/>
              </a:rPr>
              <a:t> Bereichen</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7" y="3637288"/>
            <a:ext cx="1517699" cy="73370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Nach Vereinbarung </a:t>
            </a:r>
            <a:r>
              <a:rPr lang="de-DE" sz="1000" dirty="0">
                <a:latin typeface="Arial" panose="020B0604020202020204" pitchFamily="34" charset="0"/>
              </a:rPr>
              <a:t>Workshopreihe Zweimal 3 und einmal 1,5 Stunden</a:t>
            </a:r>
            <a:endParaRPr lang="de-DE" sz="1000" dirty="0">
              <a:latin typeface="Arial Black" panose="020B0A04020102020204" pitchFamily="34" charset="0"/>
            </a:endParaRP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21108"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Team</a:t>
            </a:r>
          </a:p>
          <a:p>
            <a:pPr marL="0" marR="0" indent="0" algn="l" rtl="0">
              <a:buNone/>
            </a:pPr>
            <a:r>
              <a:rPr lang="de-DE" sz="1000" b="0" i="0" u="none" strike="noStrike" baseline="0" dirty="0">
                <a:latin typeface="Arial" panose="020B0604020202020204" pitchFamily="34" charset="0"/>
              </a:rPr>
              <a:t>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de-DE" sz="1400" dirty="0">
              <a:solidFill>
                <a:schemeClr val="bg1"/>
              </a:solidFill>
              <a:latin typeface="Arial Black" panose="020B0A04020102020204" pitchFamily="34" charset="0"/>
            </a:endParaRPr>
          </a:p>
          <a:p>
            <a:pPr marL="0" indent="0">
              <a:lnSpc>
                <a:spcPct val="100000"/>
              </a:lnSpc>
              <a:buFont typeface="Arial" panose="020B0604020202020204" pitchFamily="34" charset="0"/>
              <a:buNone/>
            </a:pPr>
            <a:endParaRPr lang="de-DE" sz="1000" dirty="0">
              <a:latin typeface="Arial Black" panose="020B0A04020102020204" pitchFamily="34" charset="0"/>
            </a:endParaRPr>
          </a:p>
        </p:txBody>
      </p:sp>
      <p:sp>
        <p:nvSpPr>
          <p:cNvPr id="52" name="Inhaltsplatzhalter 2">
            <a:extLst>
              <a:ext uri="{FF2B5EF4-FFF2-40B4-BE49-F238E27FC236}">
                <a16:creationId xmlns:a16="http://schemas.microsoft.com/office/drawing/2014/main" id="{6F67D00A-4090-5211-8CBB-354054423639}"/>
              </a:ext>
            </a:extLst>
          </p:cNvPr>
          <p:cNvSpPr txBox="1">
            <a:spLocks/>
          </p:cNvSpPr>
          <p:nvPr/>
        </p:nvSpPr>
        <p:spPr>
          <a:xfrm>
            <a:off x="470854" y="8966210"/>
            <a:ext cx="3220717" cy="883840"/>
          </a:xfrm>
          <a:prstGeom prst="rect">
            <a:avLst/>
          </a:prstGeom>
          <a:solidFill>
            <a:srgbClr val="59348D"/>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400" b="1" dirty="0">
                <a:solidFill>
                  <a:schemeClr val="bg1"/>
                </a:solidFill>
                <a:latin typeface="Arial" panose="020B0604020202020204" pitchFamily="34" charset="0"/>
              </a:rPr>
              <a:t>Anmeldung über: simone.meers@bdks.de</a:t>
            </a:r>
          </a:p>
          <a:p>
            <a:pPr marL="0" marR="570" indent="0">
              <a:lnSpc>
                <a:spcPct val="100000"/>
              </a:lnSpc>
              <a:buFont typeface="Arial" panose="020B0604020202020204" pitchFamily="34" charset="0"/>
              <a:buNone/>
            </a:pPr>
            <a:r>
              <a:rPr lang="de-DE" sz="1400" b="1" dirty="0">
                <a:solidFill>
                  <a:schemeClr val="bg1"/>
                </a:solidFill>
                <a:latin typeface="Arial" panose="020B0604020202020204" pitchFamily="34" charset="0"/>
              </a:rPr>
              <a:t>stefanie.ruehl@bdks.de</a:t>
            </a:r>
          </a:p>
        </p:txBody>
      </p:sp>
      <p:sp>
        <p:nvSpPr>
          <p:cNvPr id="13" name="Foliennummernplatzhalter 12">
            <a:extLst>
              <a:ext uri="{FF2B5EF4-FFF2-40B4-BE49-F238E27FC236}">
                <a16:creationId xmlns:a16="http://schemas.microsoft.com/office/drawing/2014/main" id="{F6F1CF82-4421-B6BB-D24E-C13BDF30E103}"/>
              </a:ext>
            </a:extLst>
          </p:cNvPr>
          <p:cNvSpPr>
            <a:spLocks noGrp="1"/>
          </p:cNvSpPr>
          <p:nvPr>
            <p:ph type="sldNum" sz="quarter" idx="12"/>
          </p:nvPr>
        </p:nvSpPr>
        <p:spPr/>
        <p:txBody>
          <a:bodyPr/>
          <a:lstStyle/>
          <a:p>
            <a:fld id="{98051CB9-6888-4E64-B477-E6EAEEC55F9F}" type="slidenum">
              <a:rPr lang="de-DE" smtClean="0"/>
              <a:t>66</a:t>
            </a:fld>
            <a:endParaRPr lang="de-DE"/>
          </a:p>
        </p:txBody>
      </p:sp>
    </p:spTree>
    <p:extLst>
      <p:ext uri="{BB962C8B-B14F-4D97-AF65-F5344CB8AC3E}">
        <p14:creationId xmlns:p14="http://schemas.microsoft.com/office/powerpoint/2010/main" val="15876594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B0D39B"/>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800" dirty="0" err="1">
                <a:latin typeface="Arial Black" panose="020B0A04020102020204" pitchFamily="34" charset="0"/>
                <a:cs typeface="Arial" panose="020B0604020202020204" pitchFamily="34" charset="0"/>
              </a:rPr>
              <a:t>Zeit:Raum</a:t>
            </a:r>
            <a:endParaRPr lang="de-DE" sz="1800" dirty="0">
              <a:latin typeface="Arial Black" panose="020B0A04020102020204" pitchFamily="34" charset="0"/>
              <a:cs typeface="Arial" panose="020B0604020202020204" pitchFamily="34" charset="0"/>
            </a:endParaRPr>
          </a:p>
          <a:p>
            <a:r>
              <a:rPr lang="de-DE" sz="1100" dirty="0">
                <a:latin typeface="Arial Black" panose="020B0A04020102020204" pitchFamily="34" charset="0"/>
                <a:cs typeface="Arial" panose="020B0604020202020204" pitchFamily="34" charset="0"/>
              </a:rPr>
              <a:t>Lösungs- und ressourcenorientierte Beratung</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70293" y="3204216"/>
            <a:ext cx="3567041" cy="2815584"/>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100" b="1" i="1" dirty="0">
                <a:latin typeface="Arial" panose="020B0604020202020204" pitchFamily="34" charset="0"/>
              </a:rPr>
              <a:t>„Es wird immer gleich ein wenig anders, wenn man es ausspricht.“ </a:t>
            </a:r>
            <a:r>
              <a:rPr lang="de-DE" sz="1000" b="1" dirty="0">
                <a:latin typeface="Arial" panose="020B0604020202020204" pitchFamily="34" charset="0"/>
              </a:rPr>
              <a:t>(Hermann Hesse)</a:t>
            </a:r>
          </a:p>
          <a:p>
            <a:pPr marL="0" marR="570" indent="0">
              <a:lnSpc>
                <a:spcPct val="100000"/>
              </a:lnSpc>
              <a:buFont typeface="Arial" panose="020B0604020202020204" pitchFamily="34" charset="0"/>
              <a:buNone/>
            </a:pPr>
            <a:r>
              <a:rPr lang="de-DE" sz="1100" dirty="0">
                <a:latin typeface="Arial" panose="020B0604020202020204" pitchFamily="34" charset="0"/>
              </a:rPr>
              <a:t>Wenn zum anspruchsvollen beruflichen Alltag hohe  zusätzliche Anforderungen oder Belastungen wie beispielsweise Konflikte im Team oder herausfordernde Situationen mit Klient*innen hinzukommen, stellt sich mitunter das Gefühl ein, den alltäglichen Aufgaben nicht mehr gut gewachsen zu sein. Gern begleite ich Sie im persönlichen Gesprächskontakt dabei, einen lösungs- und ressourcenorientierten Blick auf Ihre individuellen Themen und Anliegen zu richten. </a:t>
            </a:r>
          </a:p>
          <a:p>
            <a:pPr marR="570">
              <a:lnSpc>
                <a:spcPct val="100000"/>
              </a:lnSpc>
            </a:pPr>
            <a:r>
              <a:rPr lang="de-DE" sz="1100" dirty="0">
                <a:latin typeface="Arial" panose="020B0604020202020204" pitchFamily="34" charset="0"/>
              </a:rPr>
              <a:t>vertraulich </a:t>
            </a:r>
          </a:p>
          <a:p>
            <a:pPr marR="570">
              <a:lnSpc>
                <a:spcPct val="100000"/>
              </a:lnSpc>
            </a:pPr>
            <a:r>
              <a:rPr lang="de-DE" sz="1100" dirty="0">
                <a:latin typeface="Arial" panose="020B0604020202020204" pitchFamily="34" charset="0"/>
              </a:rPr>
              <a:t>in geschützter Atmosphäre</a:t>
            </a:r>
          </a:p>
          <a:p>
            <a:pPr marR="570">
              <a:lnSpc>
                <a:spcPct val="100000"/>
              </a:lnSpc>
            </a:pPr>
            <a:endParaRPr lang="de-DE" sz="1100" dirty="0">
              <a:latin typeface="Arial" panose="020B060402020202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59348D"/>
                </a:solidFill>
                <a:latin typeface="Arial Narrow" panose="020B0606020202030204" pitchFamily="34" charset="0"/>
              </a:rPr>
              <a:t>Einzelberatung/Einzelsupervision</a:t>
            </a:r>
            <a:endParaRPr lang="de-DE" sz="1200" b="0" i="0" u="none" strike="noStrike" baseline="0" dirty="0">
              <a:solidFill>
                <a:srgbClr val="59348D"/>
              </a:solidFill>
              <a:latin typeface="Arial Narrow" panose="020B0606020202030204" pitchFamily="34" charset="0"/>
            </a:endParaRPr>
          </a:p>
          <a:p>
            <a:pPr marL="0" marR="0" indent="0" rtl="0">
              <a:buNone/>
            </a:pP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56454" y="6245417"/>
            <a:ext cx="3549133" cy="2548012"/>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Mögliche Zielsetzungen:</a:t>
            </a:r>
          </a:p>
          <a:p>
            <a:pPr marL="0" marR="570" indent="0">
              <a:buFont typeface="Arial" panose="020B0604020202020204" pitchFamily="34" charset="0"/>
              <a:buNone/>
            </a:pPr>
            <a:endParaRPr lang="de-DE" sz="1100" b="1" dirty="0">
              <a:latin typeface="Arial" panose="020B0604020202020204" pitchFamily="34" charset="0"/>
            </a:endParaRPr>
          </a:p>
          <a:p>
            <a:pPr marR="570"/>
            <a:r>
              <a:rPr lang="de-DE" sz="1100" dirty="0">
                <a:latin typeface="Arial" panose="020B0604020202020204" pitchFamily="34" charset="0"/>
              </a:rPr>
              <a:t>Reflexion des eigenen (beruflichen) Handelns</a:t>
            </a:r>
          </a:p>
          <a:p>
            <a:pPr marR="570"/>
            <a:r>
              <a:rPr lang="de-DE" sz="1100" dirty="0">
                <a:latin typeface="Arial" panose="020B0604020202020204" pitchFamily="34" charset="0"/>
              </a:rPr>
              <a:t>Klärung der eigenen Rolle im beruflichen Kontext</a:t>
            </a:r>
          </a:p>
          <a:p>
            <a:pPr marR="570"/>
            <a:r>
              <a:rPr lang="de-DE" sz="1100" dirty="0">
                <a:latin typeface="Arial" panose="020B0604020202020204" pitchFamily="34" charset="0"/>
              </a:rPr>
              <a:t>Professioneller Umgang mit Arbeitsbelastungen und Konflikten</a:t>
            </a:r>
          </a:p>
          <a:p>
            <a:pPr marR="570"/>
            <a:r>
              <a:rPr lang="de-DE" sz="1100" dirty="0">
                <a:latin typeface="Arial" panose="020B0604020202020204" pitchFamily="34" charset="0"/>
              </a:rPr>
              <a:t>Erkundung vorhandener Ressourcen</a:t>
            </a:r>
          </a:p>
          <a:p>
            <a:pPr marR="570"/>
            <a:r>
              <a:rPr lang="de-DE" sz="1100" dirty="0">
                <a:latin typeface="Arial" panose="020B0604020202020204" pitchFamily="34" charset="0"/>
              </a:rPr>
              <a:t>Erweiterung der eigenen Perspektive</a:t>
            </a:r>
          </a:p>
          <a:p>
            <a:pPr marR="570"/>
            <a:r>
              <a:rPr lang="de-DE" sz="1100" dirty="0">
                <a:latin typeface="Arial" panose="020B0604020202020204" pitchFamily="34" charset="0"/>
              </a:rPr>
              <a:t>Entwicklung neuer Handlungsmöglichkeiten</a:t>
            </a:r>
          </a:p>
          <a:p>
            <a:pPr marR="570"/>
            <a:r>
              <a:rPr lang="de-DE" sz="1100" dirty="0">
                <a:latin typeface="Arial" panose="020B0604020202020204" pitchFamily="34" charset="0"/>
              </a:rPr>
              <a:t>Würdigung des Bestehenden</a:t>
            </a:r>
          </a:p>
          <a:p>
            <a:pPr marR="570"/>
            <a:r>
              <a:rPr lang="de-DE" sz="1100" dirty="0">
                <a:latin typeface="Arial" panose="020B0604020202020204" pitchFamily="34" charset="0"/>
              </a:rPr>
              <a:t>Verweisberatung bei Bedarf / Interesse</a:t>
            </a: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376691" y="2122916"/>
            <a:ext cx="3785735" cy="855683"/>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1" i="0" u="none" strike="noStrike" baseline="0" dirty="0">
                <a:solidFill>
                  <a:srgbClr val="59348D"/>
                </a:solidFill>
                <a:latin typeface="Arial Narrow" panose="020B0606020202030204" pitchFamily="34" charset="0"/>
              </a:rPr>
              <a:t>Simone </a:t>
            </a:r>
            <a:r>
              <a:rPr lang="de-DE" sz="1200" b="1" dirty="0" err="1">
                <a:solidFill>
                  <a:srgbClr val="59348D"/>
                </a:solidFill>
                <a:latin typeface="Arial Narrow" panose="020B0606020202030204" pitchFamily="34" charset="0"/>
              </a:rPr>
              <a:t>G</a:t>
            </a:r>
            <a:r>
              <a:rPr lang="de-DE" sz="1200" b="1" i="0" u="none" strike="noStrike" baseline="0" dirty="0" err="1">
                <a:solidFill>
                  <a:srgbClr val="59348D"/>
                </a:solidFill>
                <a:latin typeface="Arial Narrow" panose="020B0606020202030204" pitchFamily="34" charset="0"/>
              </a:rPr>
              <a:t>ebelhardt</a:t>
            </a:r>
            <a:r>
              <a:rPr lang="de-DE" sz="1200" b="1" i="0" u="none" strike="noStrike" baseline="0" dirty="0">
                <a:solidFill>
                  <a:srgbClr val="59348D"/>
                </a:solidFill>
                <a:latin typeface="Arial Narrow" panose="020B0606020202030204" pitchFamily="34" charset="0"/>
              </a:rPr>
              <a:t>-Meers</a:t>
            </a:r>
          </a:p>
          <a:p>
            <a:pPr marL="0" marR="570" indent="0">
              <a:buNone/>
            </a:pPr>
            <a:r>
              <a:rPr lang="de-DE" sz="1000" b="0" i="0" u="none" strike="noStrike" baseline="0" dirty="0">
                <a:latin typeface="Arial Narrow" panose="020B0606020202030204" pitchFamily="34" charset="0"/>
              </a:rPr>
              <a:t>Diplom </a:t>
            </a:r>
            <a:r>
              <a:rPr lang="de-DE" sz="1000" dirty="0">
                <a:latin typeface="Arial Narrow" panose="020B0606020202030204" pitchFamily="34" charset="0"/>
              </a:rPr>
              <a:t>S</a:t>
            </a:r>
            <a:r>
              <a:rPr lang="de-DE" sz="1000" b="0" i="0" u="none" strike="noStrike" baseline="0" dirty="0">
                <a:latin typeface="Arial Narrow" panose="020B0606020202030204" pitchFamily="34" charset="0"/>
              </a:rPr>
              <a:t>ozialpädagogin/Sozialarbeiterin</a:t>
            </a:r>
            <a:r>
              <a:rPr lang="de-DE" sz="1000" dirty="0">
                <a:latin typeface="Arial Narrow" panose="020B0606020202030204" pitchFamily="34" charset="0"/>
              </a:rPr>
              <a:t>, Ökonomin für Personalmanagement, Systemische Therapeutin und Beraterin, systemische Supervisorin (i.A.)</a:t>
            </a:r>
            <a:endParaRPr lang="de-DE" sz="1000" b="0"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355387"/>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a:latin typeface="Arial" panose="020B0604020202020204" pitchFamily="34" charset="0"/>
                <a:cs typeface="Arial" panose="020B0604020202020204" pitchFamily="34" charset="0"/>
              </a:rPr>
              <a:t>Die Wahl des Beratungsortes erfolgt nach</a:t>
            </a:r>
            <a:r>
              <a:rPr lang="de-DE" sz="1000" b="0" i="0" u="none" strike="noStrike" baseline="0" dirty="0">
                <a:latin typeface="Arial" panose="020B0604020202020204" pitchFamily="34" charset="0"/>
                <a:cs typeface="Arial" panose="020B0604020202020204" pitchFamily="34" charset="0"/>
              </a:rPr>
              <a:t> persönlicher Abstimmung. </a:t>
            </a: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101946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err="1">
                <a:solidFill>
                  <a:schemeClr val="bg1"/>
                </a:solidFill>
                <a:latin typeface="Arial Black" panose="020B0A04020102020204" pitchFamily="34" charset="0"/>
              </a:rPr>
              <a:t>Zielgruppe</a:t>
            </a:r>
            <a:r>
              <a:rPr lang="de-DE" sz="1000" b="0" i="0" u="none" strike="noStrike" baseline="0" dirty="0" err="1">
                <a:latin typeface="Arial" panose="020B0604020202020204" pitchFamily="34" charset="0"/>
              </a:rPr>
              <a:t>Mitarbeiter</a:t>
            </a:r>
            <a:r>
              <a:rPr lang="de-DE" sz="1000" b="0" i="0" u="none" strike="noStrike" baseline="0" dirty="0">
                <a:latin typeface="Arial" panose="020B0604020202020204" pitchFamily="34" charset="0"/>
              </a:rPr>
              <a:t>*innen mit Betreuungs- oder Verwaltungs-aufgaben aus den Bereichen Wohnen und Arbeiten</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7" y="3637288"/>
            <a:ext cx="1517699" cy="73370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Nach Vereinbarung</a:t>
            </a:r>
          </a:p>
          <a:p>
            <a:pPr marL="0" indent="0">
              <a:lnSpc>
                <a:spcPct val="100000"/>
              </a:lnSpc>
              <a:buFont typeface="Arial" panose="020B0604020202020204" pitchFamily="34" charset="0"/>
              <a:buNone/>
            </a:pPr>
            <a:r>
              <a:rPr lang="de-DE" sz="1000" dirty="0">
                <a:latin typeface="Arial" panose="020B0604020202020204" pitchFamily="34" charset="0"/>
              </a:rPr>
              <a:t>Dauer: ca. 60 Min.</a:t>
            </a:r>
          </a:p>
          <a:p>
            <a:pPr marL="0" indent="0">
              <a:lnSpc>
                <a:spcPct val="100000"/>
              </a:lnSpc>
              <a:buFont typeface="Arial" panose="020B0604020202020204" pitchFamily="34" charset="0"/>
              <a:buNone/>
            </a:pPr>
            <a:r>
              <a:rPr lang="de-DE" sz="1000" dirty="0">
                <a:latin typeface="Arial" panose="020B0604020202020204" pitchFamily="34" charset="0"/>
              </a:rPr>
              <a:t>(+ Folgetermine)</a:t>
            </a:r>
            <a:endParaRPr lang="de-DE" sz="1000" dirty="0">
              <a:latin typeface="Arial Black" panose="020B0A04020102020204" pitchFamily="34" charset="0"/>
            </a:endParaRP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21108"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Einzel</a:t>
            </a:r>
          </a:p>
          <a:p>
            <a:pPr marL="0" marR="0" indent="0" algn="l" rtl="0">
              <a:buNone/>
            </a:pPr>
            <a:r>
              <a:rPr lang="de-DE" sz="1000" b="0" i="0" u="none" strike="noStrike" baseline="0" dirty="0">
                <a:latin typeface="Arial" panose="020B0604020202020204" pitchFamily="34" charset="0"/>
              </a:rPr>
              <a:t>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de-DE" sz="1400" dirty="0">
              <a:solidFill>
                <a:schemeClr val="bg1"/>
              </a:solidFill>
              <a:latin typeface="Arial Black" panose="020B0A04020102020204" pitchFamily="34" charset="0"/>
            </a:endParaRPr>
          </a:p>
          <a:p>
            <a:pPr marL="0" indent="0">
              <a:lnSpc>
                <a:spcPct val="100000"/>
              </a:lnSpc>
              <a:buFont typeface="Arial" panose="020B0604020202020204" pitchFamily="34" charset="0"/>
              <a:buNone/>
            </a:pPr>
            <a:endParaRPr lang="de-DE" sz="1000" dirty="0">
              <a:latin typeface="Arial Black" panose="020B0A04020102020204" pitchFamily="34" charset="0"/>
            </a:endParaRPr>
          </a:p>
        </p:txBody>
      </p:sp>
      <p:sp>
        <p:nvSpPr>
          <p:cNvPr id="52" name="Inhaltsplatzhalter 2">
            <a:extLst>
              <a:ext uri="{FF2B5EF4-FFF2-40B4-BE49-F238E27FC236}">
                <a16:creationId xmlns:a16="http://schemas.microsoft.com/office/drawing/2014/main" id="{6F67D00A-4090-5211-8CBB-354054423639}"/>
              </a:ext>
            </a:extLst>
          </p:cNvPr>
          <p:cNvSpPr txBox="1">
            <a:spLocks/>
          </p:cNvSpPr>
          <p:nvPr/>
        </p:nvSpPr>
        <p:spPr>
          <a:xfrm>
            <a:off x="468063" y="9142582"/>
            <a:ext cx="3220717" cy="550101"/>
          </a:xfrm>
          <a:prstGeom prst="rect">
            <a:avLst/>
          </a:prstGeom>
          <a:solidFill>
            <a:srgbClr val="59348D"/>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400" b="1" dirty="0">
                <a:solidFill>
                  <a:schemeClr val="bg1"/>
                </a:solidFill>
                <a:latin typeface="Arial" panose="020B0604020202020204" pitchFamily="34" charset="0"/>
              </a:rPr>
              <a:t>Anmeldung über: simone.meers@bdks.de</a:t>
            </a:r>
          </a:p>
        </p:txBody>
      </p:sp>
      <p:sp>
        <p:nvSpPr>
          <p:cNvPr id="13" name="Foliennummernplatzhalter 12">
            <a:extLst>
              <a:ext uri="{FF2B5EF4-FFF2-40B4-BE49-F238E27FC236}">
                <a16:creationId xmlns:a16="http://schemas.microsoft.com/office/drawing/2014/main" id="{ED30723E-1BA3-0667-C8F9-B127877AF7EC}"/>
              </a:ext>
            </a:extLst>
          </p:cNvPr>
          <p:cNvSpPr>
            <a:spLocks noGrp="1"/>
          </p:cNvSpPr>
          <p:nvPr>
            <p:ph type="sldNum" sz="quarter" idx="12"/>
          </p:nvPr>
        </p:nvSpPr>
        <p:spPr/>
        <p:txBody>
          <a:bodyPr/>
          <a:lstStyle/>
          <a:p>
            <a:fld id="{98051CB9-6888-4E64-B477-E6EAEEC55F9F}" type="slidenum">
              <a:rPr lang="de-DE" smtClean="0"/>
              <a:t>67</a:t>
            </a:fld>
            <a:endParaRPr lang="de-DE"/>
          </a:p>
        </p:txBody>
      </p:sp>
    </p:spTree>
    <p:extLst>
      <p:ext uri="{BB962C8B-B14F-4D97-AF65-F5344CB8AC3E}">
        <p14:creationId xmlns:p14="http://schemas.microsoft.com/office/powerpoint/2010/main" val="19130499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B0D39B"/>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800" dirty="0">
                <a:latin typeface="Arial Black" panose="020B0A04020102020204" pitchFamily="34" charset="0"/>
                <a:cs typeface="Arial" panose="020B0604020202020204" pitchFamily="34" charset="0"/>
              </a:rPr>
              <a:t>Betriebliches Eingliederungsmanagement </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58406" y="1167240"/>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282615" y="3584369"/>
            <a:ext cx="3567041" cy="300432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spcBef>
                <a:spcPts val="600"/>
              </a:spcBef>
              <a:spcAft>
                <a:spcPts val="600"/>
              </a:spcAft>
              <a:buNone/>
            </a:pPr>
            <a:r>
              <a:rPr lang="de-DE"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Das Betriebliche </a:t>
            </a:r>
            <a:r>
              <a:rPr lang="de-DE" sz="1100" dirty="0">
                <a:latin typeface="Arial" panose="020B0604020202020204" pitchFamily="34" charset="0"/>
                <a:ea typeface="Calibri" panose="020F0502020204030204" pitchFamily="34" charset="0"/>
                <a:cs typeface="Arial" panose="020B0604020202020204" pitchFamily="34" charset="0"/>
              </a:rPr>
              <a:t>E</a:t>
            </a:r>
            <a:r>
              <a:rPr lang="de-DE"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ingliederungsmanagement (BEM) ist ein präventives Angebot. Als lösungsorientierter, ergebnisoffener und gemeinsamer Suchprozess eröffnet es die Möglichkeit, krankheitsbedingte </a:t>
            </a:r>
            <a:r>
              <a:rPr lang="de-DE" sz="1100" dirty="0">
                <a:latin typeface="Arial" panose="020B0604020202020204" pitchFamily="34" charset="0"/>
                <a:ea typeface="Calibri" panose="020F0502020204030204" pitchFamily="34" charset="0"/>
                <a:cs typeface="Arial" panose="020B0604020202020204" pitchFamily="34" charset="0"/>
              </a:rPr>
              <a:t>F</a:t>
            </a:r>
            <a:r>
              <a:rPr lang="de-DE"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ehlzeiten zu überwinden, diesen vorzubeugen und sie zu reduzieren. Gemäß der gesetzlichen Grundlage haben alle Mitarbeiter*innen </a:t>
            </a:r>
            <a:r>
              <a:rPr lang="de-DE" sz="1100" dirty="0">
                <a:latin typeface="Arial" panose="020B0604020202020204" pitchFamily="34" charset="0"/>
                <a:ea typeface="Calibri" panose="020F0502020204030204" pitchFamily="34" charset="0"/>
                <a:cs typeface="Arial" panose="020B0604020202020204" pitchFamily="34" charset="0"/>
              </a:rPr>
              <a:t>A</a:t>
            </a:r>
            <a:r>
              <a:rPr lang="de-DE"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nspruch auf ein BEM, wenn Sie innerhalb von 12 Monaten länger als sechs Wochen ununterbrochen oder wiederholt arbeitsunfähig erkrankt sind. Sie werden im Fall automatisch von den BEM-Koordinatorinnen zu einem Beratungsgespräch eingeladen, der Arbeitgeber ist zu diesem Angebot verpflichtet. Alternativ können Sie ein Beratungsgespräch auch eigeninitiativ anregen. Das gesamte Verfahren beruht auf Freiwilligkeit und kann nicht ohne Ihre </a:t>
            </a:r>
            <a:r>
              <a:rPr lang="de-DE" sz="1100" dirty="0">
                <a:latin typeface="Arial" panose="020B0604020202020204" pitchFamily="34" charset="0"/>
                <a:ea typeface="Calibri" panose="020F0502020204030204" pitchFamily="34" charset="0"/>
                <a:cs typeface="Arial" panose="020B0604020202020204" pitchFamily="34" charset="0"/>
              </a:rPr>
              <a:t>Z</a:t>
            </a:r>
            <a:r>
              <a:rPr lang="de-DE"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ustimmung durchgeführt werden.</a:t>
            </a:r>
          </a:p>
          <a:p>
            <a:pPr marL="0" indent="0">
              <a:lnSpc>
                <a:spcPct val="110000"/>
              </a:lnSpc>
              <a:spcBef>
                <a:spcPts val="600"/>
              </a:spcBef>
              <a:spcAft>
                <a:spcPts val="600"/>
              </a:spcAft>
              <a:buNone/>
            </a:pPr>
            <a:endParaRPr lang="de-DE" sz="1100" dirty="0">
              <a:latin typeface="Arial" panose="020B060402020202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59348D"/>
                </a:solidFill>
                <a:latin typeface="Arial Narrow" panose="020B0606020202030204" pitchFamily="34" charset="0"/>
              </a:rPr>
              <a:t>Einzelberatung</a:t>
            </a:r>
            <a:endParaRPr lang="de-DE" sz="1200" b="0" i="0" u="none" strike="noStrike" baseline="0" dirty="0">
              <a:solidFill>
                <a:srgbClr val="59348D"/>
              </a:solidFill>
              <a:latin typeface="Arial Narrow" panose="020B0606020202030204" pitchFamily="34" charset="0"/>
            </a:endParaRPr>
          </a:p>
          <a:p>
            <a:pPr marL="0" marR="0" indent="0" rtl="0">
              <a:buNone/>
            </a:pP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278115" y="6691531"/>
            <a:ext cx="3549133" cy="238290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Gemeinsam:</a:t>
            </a:r>
          </a:p>
          <a:p>
            <a:pPr marR="570"/>
            <a:r>
              <a:rPr lang="de-DE" sz="1100" dirty="0">
                <a:latin typeface="Arial" panose="020B0604020202020204" pitchFamily="34" charset="0"/>
              </a:rPr>
              <a:t>Gehen wir vorrangig betrieblichen Ursachen von Arbeitsunfähigkeitszeiten nach</a:t>
            </a:r>
          </a:p>
          <a:p>
            <a:pPr marR="570"/>
            <a:r>
              <a:rPr lang="de-DE" sz="1100" dirty="0">
                <a:latin typeface="Arial" panose="020B0604020202020204" pitchFamily="34" charset="0"/>
              </a:rPr>
              <a:t>Suchen wir nach Möglichkeiten, die Arbeitsunfähigkeit zu überwinden bzw. bei Bedarf den Arbeitsplatz entsprechend zu gestalten</a:t>
            </a:r>
          </a:p>
          <a:p>
            <a:pPr marL="0" marR="570" indent="0">
              <a:buNone/>
            </a:pPr>
            <a:endParaRPr lang="de-DE" sz="1100" dirty="0">
              <a:latin typeface="Arial" panose="020B0604020202020204" pitchFamily="34" charset="0"/>
            </a:endParaRPr>
          </a:p>
          <a:p>
            <a:pPr marL="0" marR="570" indent="0">
              <a:buNone/>
            </a:pPr>
            <a:r>
              <a:rPr lang="de-DE" sz="1100" b="1" dirty="0">
                <a:latin typeface="Arial" panose="020B0604020202020204" pitchFamily="34" charset="0"/>
              </a:rPr>
              <a:t>Grundprinzipien des BEM:</a:t>
            </a:r>
          </a:p>
          <a:p>
            <a:pPr marR="570"/>
            <a:r>
              <a:rPr lang="de-DE" sz="1100" dirty="0">
                <a:latin typeface="Arial" panose="020B0604020202020204" pitchFamily="34" charset="0"/>
              </a:rPr>
              <a:t>freiwillig, vertraulich, individuell, lösungsorientiert, ergebnisoffen, gemeinschaftlich</a:t>
            </a: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921C8458-75F6-01E9-D187-99BF5B3D1B31}"/>
              </a:ext>
            </a:extLst>
          </p:cNvPr>
          <p:cNvSpPr txBox="1">
            <a:spLocks/>
          </p:cNvSpPr>
          <p:nvPr/>
        </p:nvSpPr>
        <p:spPr>
          <a:xfrm>
            <a:off x="278115" y="1998236"/>
            <a:ext cx="3785735" cy="1375960"/>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b="1" i="0" u="none" strike="noStrike" baseline="0" dirty="0">
                <a:solidFill>
                  <a:srgbClr val="59348D"/>
                </a:solidFill>
                <a:latin typeface="Arial Narrow" panose="020B0606020202030204" pitchFamily="34" charset="0"/>
              </a:rPr>
              <a:t>BEM-Koordinatorinnen:</a:t>
            </a:r>
          </a:p>
          <a:p>
            <a:pPr marL="0" marR="570" indent="0" rtl="0">
              <a:buNone/>
            </a:pPr>
            <a:r>
              <a:rPr lang="de-DE" sz="1200" b="1" i="0" u="none" strike="noStrike" baseline="0" dirty="0">
                <a:solidFill>
                  <a:srgbClr val="59348D"/>
                </a:solidFill>
                <a:latin typeface="Arial Narrow" panose="020B0606020202030204" pitchFamily="34" charset="0"/>
              </a:rPr>
              <a:t>Simone </a:t>
            </a:r>
            <a:r>
              <a:rPr lang="de-DE" sz="1200" b="1" dirty="0" err="1">
                <a:solidFill>
                  <a:srgbClr val="59348D"/>
                </a:solidFill>
                <a:latin typeface="Arial Narrow" panose="020B0606020202030204" pitchFamily="34" charset="0"/>
              </a:rPr>
              <a:t>G</a:t>
            </a:r>
            <a:r>
              <a:rPr lang="de-DE" sz="1200" b="1" i="0" u="none" strike="noStrike" baseline="0" dirty="0" err="1">
                <a:solidFill>
                  <a:srgbClr val="59348D"/>
                </a:solidFill>
                <a:latin typeface="Arial Narrow" panose="020B0606020202030204" pitchFamily="34" charset="0"/>
              </a:rPr>
              <a:t>ebelhardt</a:t>
            </a:r>
            <a:r>
              <a:rPr lang="de-DE" sz="1200" b="1" i="0" u="none" strike="noStrike" baseline="0" dirty="0">
                <a:solidFill>
                  <a:srgbClr val="59348D"/>
                </a:solidFill>
                <a:latin typeface="Arial Narrow" panose="020B0606020202030204" pitchFamily="34" charset="0"/>
              </a:rPr>
              <a:t>-Meers</a:t>
            </a:r>
          </a:p>
          <a:p>
            <a:pPr marL="0" marR="570" indent="0">
              <a:buNone/>
            </a:pPr>
            <a:r>
              <a:rPr lang="de-DE" sz="1000" b="0" i="0" u="none" strike="noStrike" baseline="0" dirty="0">
                <a:latin typeface="Arial Narrow" panose="020B0606020202030204" pitchFamily="34" charset="0"/>
              </a:rPr>
              <a:t>Zuständigkeit: BDK e.V., BKZ gGmbH, bdks-Inklusionsbetriebe </a:t>
            </a:r>
            <a:r>
              <a:rPr lang="de-DE" sz="1000" b="0" i="0" u="none" strike="noStrike" baseline="0" dirty="0" err="1">
                <a:latin typeface="Arial Narrow" panose="020B0606020202030204" pitchFamily="34" charset="0"/>
              </a:rPr>
              <a:t>gmbh</a:t>
            </a:r>
            <a:r>
              <a:rPr lang="de-DE" sz="1000" b="0" i="0" u="none" strike="noStrike" baseline="0" dirty="0">
                <a:latin typeface="Arial Narrow" panose="020B0606020202030204" pitchFamily="34" charset="0"/>
              </a:rPr>
              <a:t>, bdks-</a:t>
            </a:r>
            <a:r>
              <a:rPr lang="de-DE" sz="1000" b="0" i="0" u="none" strike="noStrike" baseline="0" dirty="0" err="1">
                <a:latin typeface="Arial Narrow" panose="020B0606020202030204" pitchFamily="34" charset="0"/>
              </a:rPr>
              <a:t>integra</a:t>
            </a:r>
            <a:r>
              <a:rPr lang="de-DE" sz="1000" b="0" i="0" u="none" strike="noStrike" baseline="0" dirty="0">
                <a:latin typeface="Arial Narrow" panose="020B0606020202030204" pitchFamily="34" charset="0"/>
              </a:rPr>
              <a:t> </a:t>
            </a:r>
            <a:r>
              <a:rPr lang="de-DE" sz="1000" b="0" i="0" u="none" strike="noStrike" baseline="0" dirty="0" err="1">
                <a:latin typeface="Arial Narrow" panose="020B0606020202030204" pitchFamily="34" charset="0"/>
              </a:rPr>
              <a:t>gmbh</a:t>
            </a:r>
            <a:r>
              <a:rPr lang="de-DE" sz="1000" b="0" i="0" u="none" strike="noStrike" baseline="0" dirty="0">
                <a:latin typeface="Arial Narrow" panose="020B0606020202030204" pitchFamily="34" charset="0"/>
              </a:rPr>
              <a:t>, bdks-haus und </a:t>
            </a:r>
            <a:r>
              <a:rPr lang="de-DE" sz="1000" b="0" i="0" u="none" strike="noStrike" baseline="0" dirty="0" err="1">
                <a:latin typeface="Arial Narrow" panose="020B0606020202030204" pitchFamily="34" charset="0"/>
              </a:rPr>
              <a:t>service</a:t>
            </a:r>
            <a:r>
              <a:rPr lang="de-DE" sz="1000" b="0" i="0" u="none" strike="noStrike" baseline="0" dirty="0">
                <a:latin typeface="Arial Narrow" panose="020B0606020202030204" pitchFamily="34" charset="0"/>
              </a:rPr>
              <a:t> </a:t>
            </a:r>
            <a:r>
              <a:rPr lang="de-DE" sz="1000" b="0" i="0" u="none" strike="noStrike" baseline="0" dirty="0" err="1">
                <a:latin typeface="Arial Narrow" panose="020B0606020202030204" pitchFamily="34" charset="0"/>
              </a:rPr>
              <a:t>gmbh</a:t>
            </a:r>
            <a:r>
              <a:rPr lang="de-DE" sz="1000" b="0" i="0" u="none" strike="noStrike" baseline="0" dirty="0">
                <a:latin typeface="Arial Narrow" panose="020B0606020202030204" pitchFamily="34" charset="0"/>
              </a:rPr>
              <a:t>, </a:t>
            </a:r>
            <a:r>
              <a:rPr lang="de-DE" sz="1000" b="0" i="0" u="none" strike="noStrike" baseline="0" dirty="0" err="1">
                <a:latin typeface="Arial Narrow" panose="020B0606020202030204" pitchFamily="34" charset="0"/>
              </a:rPr>
              <a:t>Saniplus</a:t>
            </a:r>
            <a:r>
              <a:rPr lang="de-DE" sz="1000" b="0" i="0" u="none" strike="noStrike" baseline="0" dirty="0">
                <a:latin typeface="Arial Narrow" panose="020B0606020202030204" pitchFamily="34" charset="0"/>
              </a:rPr>
              <a:t> Handicap </a:t>
            </a:r>
            <a:r>
              <a:rPr lang="de-DE" sz="1000" b="0" i="0" u="none" strike="noStrike" baseline="0" dirty="0" err="1">
                <a:latin typeface="Arial Narrow" panose="020B0606020202030204" pitchFamily="34" charset="0"/>
              </a:rPr>
              <a:t>Construct</a:t>
            </a:r>
            <a:r>
              <a:rPr lang="de-DE" sz="1000" b="0" i="0" u="none" strike="noStrike" baseline="0" dirty="0">
                <a:latin typeface="Arial Narrow" panose="020B0606020202030204" pitchFamily="34" charset="0"/>
              </a:rPr>
              <a:t> GmbH</a:t>
            </a:r>
            <a:endParaRPr lang="de-DE" sz="1000" b="1" i="0" u="none" strike="noStrike" baseline="0" dirty="0">
              <a:solidFill>
                <a:srgbClr val="59348D"/>
              </a:solidFill>
              <a:latin typeface="Arial Narrow" panose="020B0606020202030204" pitchFamily="34" charset="0"/>
            </a:endParaRPr>
          </a:p>
          <a:p>
            <a:pPr marL="0" marR="570" indent="0">
              <a:buNone/>
            </a:pPr>
            <a:r>
              <a:rPr lang="de-DE" sz="1200" b="1" i="0" u="none" strike="noStrike" baseline="0" dirty="0">
                <a:solidFill>
                  <a:srgbClr val="59348D"/>
                </a:solidFill>
                <a:latin typeface="Arial Narrow" panose="020B0606020202030204" pitchFamily="34" charset="0"/>
              </a:rPr>
              <a:t>Stefanie Rühl</a:t>
            </a:r>
          </a:p>
          <a:p>
            <a:pPr marL="0" marR="570" indent="0">
              <a:buNone/>
            </a:pPr>
            <a:r>
              <a:rPr lang="de-DE" sz="1000" dirty="0">
                <a:latin typeface="Arial Narrow" panose="020B0606020202030204" pitchFamily="34" charset="0"/>
              </a:rPr>
              <a:t>Zuständigkeit: </a:t>
            </a:r>
            <a:r>
              <a:rPr lang="de-DE" sz="1000" dirty="0" err="1">
                <a:latin typeface="Arial Narrow" panose="020B0606020202030204" pitchFamily="34" charset="0"/>
              </a:rPr>
              <a:t>DiWo</a:t>
            </a:r>
            <a:r>
              <a:rPr lang="de-DE" sz="1000" dirty="0">
                <a:latin typeface="Arial Narrow" panose="020B0606020202030204" pitchFamily="34" charset="0"/>
              </a:rPr>
              <a:t> gGmbH</a:t>
            </a:r>
          </a:p>
          <a:p>
            <a:pPr marL="0" marR="570" indent="0">
              <a:buNone/>
            </a:pPr>
            <a:endParaRPr lang="de-DE" sz="1000" dirty="0">
              <a:latin typeface="Arial Narrow" panose="020B0606020202030204" pitchFamily="34" charset="0"/>
            </a:endParaRPr>
          </a:p>
          <a:p>
            <a:pPr marL="0" marR="570" indent="0">
              <a:buNone/>
            </a:pPr>
            <a:endParaRPr lang="de-DE" sz="1000" b="0" i="0" u="none" strike="noStrike" baseline="0" dirty="0">
              <a:latin typeface="Arial Narrow" panose="020B0606020202030204" pitchFamily="34" charset="0"/>
            </a:endParaRPr>
          </a:p>
        </p:txBody>
      </p: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i="0" u="none" strike="noStrike" baseline="0" dirty="0" err="1">
                <a:solidFill>
                  <a:schemeClr val="bg1"/>
                </a:solidFill>
                <a:latin typeface="Arial Black" panose="020B0A04020102020204" pitchFamily="34" charset="0"/>
                <a:cs typeface="Arial" panose="020B0604020202020204" pitchFamily="34" charset="0"/>
              </a:rPr>
              <a:t>bdks</a:t>
            </a:r>
            <a:r>
              <a:rPr lang="de-DE" sz="2000" b="1" i="0" u="none" strike="noStrike" baseline="0" dirty="0">
                <a:solidFill>
                  <a:schemeClr val="bg1"/>
                </a:solidFill>
                <a:latin typeface="Arial Black" panose="020B0A04020102020204" pitchFamily="34" charset="0"/>
                <a:cs typeface="Arial" panose="020B0604020202020204" pitchFamily="34" charset="0"/>
              </a:rPr>
              <a:t> </a:t>
            </a:r>
          </a:p>
          <a:p>
            <a:pPr marL="0" indent="0">
              <a:lnSpc>
                <a:spcPct val="100000"/>
              </a:lnSpc>
              <a:buFont typeface="Arial" panose="020B0604020202020204" pitchFamily="34" charset="0"/>
              <a:buNone/>
            </a:pPr>
            <a:r>
              <a:rPr lang="de-DE" sz="1000" dirty="0">
                <a:latin typeface="Arial" panose="020B0604020202020204" pitchFamily="34" charset="0"/>
                <a:cs typeface="Arial" panose="020B0604020202020204" pitchFamily="34" charset="0"/>
              </a:rPr>
              <a:t>telefonisch oder persönlich</a:t>
            </a:r>
            <a:endParaRPr lang="de-DE" sz="1000" b="0" i="0" u="none" strike="noStrike" baseline="0" dirty="0">
              <a:latin typeface="Arial" panose="020B0604020202020204" pitchFamily="34" charset="0"/>
              <a:cs typeface="Arial" panose="020B0604020202020204" pitchFamily="34" charset="0"/>
            </a:endParaRP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101946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dirty="0">
                <a:latin typeface="Arial" panose="020B0604020202020204" pitchFamily="34" charset="0"/>
              </a:rPr>
              <a:t>gemäß § 167 Abs. 2 SGB IX und alle interessierten Mitarbeiter*innen</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7" y="3637288"/>
            <a:ext cx="1517699" cy="73370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Nach Vereinbarung</a:t>
            </a:r>
            <a:endParaRPr lang="de-DE" sz="1000" dirty="0">
              <a:latin typeface="Arial Black" panose="020B0A04020102020204" pitchFamily="34" charset="0"/>
            </a:endParaRP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21108"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Einzel</a:t>
            </a:r>
          </a:p>
          <a:p>
            <a:pPr marL="0" marR="0" indent="0" algn="l" rtl="0">
              <a:buNone/>
            </a:pPr>
            <a:r>
              <a:rPr lang="de-DE" sz="1000" b="0" i="0" u="none" strike="noStrike" baseline="0" dirty="0">
                <a:latin typeface="Arial" panose="020B0604020202020204" pitchFamily="34" charset="0"/>
              </a:rPr>
              <a:t>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de-DE" sz="1400" dirty="0">
              <a:solidFill>
                <a:schemeClr val="bg1"/>
              </a:solidFill>
              <a:latin typeface="Arial Black" panose="020B0A04020102020204" pitchFamily="34" charset="0"/>
            </a:endParaRPr>
          </a:p>
          <a:p>
            <a:pPr marL="0" indent="0">
              <a:lnSpc>
                <a:spcPct val="100000"/>
              </a:lnSpc>
              <a:buFont typeface="Arial" panose="020B0604020202020204" pitchFamily="34" charset="0"/>
              <a:buNone/>
            </a:pPr>
            <a:endParaRPr lang="de-DE" sz="1000" dirty="0">
              <a:latin typeface="Arial Black" panose="020B0A04020102020204" pitchFamily="34" charset="0"/>
            </a:endParaRPr>
          </a:p>
        </p:txBody>
      </p:sp>
      <p:sp>
        <p:nvSpPr>
          <p:cNvPr id="52" name="Inhaltsplatzhalter 2">
            <a:extLst>
              <a:ext uri="{FF2B5EF4-FFF2-40B4-BE49-F238E27FC236}">
                <a16:creationId xmlns:a16="http://schemas.microsoft.com/office/drawing/2014/main" id="{6F67D00A-4090-5211-8CBB-354054423639}"/>
              </a:ext>
            </a:extLst>
          </p:cNvPr>
          <p:cNvSpPr txBox="1">
            <a:spLocks/>
          </p:cNvSpPr>
          <p:nvPr/>
        </p:nvSpPr>
        <p:spPr>
          <a:xfrm>
            <a:off x="468063" y="8867532"/>
            <a:ext cx="3220717" cy="915296"/>
          </a:xfrm>
          <a:prstGeom prst="rect">
            <a:avLst/>
          </a:prstGeom>
          <a:solidFill>
            <a:srgbClr val="59348D"/>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400" b="1" dirty="0">
                <a:solidFill>
                  <a:schemeClr val="bg1"/>
                </a:solidFill>
                <a:latin typeface="Arial" panose="020B0604020202020204" pitchFamily="34" charset="0"/>
              </a:rPr>
              <a:t>Kontakt:</a:t>
            </a:r>
          </a:p>
          <a:p>
            <a:pPr marL="0" marR="570" indent="0">
              <a:lnSpc>
                <a:spcPct val="100000"/>
              </a:lnSpc>
              <a:buFont typeface="Arial" panose="020B0604020202020204" pitchFamily="34" charset="0"/>
              <a:buNone/>
            </a:pPr>
            <a:r>
              <a:rPr lang="de-DE" sz="1400" b="1" dirty="0">
                <a:solidFill>
                  <a:schemeClr val="bg1"/>
                </a:solidFill>
                <a:latin typeface="Arial" panose="020B0604020202020204" pitchFamily="34" charset="0"/>
              </a:rPr>
              <a:t>stefanie.ruehl@bdks.de</a:t>
            </a:r>
          </a:p>
          <a:p>
            <a:pPr marL="0" marR="570" indent="0">
              <a:lnSpc>
                <a:spcPct val="100000"/>
              </a:lnSpc>
              <a:buFont typeface="Arial" panose="020B0604020202020204" pitchFamily="34" charset="0"/>
              <a:buNone/>
            </a:pPr>
            <a:r>
              <a:rPr lang="de-DE" sz="1400" b="1" dirty="0">
                <a:solidFill>
                  <a:schemeClr val="bg1"/>
                </a:solidFill>
                <a:latin typeface="Arial" panose="020B0604020202020204" pitchFamily="34" charset="0"/>
              </a:rPr>
              <a:t>simone.meers@bdks.de</a:t>
            </a:r>
          </a:p>
        </p:txBody>
      </p:sp>
      <p:sp>
        <p:nvSpPr>
          <p:cNvPr id="13" name="Foliennummernplatzhalter 12">
            <a:extLst>
              <a:ext uri="{FF2B5EF4-FFF2-40B4-BE49-F238E27FC236}">
                <a16:creationId xmlns:a16="http://schemas.microsoft.com/office/drawing/2014/main" id="{F3FA8D73-5198-1D68-B522-D53CFCF90A53}"/>
              </a:ext>
            </a:extLst>
          </p:cNvPr>
          <p:cNvSpPr>
            <a:spLocks noGrp="1"/>
          </p:cNvSpPr>
          <p:nvPr>
            <p:ph type="sldNum" sz="quarter" idx="12"/>
          </p:nvPr>
        </p:nvSpPr>
        <p:spPr/>
        <p:txBody>
          <a:bodyPr/>
          <a:lstStyle/>
          <a:p>
            <a:fld id="{98051CB9-6888-4E64-B477-E6EAEEC55F9F}" type="slidenum">
              <a:rPr lang="de-DE" smtClean="0"/>
              <a:t>68</a:t>
            </a:fld>
            <a:endParaRPr lang="de-DE"/>
          </a:p>
        </p:txBody>
      </p:sp>
    </p:spTree>
    <p:extLst>
      <p:ext uri="{BB962C8B-B14F-4D97-AF65-F5344CB8AC3E}">
        <p14:creationId xmlns:p14="http://schemas.microsoft.com/office/powerpoint/2010/main" val="38962425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B0D39B"/>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Black" panose="020B0A04020102020204" pitchFamily="34" charset="0"/>
                <a:ea typeface="+mj-ea"/>
                <a:cs typeface="Arial" panose="020B0604020202020204" pitchFamily="34" charset="0"/>
              </a:rPr>
              <a:t>Betriebliche Gesundheitsförderung </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58406" y="1167240"/>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56791" y="2860306"/>
            <a:ext cx="3567041" cy="300432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600"/>
              </a:spcBef>
              <a:spcAft>
                <a:spcPts val="600"/>
              </a:spcAft>
              <a:buClrTx/>
              <a:buSzTx/>
              <a:buFont typeface="Arial" panose="020B0604020202020204" pitchFamily="34" charset="0"/>
              <a:buNone/>
              <a:tabLst/>
              <a:defRPr/>
            </a:pPr>
            <a:r>
              <a:rPr kumimoji="0" lang="de-DE"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Vergünstigt Trainieren bei Progress     Mitarbeiter*innen und Klient*innen erhalten Rabatt. </a:t>
            </a:r>
          </a:p>
          <a:p>
            <a:pPr marL="0" marR="0" lvl="0" indent="0" algn="l" defTabSz="685800" rtl="0" eaLnBrk="1" fontAlgn="auto" latinLnBrk="0" hangingPunct="1">
              <a:lnSpc>
                <a:spcPct val="110000"/>
              </a:lnSpc>
              <a:spcBef>
                <a:spcPts val="600"/>
              </a:spcBef>
              <a:spcAft>
                <a:spcPts val="600"/>
              </a:spcAft>
              <a:buClrTx/>
              <a:buSzTx/>
              <a:buFont typeface="Arial" panose="020B0604020202020204" pitchFamily="34" charset="0"/>
              <a:buNone/>
              <a:tabLst/>
              <a:defRPr/>
            </a:pPr>
            <a:r>
              <a:rPr kumimoji="0" lang="de-DE"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Gemeinsam fit und dabei Geld sparen! Die </a:t>
            </a:r>
            <a:r>
              <a:rPr kumimoji="0" lang="de-DE" sz="11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bdks</a:t>
            </a:r>
            <a:r>
              <a:rPr kumimoji="0" lang="de-DE"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kooperiert </a:t>
            </a:r>
            <a:r>
              <a:rPr lang="de-DE" sz="1100" dirty="0">
                <a:solidFill>
                  <a:prstClr val="black"/>
                </a:solidFill>
                <a:latin typeface="Arial" panose="020B0604020202020204" pitchFamily="34" charset="0"/>
                <a:ea typeface="Calibri" panose="020F0502020204030204" pitchFamily="34" charset="0"/>
                <a:cs typeface="Arial" panose="020B0604020202020204" pitchFamily="34" charset="0"/>
              </a:rPr>
              <a:t>seit </a:t>
            </a:r>
            <a:r>
              <a:rPr kumimoji="0" lang="de-DE"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April 2023 mit der Fitness- und Freizeitwelt in Hofgeismar. Klient*innen und Mitarbeiter*innen, die sich als solche ausweisen können, bekommen vergünstigte Konditionen. </a:t>
            </a:r>
          </a:p>
          <a:p>
            <a:pPr marL="0" marR="0" lvl="0" indent="0" algn="l" defTabSz="6858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de-DE" sz="1100" dirty="0">
                <a:solidFill>
                  <a:prstClr val="black"/>
                </a:solidFill>
                <a:latin typeface="Arial" panose="020B0604020202020204" pitchFamily="34" charset="0"/>
                <a:ea typeface="Calibri" panose="020F0502020204030204" pitchFamily="34" charset="0"/>
                <a:cs typeface="Arial" panose="020B0604020202020204" pitchFamily="34" charset="0"/>
              </a:rPr>
              <a:t>Die Beiträge für die </a:t>
            </a:r>
            <a:r>
              <a:rPr lang="de-DE" sz="1100" dirty="0" err="1">
                <a:solidFill>
                  <a:prstClr val="black"/>
                </a:solidFill>
                <a:latin typeface="Arial" panose="020B0604020202020204" pitchFamily="34" charset="0"/>
                <a:ea typeface="Calibri" panose="020F0502020204030204" pitchFamily="34" charset="0"/>
                <a:cs typeface="Arial" panose="020B0604020202020204" pitchFamily="34" charset="0"/>
              </a:rPr>
              <a:t>bdks</a:t>
            </a:r>
            <a:r>
              <a:rPr lang="de-DE" sz="1100" dirty="0">
                <a:solidFill>
                  <a:prstClr val="black"/>
                </a:solidFill>
                <a:latin typeface="Arial" panose="020B0604020202020204" pitchFamily="34" charset="0"/>
                <a:ea typeface="Calibri" panose="020F0502020204030204" pitchFamily="34" charset="0"/>
                <a:cs typeface="Arial" panose="020B0604020202020204" pitchFamily="34" charset="0"/>
              </a:rPr>
              <a:t> liegen bei 9,00€/ Woche (bei min. 25 Mitarbeiter*innen oder Klient*innen!)      </a:t>
            </a:r>
          </a:p>
          <a:p>
            <a:pPr marL="0" marR="0" lvl="0" indent="0" algn="l" defTabSz="6858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de-DE" sz="1100" dirty="0">
                <a:solidFill>
                  <a:prstClr val="black"/>
                </a:solidFill>
                <a:latin typeface="Arial" panose="020B0604020202020204" pitchFamily="34" charset="0"/>
                <a:ea typeface="Calibri" panose="020F0502020204030204" pitchFamily="34" charset="0"/>
                <a:cs typeface="Arial" panose="020B0604020202020204" pitchFamily="34" charset="0"/>
              </a:rPr>
              <a:t>Der normale Beitrag beträgt aktuell 18,00€/ Woche.</a:t>
            </a:r>
          </a:p>
          <a:p>
            <a:pPr marL="0" marR="0" lvl="0" indent="0" algn="l" defTabSz="6858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de-DE" sz="1100" dirty="0">
                <a:solidFill>
                  <a:prstClr val="black"/>
                </a:solidFill>
                <a:latin typeface="Arial" panose="020B0604020202020204" pitchFamily="34" charset="0"/>
                <a:ea typeface="Calibri" panose="020F0502020204030204" pitchFamily="34" charset="0"/>
                <a:cs typeface="Arial" panose="020B0604020202020204" pitchFamily="34" charset="0"/>
              </a:rPr>
              <a:t>Der Beitrag beinhaltet die Nutzung des gesamten Geräteparks inkl. </a:t>
            </a:r>
            <a:r>
              <a:rPr lang="de-DE" sz="1100" dirty="0" err="1">
                <a:solidFill>
                  <a:prstClr val="black"/>
                </a:solidFill>
                <a:latin typeface="Arial" panose="020B0604020202020204" pitchFamily="34" charset="0"/>
                <a:ea typeface="Calibri" panose="020F0502020204030204" pitchFamily="34" charset="0"/>
                <a:cs typeface="Arial" panose="020B0604020202020204" pitchFamily="34" charset="0"/>
              </a:rPr>
              <a:t>milon</a:t>
            </a:r>
            <a:r>
              <a:rPr lang="de-DE" sz="1100" dirty="0">
                <a:solidFill>
                  <a:prstClr val="black"/>
                </a:solidFill>
                <a:latin typeface="Arial" panose="020B0604020202020204" pitchFamily="34" charset="0"/>
                <a:ea typeface="Calibri" panose="020F0502020204030204" pitchFamily="34" charset="0"/>
                <a:cs typeface="Arial" panose="020B0604020202020204" pitchFamily="34" charset="0"/>
              </a:rPr>
              <a:t>-Gesundheitszirkel, Vibrationstraining, Teilnahme an Kursangeboten, diverse Analysen und die Nutzung des Wellnessbereiches.                                                                                                                              </a:t>
            </a:r>
          </a:p>
          <a:p>
            <a:pPr marL="0" marR="0" lvl="0" indent="0" algn="l" defTabSz="6858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lang="de-DE" sz="1100" dirty="0">
              <a:solidFill>
                <a:prstClr val="black"/>
              </a:solidFill>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de-DE" sz="1100" dirty="0">
                <a:solidFill>
                  <a:prstClr val="black"/>
                </a:solidFill>
                <a:latin typeface="Arial" panose="020B0604020202020204" pitchFamily="34" charset="0"/>
                <a:cs typeface="Arial" panose="020B0604020202020204" pitchFamily="34" charset="0"/>
              </a:rPr>
              <a:t>		</a:t>
            </a: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lvl="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de-DE" sz="1200" dirty="0">
                <a:solidFill>
                  <a:srgbClr val="59348D"/>
                </a:solidFill>
                <a:latin typeface="Arial Narrow" panose="020B0606020202030204" pitchFamily="34" charset="0"/>
              </a:rPr>
              <a:t>Kooperation Fitness- und Freizeitwelt Progress Hofgeismar</a:t>
            </a:r>
            <a:endParaRPr kumimoji="0" lang="de-DE" sz="1200" b="0" i="0" u="none" strike="noStrike" kern="1200" cap="none" spc="0" normalizeH="0" baseline="0" noProof="0" dirty="0">
              <a:ln>
                <a:noFill/>
              </a:ln>
              <a:solidFill>
                <a:srgbClr val="59348D"/>
              </a:solidFill>
              <a:effectLst/>
              <a:uLnTx/>
              <a:uFillTx/>
              <a:latin typeface="Arial Narrow" panose="020B0606020202030204" pitchFamily="34" charset="0"/>
              <a:ea typeface="+mn-ea"/>
              <a:cs typeface="+mn-cs"/>
            </a:endParaRPr>
          </a:p>
          <a:p>
            <a:pPr marL="0" marR="0" lvl="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de-DE" sz="1200" b="0" i="0" u="none" strike="noStrike" kern="1200" cap="none" spc="0" normalizeH="0" baseline="0" noProof="0" dirty="0">
                <a:ln>
                  <a:noFill/>
                </a:ln>
                <a:solidFill>
                  <a:srgbClr val="59348D"/>
                </a:solidFill>
                <a:effectLst/>
                <a:uLnTx/>
                <a:uFillTx/>
                <a:latin typeface="Arial Narrow" panose="020B0606020202030204" pitchFamily="34" charset="0"/>
                <a:ea typeface="+mn-ea"/>
                <a:cs typeface="+mn-cs"/>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401513" y="8456079"/>
            <a:ext cx="3549133" cy="64805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lvl="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endParaRPr kumimoji="0" lang="de-DE"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525058"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563"/>
              </a:spcBef>
              <a:spcAft>
                <a:spcPts val="0"/>
              </a:spcAft>
              <a:buClrTx/>
              <a:buSzTx/>
              <a:buFont typeface="Arial" panose="020B0604020202020204" pitchFamily="34" charset="0"/>
              <a:buNone/>
              <a:tabLst/>
              <a:defRPr/>
            </a:pPr>
            <a:r>
              <a:rPr kumimoji="0" lang="de-DE" sz="1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Hofgeismar</a:t>
            </a:r>
          </a:p>
          <a:p>
            <a:pPr marL="0" indent="0">
              <a:lnSpc>
                <a:spcPct val="100000"/>
              </a:lnSpc>
              <a:buNone/>
              <a:defRPr/>
            </a:pPr>
            <a:r>
              <a:rPr kumimoji="0" lang="de-DE" sz="1000" b="0" i="0" u="none" strike="noStrike" kern="1200" cap="none" spc="0" normalizeH="0" baseline="0" noProof="0" dirty="0">
                <a:ln>
                  <a:noFill/>
                </a:ln>
                <a:effectLst/>
                <a:uLnTx/>
                <a:uFillTx/>
                <a:latin typeface="Arial" panose="020B0604020202020204" pitchFamily="34" charset="0"/>
                <a:ea typeface="+mn-ea"/>
                <a:cs typeface="+mn-cs"/>
              </a:rPr>
              <a:t>Am Anger 7</a:t>
            </a:r>
          </a:p>
          <a:p>
            <a:pPr marL="0" indent="0">
              <a:lnSpc>
                <a:spcPct val="100000"/>
              </a:lnSpc>
              <a:buNone/>
              <a:defRPr/>
            </a:pPr>
            <a:r>
              <a:rPr lang="de-DE" sz="1000" dirty="0">
                <a:latin typeface="Arial" panose="020B0604020202020204" pitchFamily="34" charset="0"/>
              </a:rPr>
              <a:t>34369 Hofgeismar</a:t>
            </a:r>
            <a:endParaRPr kumimoji="0" lang="de-DE" sz="1000" b="0" i="0" u="none" strike="noStrike" kern="1200" cap="none" spc="0" normalizeH="0" baseline="0" noProof="0" dirty="0">
              <a:ln>
                <a:noFill/>
              </a:ln>
              <a:effectLst/>
              <a:uLnTx/>
              <a:uFillTx/>
              <a:latin typeface="Arial Black" panose="020B0A04020102020204" pitchFamily="34" charset="0"/>
              <a:ea typeface="+mn-ea"/>
              <a:cs typeface="+mn-cs"/>
            </a:endParaRPr>
          </a:p>
          <a:p>
            <a:pPr marL="0" marR="0" lvl="0" indent="0" algn="l" defTabSz="514350" rtl="0" eaLnBrk="1" fontAlgn="auto" latinLnBrk="0" hangingPunct="1">
              <a:lnSpc>
                <a:spcPct val="100000"/>
              </a:lnSpc>
              <a:spcBef>
                <a:spcPts val="563"/>
              </a:spcBef>
              <a:spcAft>
                <a:spcPts val="0"/>
              </a:spcAft>
              <a:buClrTx/>
              <a:buSzTx/>
              <a:buFont typeface="Arial" panose="020B0604020202020204" pitchFamily="34" charset="0"/>
              <a:buNone/>
              <a:tabLst/>
              <a:defRPr/>
            </a:pPr>
            <a:endParaRPr kumimoji="0" lang="de-DE" sz="2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101946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563"/>
              </a:spcBef>
              <a:spcAft>
                <a:spcPts val="0"/>
              </a:spcAft>
              <a:buClrTx/>
              <a:buSzTx/>
              <a:buFont typeface="Arial" panose="020B0604020202020204" pitchFamily="34" charset="0"/>
              <a:buNone/>
              <a:tabLst/>
              <a:defRPr/>
            </a:pPr>
            <a:r>
              <a:rPr kumimoji="0" lang="de-DE" sz="1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Zielgruppe</a:t>
            </a:r>
          </a:p>
          <a:p>
            <a:pPr marL="0" marR="0" lvl="0" indent="0" algn="l" defTabSz="514350" rtl="0" eaLnBrk="1" fontAlgn="auto" latinLnBrk="0" hangingPunct="1">
              <a:lnSpc>
                <a:spcPct val="100000"/>
              </a:lnSpc>
              <a:spcBef>
                <a:spcPts val="563"/>
              </a:spcBef>
              <a:spcAft>
                <a:spcPts val="0"/>
              </a:spcAft>
              <a:buClrTx/>
              <a:buSzTx/>
              <a:buFont typeface="Arial" panose="020B0604020202020204" pitchFamily="34" charset="0"/>
              <a:buNone/>
              <a:tabLst/>
              <a:defRPr/>
            </a:pPr>
            <a:r>
              <a:rPr kumimoji="0" lang="de-DE" sz="1000" b="0" i="0" u="none" strike="noStrike" kern="1200" cap="none" spc="0" normalizeH="0" baseline="0" noProof="0" dirty="0">
                <a:ln>
                  <a:noFill/>
                </a:ln>
                <a:effectLst/>
                <a:uLnTx/>
                <a:uFillTx/>
                <a:latin typeface="Arial" panose="020B0604020202020204" pitchFamily="34" charset="0"/>
                <a:ea typeface="+mn-ea"/>
                <a:cs typeface="+mn-cs"/>
              </a:rPr>
              <a:t>für alle Interessierten bei der bdks</a:t>
            </a:r>
            <a:endParaRPr kumimoji="0" lang="de-DE" sz="1000" b="0" i="0" u="none" strike="noStrike" kern="1200" cap="none" spc="0" normalizeH="0" baseline="0" noProof="0" dirty="0">
              <a:ln>
                <a:noFill/>
              </a:ln>
              <a:effectLst/>
              <a:uLnTx/>
              <a:uFillTx/>
              <a:latin typeface="Arial Black" panose="020B0A04020102020204" pitchFamily="34" charset="0"/>
              <a:ea typeface="+mn-ea"/>
              <a:cs typeface="+mn-cs"/>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7" y="3637288"/>
            <a:ext cx="1517699" cy="73370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563"/>
              </a:spcBef>
              <a:spcAft>
                <a:spcPts val="0"/>
              </a:spcAft>
              <a:buClrTx/>
              <a:buSzTx/>
              <a:buFont typeface="Arial" panose="020B0604020202020204" pitchFamily="34" charset="0"/>
              <a:buNone/>
              <a:tabLst/>
              <a:defRPr/>
            </a:pPr>
            <a:r>
              <a:rPr lang="de-DE" sz="1400" dirty="0">
                <a:solidFill>
                  <a:prstClr val="white"/>
                </a:solidFill>
                <a:latin typeface="Arial Black" panose="020B0A04020102020204" pitchFamily="34" charset="0"/>
              </a:rPr>
              <a:t>a</a:t>
            </a:r>
            <a:r>
              <a:rPr kumimoji="0" lang="de-DE" sz="1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b April 2023</a:t>
            </a:r>
            <a:endParaRPr kumimoji="0" lang="de-DE" sz="1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21108"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de-DE"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563"/>
              </a:spcBef>
              <a:spcAft>
                <a:spcPts val="0"/>
              </a:spcAft>
              <a:buClrTx/>
              <a:buSzTx/>
              <a:buFont typeface="Arial" panose="020B0604020202020204" pitchFamily="34" charset="0"/>
              <a:buNone/>
              <a:tabLst/>
              <a:defRPr/>
            </a:pPr>
            <a:endParaRPr kumimoji="0" lang="de-DE" sz="1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a:p>
            <a:pPr marL="0" marR="0" lvl="0" indent="0" algn="l" defTabSz="514350" rtl="0" eaLnBrk="1" fontAlgn="auto" latinLnBrk="0" hangingPunct="1">
              <a:lnSpc>
                <a:spcPct val="100000"/>
              </a:lnSpc>
              <a:spcBef>
                <a:spcPts val="563"/>
              </a:spcBef>
              <a:spcAft>
                <a:spcPts val="0"/>
              </a:spcAft>
              <a:buClrTx/>
              <a:buSzTx/>
              <a:buFont typeface="Arial" panose="020B0604020202020204" pitchFamily="34" charset="0"/>
              <a:buNone/>
              <a:tabLst/>
              <a:defRPr/>
            </a:pPr>
            <a:endParaRPr kumimoji="0" lang="de-DE" sz="1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13" name="Inhaltsplatzhalter 2">
            <a:extLst>
              <a:ext uri="{FF2B5EF4-FFF2-40B4-BE49-F238E27FC236}">
                <a16:creationId xmlns:a16="http://schemas.microsoft.com/office/drawing/2014/main" id="{9F44167C-EAA1-37A5-219F-ED7ED9B18C14}"/>
              </a:ext>
            </a:extLst>
          </p:cNvPr>
          <p:cNvSpPr txBox="1">
            <a:spLocks/>
          </p:cNvSpPr>
          <p:nvPr/>
        </p:nvSpPr>
        <p:spPr>
          <a:xfrm>
            <a:off x="468063" y="9142582"/>
            <a:ext cx="3220717" cy="550101"/>
          </a:xfrm>
          <a:prstGeom prst="rect">
            <a:avLst/>
          </a:prstGeom>
          <a:solidFill>
            <a:srgbClr val="59348D"/>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de-DE"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Anmeldung über: stefanie.ruehl@bdks.de</a:t>
            </a:r>
          </a:p>
        </p:txBody>
      </p:sp>
      <p:pic>
        <p:nvPicPr>
          <p:cNvPr id="16" name="Grafik 15" descr="Ein Bild, das Text enthält.&#10;&#10;Automatisch generierte Beschreibung">
            <a:extLst>
              <a:ext uri="{FF2B5EF4-FFF2-40B4-BE49-F238E27FC236}">
                <a16:creationId xmlns:a16="http://schemas.microsoft.com/office/drawing/2014/main" id="{9EEB285D-4FBB-AE1A-F01B-B3B3E12B6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4799">
            <a:off x="2298147" y="2045192"/>
            <a:ext cx="2367631" cy="1030987"/>
          </a:xfrm>
          <a:prstGeom prst="rect">
            <a:avLst/>
          </a:prstGeom>
        </p:spPr>
      </p:pic>
      <p:sp>
        <p:nvSpPr>
          <p:cNvPr id="10" name="Inhaltsplatzhalter 2">
            <a:extLst>
              <a:ext uri="{FF2B5EF4-FFF2-40B4-BE49-F238E27FC236}">
                <a16:creationId xmlns:a16="http://schemas.microsoft.com/office/drawing/2014/main" id="{C98FF0D5-228F-F230-878B-063B6201649D}"/>
              </a:ext>
            </a:extLst>
          </p:cNvPr>
          <p:cNvSpPr txBox="1">
            <a:spLocks/>
          </p:cNvSpPr>
          <p:nvPr/>
        </p:nvSpPr>
        <p:spPr>
          <a:xfrm>
            <a:off x="424460" y="8627841"/>
            <a:ext cx="3549133" cy="64805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None/>
              <a:defRPr/>
            </a:pPr>
            <a:r>
              <a:rPr lang="de-DE" sz="1100" b="1" dirty="0">
                <a:solidFill>
                  <a:prstClr val="black"/>
                </a:solidFill>
                <a:latin typeface="Arial" panose="020B0604020202020204" pitchFamily="34" charset="0"/>
              </a:rPr>
              <a:t>Infos zur Fitnesswelt findest du unter</a:t>
            </a:r>
          </a:p>
          <a:p>
            <a:pPr marL="0" marR="570" indent="0">
              <a:buNone/>
              <a:defRPr/>
            </a:pPr>
            <a:r>
              <a:rPr lang="de-DE" sz="1100" b="1" dirty="0">
                <a:solidFill>
                  <a:prstClr val="black"/>
                </a:solidFill>
                <a:latin typeface="Arial" panose="020B0604020202020204" pitchFamily="34" charset="0"/>
              </a:rPr>
              <a:t>www.fitnesscenter-hofgeismar.de</a:t>
            </a:r>
          </a:p>
        </p:txBody>
      </p:sp>
      <p:sp>
        <p:nvSpPr>
          <p:cNvPr id="15" name="Foliennummernplatzhalter 14">
            <a:extLst>
              <a:ext uri="{FF2B5EF4-FFF2-40B4-BE49-F238E27FC236}">
                <a16:creationId xmlns:a16="http://schemas.microsoft.com/office/drawing/2014/main" id="{34B509BC-66D7-1B42-076A-1E6C3E1C9C3A}"/>
              </a:ext>
            </a:extLst>
          </p:cNvPr>
          <p:cNvSpPr>
            <a:spLocks noGrp="1"/>
          </p:cNvSpPr>
          <p:nvPr>
            <p:ph type="sldNum" sz="quarter" idx="12"/>
          </p:nvPr>
        </p:nvSpPr>
        <p:spPr/>
        <p:txBody>
          <a:bodyPr/>
          <a:lstStyle/>
          <a:p>
            <a:fld id="{98051CB9-6888-4E64-B477-E6EAEEC55F9F}" type="slidenum">
              <a:rPr lang="de-DE" smtClean="0"/>
              <a:t>69</a:t>
            </a:fld>
            <a:endParaRPr lang="de-DE"/>
          </a:p>
        </p:txBody>
      </p:sp>
      <p:pic>
        <p:nvPicPr>
          <p:cNvPr id="18" name="Grafik 17">
            <a:extLst>
              <a:ext uri="{FF2B5EF4-FFF2-40B4-BE49-F238E27FC236}">
                <a16:creationId xmlns:a16="http://schemas.microsoft.com/office/drawing/2014/main" id="{A9A1AA68-52DC-D6F2-380C-5F085DCF2D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63" y="2029654"/>
            <a:ext cx="1864198" cy="658890"/>
          </a:xfrm>
          <a:prstGeom prst="rect">
            <a:avLst/>
          </a:prstGeom>
        </p:spPr>
      </p:pic>
    </p:spTree>
    <p:extLst>
      <p:ext uri="{BB962C8B-B14F-4D97-AF65-F5344CB8AC3E}">
        <p14:creationId xmlns:p14="http://schemas.microsoft.com/office/powerpoint/2010/main" val="1913076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4273693" cy="499872"/>
          </a:xfrm>
          <a:prstGeom prst="rect">
            <a:avLst/>
          </a:prstGeom>
        </p:spPr>
        <p:txBody>
          <a:bodyP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2400" b="1" dirty="0" err="1">
                <a:latin typeface="Arial Black" panose="020B0A04020102020204" pitchFamily="34" charset="0"/>
                <a:cs typeface="Arial" panose="020B0604020202020204" pitchFamily="34" charset="0"/>
              </a:rPr>
              <a:t>FAQ‘s</a:t>
            </a:r>
            <a:r>
              <a:rPr lang="de-DE" sz="2400" b="1" dirty="0">
                <a:latin typeface="Arial Black" panose="020B0A04020102020204" pitchFamily="34" charset="0"/>
                <a:cs typeface="Arial" panose="020B0604020202020204" pitchFamily="34" charset="0"/>
              </a:rPr>
              <a:t> Fortbildungskatalog</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Inhaltsplatzhalter 2">
            <a:extLst>
              <a:ext uri="{FF2B5EF4-FFF2-40B4-BE49-F238E27FC236}">
                <a16:creationId xmlns:a16="http://schemas.microsoft.com/office/drawing/2014/main" id="{2BB2F3A8-4F07-0BCE-8EEB-CC6952480BDA}"/>
              </a:ext>
            </a:extLst>
          </p:cNvPr>
          <p:cNvSpPr txBox="1">
            <a:spLocks/>
          </p:cNvSpPr>
          <p:nvPr/>
        </p:nvSpPr>
        <p:spPr>
          <a:xfrm>
            <a:off x="418622" y="1819204"/>
            <a:ext cx="4273693" cy="6806636"/>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7000"/>
              </a:lnSpc>
              <a:spcBef>
                <a:spcPts val="0"/>
              </a:spcBef>
              <a:spcAft>
                <a:spcPts val="600"/>
              </a:spcAft>
              <a:buNone/>
              <a:tabLst>
                <a:tab pos="5104130" algn="l"/>
              </a:tabLst>
            </a:pPr>
            <a:r>
              <a:rPr lang="de-DE" sz="1100" b="1" dirty="0">
                <a:solidFill>
                  <a:srgbClr val="099EE0"/>
                </a:solidFill>
                <a:effectLst/>
                <a:latin typeface="Arial" panose="020B0604020202020204" pitchFamily="34" charset="0"/>
                <a:ea typeface="Calibri" panose="020F0502020204030204" pitchFamily="34" charset="0"/>
                <a:cs typeface="Arial" panose="020B0604020202020204" pitchFamily="34" charset="0"/>
              </a:rPr>
              <a:t>Wie melde ich mich zu einer Veranstaltung / einem Seminar-Angebot an?</a:t>
            </a:r>
          </a:p>
          <a:p>
            <a:pPr marL="0" indent="0" algn="just">
              <a:lnSpc>
                <a:spcPct val="107000"/>
              </a:lnSpc>
              <a:spcBef>
                <a:spcPts val="0"/>
              </a:spcBef>
              <a:spcAft>
                <a:spcPts val="1800"/>
              </a:spcAft>
              <a:buNone/>
              <a:tabLst>
                <a:tab pos="5104130" algn="l"/>
              </a:tabLst>
            </a:pPr>
            <a:r>
              <a:rPr lang="de-DE" sz="1100" dirty="0">
                <a:effectLst/>
                <a:latin typeface="Arial" panose="020B0604020202020204" pitchFamily="34" charset="0"/>
                <a:ea typeface="Calibri" panose="020F0502020204030204" pitchFamily="34" charset="0"/>
                <a:cs typeface="Arial" panose="020B0604020202020204" pitchFamily="34" charset="0"/>
              </a:rPr>
              <a:t>Gern über das Anmeldeformular (</a:t>
            </a:r>
            <a:r>
              <a:rPr lang="de-DE" sz="1100" dirty="0">
                <a:effectLst/>
                <a:latin typeface="Arial" panose="020B0604020202020204" pitchFamily="34" charset="0"/>
                <a:ea typeface="Calibri" panose="020F0502020204030204" pitchFamily="34" charset="0"/>
                <a:cs typeface="Arial" panose="020B0604020202020204" pitchFamily="34" charset="0"/>
                <a:hlinkClick r:id="rId3"/>
              </a:rPr>
              <a:t>HIER</a:t>
            </a:r>
            <a:r>
              <a:rPr lang="de-DE" sz="1100" dirty="0">
                <a:effectLst/>
                <a:latin typeface="Arial" panose="020B0604020202020204" pitchFamily="34" charset="0"/>
                <a:ea typeface="Calibri" panose="020F0502020204030204" pitchFamily="34" charset="0"/>
                <a:cs typeface="Arial" panose="020B0604020202020204" pitchFamily="34" charset="0"/>
              </a:rPr>
              <a:t>) oder über die folgende E-Mail: </a:t>
            </a:r>
            <a:r>
              <a:rPr lang="de-DE" sz="1100" dirty="0">
                <a:effectLst/>
                <a:latin typeface="Arial" panose="020B0604020202020204" pitchFamily="34" charset="0"/>
                <a:ea typeface="Calibri" panose="020F0502020204030204" pitchFamily="34" charset="0"/>
                <a:cs typeface="Arial" panose="020B0604020202020204" pitchFamily="34" charset="0"/>
                <a:hlinkClick r:id="rId4"/>
              </a:rPr>
              <a:t>InhouseFortbildung@bdks.de</a:t>
            </a:r>
            <a:r>
              <a:rPr lang="de-DE" sz="1100" dirty="0">
                <a:effectLst/>
                <a:latin typeface="Arial" panose="020B0604020202020204" pitchFamily="34" charset="0"/>
                <a:ea typeface="Calibri" panose="020F0502020204030204" pitchFamily="34" charset="0"/>
                <a:cs typeface="Arial" panose="020B0604020202020204" pitchFamily="34" charset="0"/>
              </a:rPr>
              <a:t> (Kursnummer bitte immer angeben)</a:t>
            </a:r>
          </a:p>
          <a:p>
            <a:pPr marL="0" indent="0" algn="just">
              <a:lnSpc>
                <a:spcPct val="107000"/>
              </a:lnSpc>
              <a:spcBef>
                <a:spcPts val="0"/>
              </a:spcBef>
              <a:spcAft>
                <a:spcPts val="600"/>
              </a:spcAft>
              <a:buNone/>
              <a:tabLst>
                <a:tab pos="5104130" algn="l"/>
              </a:tabLst>
            </a:pPr>
            <a:r>
              <a:rPr lang="de-DE" sz="1100" b="1" dirty="0">
                <a:solidFill>
                  <a:srgbClr val="099EE0"/>
                </a:solidFill>
                <a:effectLst/>
                <a:latin typeface="Arial" panose="020B0604020202020204" pitchFamily="34" charset="0"/>
                <a:ea typeface="Calibri" panose="020F0502020204030204" pitchFamily="34" charset="0"/>
                <a:cs typeface="Arial" panose="020B0604020202020204" pitchFamily="34" charset="0"/>
              </a:rPr>
              <a:t>Bis wann sollte ich mich anmelden?</a:t>
            </a:r>
            <a:endParaRPr lang="de-DE" sz="11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Bef>
                <a:spcPts val="0"/>
              </a:spcBef>
              <a:spcAft>
                <a:spcPts val="1800"/>
              </a:spcAft>
              <a:buNone/>
              <a:tabLst>
                <a:tab pos="5104130" algn="l"/>
              </a:tabLst>
            </a:pPr>
            <a:r>
              <a:rPr lang="de-DE" sz="1100" dirty="0">
                <a:effectLst/>
                <a:latin typeface="Arial" panose="020B0604020202020204" pitchFamily="34" charset="0"/>
                <a:ea typeface="Calibri" panose="020F0502020204030204" pitchFamily="34" charset="0"/>
                <a:cs typeface="Arial" panose="020B0604020202020204" pitchFamily="34" charset="0"/>
              </a:rPr>
              <a:t>Bitte melden Sie sich bis zu einem Monat vor dem Kurstermin an.</a:t>
            </a:r>
          </a:p>
          <a:p>
            <a:pPr marL="0" indent="0" algn="just">
              <a:lnSpc>
                <a:spcPct val="107000"/>
              </a:lnSpc>
              <a:spcBef>
                <a:spcPts val="0"/>
              </a:spcBef>
              <a:spcAft>
                <a:spcPts val="600"/>
              </a:spcAft>
              <a:buNone/>
              <a:tabLst>
                <a:tab pos="5104130" algn="l"/>
              </a:tabLst>
            </a:pPr>
            <a:r>
              <a:rPr lang="de-DE" sz="1100" b="1" dirty="0">
                <a:solidFill>
                  <a:srgbClr val="099EE0"/>
                </a:solidFill>
                <a:effectLst/>
                <a:latin typeface="Arial" panose="020B0604020202020204" pitchFamily="34" charset="0"/>
                <a:ea typeface="Calibri" panose="020F0502020204030204" pitchFamily="34" charset="0"/>
                <a:cs typeface="Arial" panose="020B0604020202020204" pitchFamily="34" charset="0"/>
              </a:rPr>
              <a:t>Erhalte ich eine Anmeldebestätigung?</a:t>
            </a:r>
            <a:endParaRPr lang="de-DE" sz="11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Bef>
                <a:spcPts val="0"/>
              </a:spcBef>
              <a:spcAft>
                <a:spcPts val="1800"/>
              </a:spcAft>
              <a:buNone/>
              <a:tabLst>
                <a:tab pos="5104130" algn="l"/>
              </a:tabLst>
            </a:pPr>
            <a:r>
              <a:rPr lang="de-DE" sz="1100" dirty="0">
                <a:effectLst/>
                <a:latin typeface="Arial" panose="020B0604020202020204" pitchFamily="34" charset="0"/>
                <a:ea typeface="Calibri" panose="020F0502020204030204" pitchFamily="34" charset="0"/>
                <a:cs typeface="Arial" panose="020B0604020202020204" pitchFamily="34" charset="0"/>
              </a:rPr>
              <a:t>Eine verbindliche Bestätigung wird Ihnen in den Tagen nach Ihrer Anmeldung an Ihre dienstliche E-Mail geschickt.</a:t>
            </a:r>
          </a:p>
          <a:p>
            <a:pPr marL="0" indent="0" algn="just">
              <a:lnSpc>
                <a:spcPct val="107000"/>
              </a:lnSpc>
              <a:spcBef>
                <a:spcPts val="0"/>
              </a:spcBef>
              <a:spcAft>
                <a:spcPts val="600"/>
              </a:spcAft>
              <a:buNone/>
              <a:tabLst>
                <a:tab pos="5104130" algn="l"/>
              </a:tabLst>
            </a:pPr>
            <a:r>
              <a:rPr lang="de-DE" sz="1100" b="1" dirty="0">
                <a:solidFill>
                  <a:srgbClr val="099EE0"/>
                </a:solidFill>
                <a:effectLst/>
                <a:latin typeface="Arial" panose="020B0604020202020204" pitchFamily="34" charset="0"/>
                <a:ea typeface="Calibri" panose="020F0502020204030204" pitchFamily="34" charset="0"/>
                <a:cs typeface="Arial" panose="020B0604020202020204" pitchFamily="34" charset="0"/>
              </a:rPr>
              <a:t>Erhalte ich eine Teilnahmebescheinigung?</a:t>
            </a:r>
            <a:endParaRPr lang="de-DE" sz="11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Bef>
                <a:spcPts val="0"/>
              </a:spcBef>
              <a:spcAft>
                <a:spcPts val="1800"/>
              </a:spcAft>
              <a:buNone/>
              <a:tabLst>
                <a:tab pos="5104130" algn="l"/>
              </a:tabLst>
            </a:pPr>
            <a:r>
              <a:rPr lang="de-DE" sz="1100" dirty="0">
                <a:effectLst/>
                <a:latin typeface="Arial" panose="020B0604020202020204" pitchFamily="34" charset="0"/>
                <a:ea typeface="Calibri" panose="020F0502020204030204" pitchFamily="34" charset="0"/>
                <a:cs typeface="Arial" panose="020B0604020202020204" pitchFamily="34" charset="0"/>
              </a:rPr>
              <a:t>Eine Bescheinigung wird nach erfolgreicher Teilnahme an die dienstliche E-Mail geschickt und automatisch der Personalakte beigefügt.</a:t>
            </a:r>
          </a:p>
          <a:p>
            <a:pPr marL="0" indent="0" algn="just">
              <a:lnSpc>
                <a:spcPct val="107000"/>
              </a:lnSpc>
              <a:spcBef>
                <a:spcPts val="0"/>
              </a:spcBef>
              <a:spcAft>
                <a:spcPts val="600"/>
              </a:spcAft>
              <a:buNone/>
              <a:tabLst>
                <a:tab pos="5104130" algn="l"/>
              </a:tabLst>
            </a:pPr>
            <a:r>
              <a:rPr lang="de-DE" sz="1100" b="1" dirty="0">
                <a:solidFill>
                  <a:srgbClr val="099EE0"/>
                </a:solidFill>
                <a:effectLst/>
                <a:latin typeface="Arial" panose="020B0604020202020204" pitchFamily="34" charset="0"/>
                <a:ea typeface="Calibri" panose="020F0502020204030204" pitchFamily="34" charset="0"/>
                <a:cs typeface="Arial" panose="020B0604020202020204" pitchFamily="34" charset="0"/>
              </a:rPr>
              <a:t>Werde ich während der Veranstaltung verpflegt?</a:t>
            </a:r>
            <a:endParaRPr lang="de-DE" sz="11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Bef>
                <a:spcPts val="0"/>
              </a:spcBef>
              <a:spcAft>
                <a:spcPts val="1800"/>
              </a:spcAft>
              <a:buNone/>
              <a:tabLst>
                <a:tab pos="5104130" algn="l"/>
              </a:tabLst>
            </a:pPr>
            <a:r>
              <a:rPr lang="de-DE" sz="1100" dirty="0">
                <a:effectLst/>
                <a:latin typeface="Arial" panose="020B0604020202020204" pitchFamily="34" charset="0"/>
                <a:ea typeface="Calibri" panose="020F0502020204030204" pitchFamily="34" charset="0"/>
                <a:cs typeface="Arial" panose="020B0604020202020204" pitchFamily="34" charset="0"/>
              </a:rPr>
              <a:t>Bei Halbtagesveranstaltungen sind Getränke enthalten. Bei Tagesveranstaltung ist das Mittagessen und Getränke enthalten.</a:t>
            </a:r>
          </a:p>
          <a:p>
            <a:pPr marL="0" indent="0" algn="just">
              <a:lnSpc>
                <a:spcPct val="107000"/>
              </a:lnSpc>
              <a:spcBef>
                <a:spcPts val="0"/>
              </a:spcBef>
              <a:spcAft>
                <a:spcPts val="600"/>
              </a:spcAft>
              <a:buNone/>
              <a:tabLst>
                <a:tab pos="5104130" algn="l"/>
              </a:tabLst>
            </a:pPr>
            <a:r>
              <a:rPr lang="de-DE" sz="1100" b="1" dirty="0">
                <a:solidFill>
                  <a:srgbClr val="099EE0"/>
                </a:solidFill>
                <a:effectLst/>
                <a:latin typeface="Arial" panose="020B0604020202020204" pitchFamily="34" charset="0"/>
                <a:ea typeface="Calibri" panose="020F0502020204030204" pitchFamily="34" charset="0"/>
                <a:cs typeface="Arial" panose="020B0604020202020204" pitchFamily="34" charset="0"/>
              </a:rPr>
              <a:t>Muss ich meine Vorgesetzte / meinen Vorgesetzten informieren?</a:t>
            </a:r>
            <a:endParaRPr lang="de-DE" sz="11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Bef>
                <a:spcPts val="0"/>
              </a:spcBef>
              <a:spcAft>
                <a:spcPts val="1800"/>
              </a:spcAft>
              <a:buNone/>
              <a:tabLst>
                <a:tab pos="5104130" algn="l"/>
              </a:tabLst>
            </a:pPr>
            <a:r>
              <a:rPr lang="de-DE" sz="1100" dirty="0">
                <a:effectLst/>
                <a:latin typeface="Arial" panose="020B0604020202020204" pitchFamily="34" charset="0"/>
                <a:ea typeface="Calibri" panose="020F0502020204030204" pitchFamily="34" charset="0"/>
                <a:cs typeface="Arial" panose="020B0604020202020204" pitchFamily="34" charset="0"/>
              </a:rPr>
              <a:t>Ja, vor der Anmeldung ist eine Abstimmung mit der Vorgesetzten / dem Vorgesetzten zwingend erforderlich.</a:t>
            </a:r>
          </a:p>
          <a:p>
            <a:pPr marL="0" indent="0" algn="just">
              <a:lnSpc>
                <a:spcPct val="107000"/>
              </a:lnSpc>
              <a:spcBef>
                <a:spcPts val="0"/>
              </a:spcBef>
              <a:spcAft>
                <a:spcPts val="600"/>
              </a:spcAft>
              <a:buNone/>
              <a:tabLst>
                <a:tab pos="5104130" algn="l"/>
              </a:tabLst>
            </a:pPr>
            <a:r>
              <a:rPr lang="de-DE" sz="1100" b="1" dirty="0">
                <a:solidFill>
                  <a:srgbClr val="099EE0"/>
                </a:solidFill>
                <a:effectLst/>
                <a:latin typeface="Arial" panose="020B0604020202020204" pitchFamily="34" charset="0"/>
                <a:ea typeface="Calibri" panose="020F0502020204030204" pitchFamily="34" charset="0"/>
                <a:cs typeface="Arial" panose="020B0604020202020204" pitchFamily="34" charset="0"/>
              </a:rPr>
              <a:t>Was kostet die Teilnahme an dem Kurs?</a:t>
            </a:r>
            <a:endParaRPr lang="de-DE" sz="11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Bef>
                <a:spcPts val="0"/>
              </a:spcBef>
              <a:spcAft>
                <a:spcPts val="1800"/>
              </a:spcAft>
              <a:buNone/>
              <a:tabLst>
                <a:tab pos="5104130" algn="l"/>
              </a:tabLst>
            </a:pPr>
            <a:r>
              <a:rPr lang="de-DE" sz="1100" dirty="0">
                <a:effectLst/>
                <a:latin typeface="Arial" panose="020B0604020202020204" pitchFamily="34" charset="0"/>
                <a:ea typeface="Calibri" panose="020F0502020204030204" pitchFamily="34" charset="0"/>
                <a:cs typeface="Arial" panose="020B0604020202020204" pitchFamily="34" charset="0"/>
              </a:rPr>
              <a:t>Diese Angebote sind für alle Mitarbeiter*innen kostenlos. Es erfolgt eine innerbetriebliche Verrechnung der Seminargebühren. </a:t>
            </a:r>
          </a:p>
          <a:p>
            <a:pPr marL="0" indent="0" algn="just">
              <a:lnSpc>
                <a:spcPct val="107000"/>
              </a:lnSpc>
              <a:spcBef>
                <a:spcPts val="0"/>
              </a:spcBef>
              <a:spcAft>
                <a:spcPts val="600"/>
              </a:spcAft>
              <a:buNone/>
              <a:tabLst>
                <a:tab pos="5104130" algn="l"/>
              </a:tabLst>
            </a:pPr>
            <a:r>
              <a:rPr lang="de-DE" sz="1100" b="1" dirty="0">
                <a:solidFill>
                  <a:srgbClr val="099EE0"/>
                </a:solidFill>
                <a:latin typeface="Arial" panose="020B0604020202020204" pitchFamily="34" charset="0"/>
                <a:cs typeface="Arial" panose="020B0604020202020204" pitchFamily="34" charset="0"/>
              </a:rPr>
              <a:t>Ist die Fort- und Weiterbildung </a:t>
            </a:r>
            <a:r>
              <a:rPr lang="de-DE" sz="1100" b="1" dirty="0">
                <a:solidFill>
                  <a:srgbClr val="00B0F0"/>
                </a:solidFill>
                <a:effectLst/>
                <a:latin typeface="Arial" panose="020B0604020202020204" pitchFamily="34" charset="0"/>
                <a:ea typeface="Calibri" panose="020F0502020204030204" pitchFamily="34" charset="0"/>
                <a:cs typeface="Arial" panose="020B0604020202020204" pitchFamily="34" charset="0"/>
              </a:rPr>
              <a:t>Arbeitszeit?</a:t>
            </a:r>
            <a:endParaRPr lang="de-DE" sz="11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Bef>
                <a:spcPts val="0"/>
              </a:spcBef>
              <a:spcAft>
                <a:spcPts val="1800"/>
              </a:spcAft>
              <a:buNone/>
              <a:tabLst>
                <a:tab pos="5104130" algn="l"/>
              </a:tabLst>
            </a:pPr>
            <a:r>
              <a:rPr lang="de-DE" sz="1100" dirty="0">
                <a:effectLst/>
                <a:latin typeface="Arial" panose="020B0604020202020204" pitchFamily="34" charset="0"/>
                <a:ea typeface="Calibri" panose="020F0502020204030204" pitchFamily="34" charset="0"/>
                <a:cs typeface="Arial" panose="020B0604020202020204" pitchFamily="34" charset="0"/>
              </a:rPr>
              <a:t>Ja, die Fortbildung gilt als Arbeitszeit.</a:t>
            </a:r>
          </a:p>
          <a:p>
            <a:pPr marL="0" indent="0" algn="just">
              <a:lnSpc>
                <a:spcPct val="107000"/>
              </a:lnSpc>
              <a:spcAft>
                <a:spcPts val="800"/>
              </a:spcAft>
              <a:buNone/>
              <a:tabLst>
                <a:tab pos="5104130" algn="l"/>
              </a:tabLst>
            </a:pP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el 1">
            <a:extLst>
              <a:ext uri="{FF2B5EF4-FFF2-40B4-BE49-F238E27FC236}">
                <a16:creationId xmlns:a16="http://schemas.microsoft.com/office/drawing/2014/main" id="{772F44E9-0A53-E128-73F2-C4E8FE88235E}"/>
              </a:ext>
            </a:extLst>
          </p:cNvPr>
          <p:cNvSpPr txBox="1">
            <a:spLocks/>
          </p:cNvSpPr>
          <p:nvPr/>
        </p:nvSpPr>
        <p:spPr>
          <a:xfrm>
            <a:off x="418622" y="1398931"/>
            <a:ext cx="3393376" cy="503578"/>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nSpc>
                <a:spcPct val="107000"/>
              </a:lnSpc>
              <a:spcAft>
                <a:spcPts val="800"/>
              </a:spcAft>
              <a:tabLst>
                <a:tab pos="5104130" algn="l"/>
              </a:tabLst>
            </a:pPr>
            <a:r>
              <a:rPr lang="de-DE" sz="1200" b="1" dirty="0">
                <a:solidFill>
                  <a:srgbClr val="54378A"/>
                </a:solidFill>
                <a:effectLst/>
                <a:latin typeface="Arial" panose="020B0604020202020204" pitchFamily="34" charset="0"/>
                <a:ea typeface="Calibri" panose="020F0502020204030204" pitchFamily="34" charset="0"/>
                <a:cs typeface="Times New Roman" panose="02020603050405020304" pitchFamily="18" charset="0"/>
              </a:rPr>
              <a:t>Fragen, die entstehen – wir helfen gern!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Foliennummernplatzhalter 2">
            <a:extLst>
              <a:ext uri="{FF2B5EF4-FFF2-40B4-BE49-F238E27FC236}">
                <a16:creationId xmlns:a16="http://schemas.microsoft.com/office/drawing/2014/main" id="{844FF0F2-C262-8B83-B9A9-1E17C4A8DAAA}"/>
              </a:ext>
            </a:extLst>
          </p:cNvPr>
          <p:cNvSpPr>
            <a:spLocks noGrp="1"/>
          </p:cNvSpPr>
          <p:nvPr>
            <p:ph type="sldNum" sz="quarter" idx="12"/>
          </p:nvPr>
        </p:nvSpPr>
        <p:spPr/>
        <p:txBody>
          <a:bodyPr/>
          <a:lstStyle/>
          <a:p>
            <a:fld id="{98051CB9-6888-4E64-B477-E6EAEEC55F9F}" type="slidenum">
              <a:rPr lang="de-DE" smtClean="0"/>
              <a:t>7</a:t>
            </a:fld>
            <a:endParaRPr lang="de-DE"/>
          </a:p>
        </p:txBody>
      </p:sp>
    </p:spTree>
    <p:extLst>
      <p:ext uri="{BB962C8B-B14F-4D97-AF65-F5344CB8AC3E}">
        <p14:creationId xmlns:p14="http://schemas.microsoft.com/office/powerpoint/2010/main" val="23897896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B0D39B"/>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Black" panose="020B0A04020102020204" pitchFamily="34" charset="0"/>
                <a:ea typeface="+mj-ea"/>
                <a:cs typeface="Arial" panose="020B0604020202020204" pitchFamily="34" charset="0"/>
              </a:rPr>
              <a:t>Betriebliche Gesundheitsförderung </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58406" y="1167240"/>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56791" y="2860306"/>
            <a:ext cx="3567041" cy="300432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600"/>
              </a:spcBef>
              <a:spcAft>
                <a:spcPts val="600"/>
              </a:spcAft>
              <a:buClrTx/>
              <a:buSzTx/>
              <a:buFont typeface="Arial" panose="020B0604020202020204" pitchFamily="34" charset="0"/>
              <a:buNone/>
              <a:tabLst/>
              <a:defRPr/>
            </a:pPr>
            <a:r>
              <a:rPr kumimoji="0" lang="de-DE"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Die J. P. Morgan Corporate Challenge ist der weltweit größte Firmenlauf. Angetrieben von zahlreichen Zuschauer*innen, freundschaftlichem Wettbewerb und Spaß absolvieren Firmenteams unabhängig von Lauftempo und Leistungsfähigkeit einen 5,6 Kilometer langen Lauf und verbringen dabei eine schöne Zeit abseits des Arbeitsalltags – das verbindet!</a:t>
            </a:r>
          </a:p>
          <a:p>
            <a:pPr marL="0" marR="0" lvl="0" indent="0" algn="l" defTabSz="6858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de-DE" sz="1100" noProof="0" dirty="0">
                <a:solidFill>
                  <a:prstClr val="black"/>
                </a:solidFill>
                <a:latin typeface="Arial" panose="020B0604020202020204" pitchFamily="34" charset="0"/>
                <a:ea typeface="Calibri" panose="020F0502020204030204" pitchFamily="34" charset="0"/>
                <a:cs typeface="Arial" panose="020B0604020202020204" pitchFamily="34" charset="0"/>
              </a:rPr>
              <a:t>Sei dabei und werde Teil des </a:t>
            </a:r>
            <a:r>
              <a:rPr lang="de-DE" sz="1100" noProof="0" dirty="0" err="1">
                <a:solidFill>
                  <a:prstClr val="black"/>
                </a:solidFill>
                <a:latin typeface="Arial" panose="020B0604020202020204" pitchFamily="34" charset="0"/>
                <a:ea typeface="Calibri" panose="020F0502020204030204" pitchFamily="34" charset="0"/>
                <a:cs typeface="Arial" panose="020B0604020202020204" pitchFamily="34" charset="0"/>
              </a:rPr>
              <a:t>bdks</a:t>
            </a:r>
            <a:r>
              <a:rPr lang="de-DE" sz="1100" noProof="0" dirty="0">
                <a:solidFill>
                  <a:prstClr val="black"/>
                </a:solidFill>
                <a:latin typeface="Arial" panose="020B0604020202020204" pitchFamily="34" charset="0"/>
                <a:ea typeface="Calibri" panose="020F0502020204030204" pitchFamily="34" charset="0"/>
                <a:cs typeface="Arial" panose="020B0604020202020204" pitchFamily="34" charset="0"/>
              </a:rPr>
              <a:t>-Teams.</a:t>
            </a:r>
            <a:endParaRPr kumimoji="0" lang="de-DE"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10000"/>
              </a:lnSpc>
              <a:spcBef>
                <a:spcPts val="600"/>
              </a:spcBef>
              <a:spcAft>
                <a:spcPts val="600"/>
              </a:spcAft>
              <a:buClrTx/>
              <a:buSzTx/>
              <a:buFont typeface="Arial" panose="020B0604020202020204" pitchFamily="34" charset="0"/>
              <a:buNone/>
              <a:tabLst/>
              <a:defRPr/>
            </a:pPr>
            <a:r>
              <a:rPr kumimoji="0" lang="de-DE"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Die Teilnahmegebühr wird übernommen und jede*r Teilnehmer*in mit einem neuen </a:t>
            </a:r>
            <a:r>
              <a:rPr kumimoji="0" lang="de-DE" sz="11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bdks</a:t>
            </a:r>
            <a:r>
              <a:rPr lang="de-DE" sz="1100" dirty="0">
                <a:solidFill>
                  <a:prstClr val="black"/>
                </a:solidFill>
                <a:latin typeface="Arial" panose="020B0604020202020204" pitchFamily="34" charset="0"/>
                <a:ea typeface="Calibri" panose="020F0502020204030204" pitchFamily="34" charset="0"/>
                <a:cs typeface="Arial" panose="020B0604020202020204" pitchFamily="34" charset="0"/>
              </a:rPr>
              <a:t>-Laufshirt ausgestattet. Die Hin- und Rückfahrt erfolgt gemeinsam mit </a:t>
            </a:r>
            <a:r>
              <a:rPr lang="de-DE" sz="1100" dirty="0" err="1">
                <a:solidFill>
                  <a:prstClr val="black"/>
                </a:solidFill>
                <a:latin typeface="Arial" panose="020B0604020202020204" pitchFamily="34" charset="0"/>
                <a:ea typeface="Calibri" panose="020F0502020204030204" pitchFamily="34" charset="0"/>
                <a:cs typeface="Arial" panose="020B0604020202020204" pitchFamily="34" charset="0"/>
              </a:rPr>
              <a:t>bdks</a:t>
            </a:r>
            <a:r>
              <a:rPr lang="de-DE" sz="1100" dirty="0">
                <a:solidFill>
                  <a:prstClr val="black"/>
                </a:solidFill>
                <a:latin typeface="Arial" panose="020B0604020202020204" pitchFamily="34" charset="0"/>
                <a:ea typeface="Calibri" panose="020F0502020204030204" pitchFamily="34" charset="0"/>
                <a:cs typeface="Arial" panose="020B0604020202020204" pitchFamily="34" charset="0"/>
              </a:rPr>
              <a:t>-Bussen oder mit öffentlichen Verkehrsmitteln.</a:t>
            </a:r>
            <a:endParaRPr kumimoji="0" lang="de-DE"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kumimoji="0" lang="de-DE"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lvl="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de-DE" sz="1200" b="0" i="0" u="none" strike="noStrike" kern="1200" cap="none" spc="0" normalizeH="0" baseline="0" noProof="0" dirty="0">
                <a:ln>
                  <a:noFill/>
                </a:ln>
                <a:solidFill>
                  <a:srgbClr val="59348D"/>
                </a:solidFill>
                <a:effectLst/>
                <a:uLnTx/>
                <a:uFillTx/>
                <a:latin typeface="Arial Narrow" panose="020B0606020202030204" pitchFamily="34" charset="0"/>
                <a:ea typeface="+mn-ea"/>
                <a:cs typeface="+mn-cs"/>
              </a:rPr>
              <a:t>J. P. Morgan Lauf Frankfurt</a:t>
            </a:r>
          </a:p>
          <a:p>
            <a:pPr marL="0" marR="0" lvl="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de-DE" sz="1200" b="0" i="0" u="none" strike="noStrike" kern="1200" cap="none" spc="0" normalizeH="0" baseline="0" noProof="0" dirty="0">
                <a:ln>
                  <a:noFill/>
                </a:ln>
                <a:solidFill>
                  <a:srgbClr val="59348D"/>
                </a:solidFill>
                <a:effectLst/>
                <a:uLnTx/>
                <a:uFillTx/>
                <a:latin typeface="Arial Narrow" panose="020B0606020202030204" pitchFamily="34" charset="0"/>
                <a:ea typeface="+mn-ea"/>
                <a:cs typeface="+mn-cs"/>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401513" y="8456079"/>
            <a:ext cx="3549133" cy="64805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lvl="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de-DE" sz="11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Infos zum Lauf findest du unter</a:t>
            </a:r>
          </a:p>
          <a:p>
            <a:pPr marL="0" marR="570" lvl="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de-DE" sz="11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www.jpmorganchasecc.com/de/frankfurt</a:t>
            </a:r>
            <a:endParaRPr kumimoji="0" lang="de-DE"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563"/>
              </a:spcBef>
              <a:spcAft>
                <a:spcPts val="0"/>
              </a:spcAft>
              <a:buClrTx/>
              <a:buSzTx/>
              <a:buFont typeface="Arial" panose="020B0604020202020204" pitchFamily="34" charset="0"/>
              <a:buNone/>
              <a:tabLst/>
              <a:defRPr/>
            </a:pPr>
            <a:r>
              <a:rPr lang="de-DE" sz="1400" b="1" dirty="0">
                <a:solidFill>
                  <a:prstClr val="white"/>
                </a:solidFill>
                <a:latin typeface="Arial Black" panose="020B0A04020102020204" pitchFamily="34" charset="0"/>
                <a:cs typeface="Arial" panose="020B0604020202020204" pitchFamily="34" charset="0"/>
              </a:rPr>
              <a:t>Frankfurt am Main</a:t>
            </a:r>
            <a:endParaRPr kumimoji="0" lang="de-DE" sz="2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101946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563"/>
              </a:spcBef>
              <a:spcAft>
                <a:spcPts val="0"/>
              </a:spcAft>
              <a:buClrTx/>
              <a:buSzTx/>
              <a:buFont typeface="Arial" panose="020B0604020202020204" pitchFamily="34" charset="0"/>
              <a:buNone/>
              <a:tabLst/>
              <a:defRPr/>
            </a:pPr>
            <a:r>
              <a:rPr kumimoji="0" lang="de-DE" sz="1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Zielgruppe </a:t>
            </a:r>
            <a:r>
              <a:rPr kumimoji="0" lang="de-DE"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für alle Interessierten bei der bdks</a:t>
            </a:r>
            <a:endParaRPr kumimoji="0" lang="de-DE" sz="1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7" y="3637288"/>
            <a:ext cx="1517699" cy="73370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563"/>
              </a:spcBef>
              <a:spcAft>
                <a:spcPts val="0"/>
              </a:spcAft>
              <a:buClrTx/>
              <a:buSzTx/>
              <a:buFont typeface="Arial" panose="020B0604020202020204" pitchFamily="34" charset="0"/>
              <a:buNone/>
              <a:tabLst/>
              <a:defRPr/>
            </a:pPr>
            <a:r>
              <a:rPr kumimoji="0" lang="de-DE" sz="1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14.06.2023</a:t>
            </a:r>
            <a:endParaRPr kumimoji="0" lang="de-DE" sz="1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21108"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563"/>
              </a:spcBef>
              <a:spcAft>
                <a:spcPts val="0"/>
              </a:spcAft>
              <a:buClrTx/>
              <a:buSzTx/>
              <a:buFont typeface="Arial" panose="020B0604020202020204" pitchFamily="34" charset="0"/>
              <a:buNone/>
              <a:tabLst/>
              <a:defRPr/>
            </a:pPr>
            <a:r>
              <a:rPr kumimoji="0" lang="de-DE" sz="1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Team</a:t>
            </a:r>
          </a:p>
          <a:p>
            <a:pPr marL="0" marR="0" lvl="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de-DE"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563"/>
              </a:spcBef>
              <a:spcAft>
                <a:spcPts val="0"/>
              </a:spcAft>
              <a:buClrTx/>
              <a:buSzTx/>
              <a:buFont typeface="Arial" panose="020B0604020202020204" pitchFamily="34" charset="0"/>
              <a:buNone/>
              <a:tabLst/>
              <a:defRPr/>
            </a:pPr>
            <a:endParaRPr kumimoji="0" lang="de-DE" sz="1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a:p>
            <a:pPr marL="0" marR="0" lvl="0" indent="0" algn="l" defTabSz="514350" rtl="0" eaLnBrk="1" fontAlgn="auto" latinLnBrk="0" hangingPunct="1">
              <a:lnSpc>
                <a:spcPct val="100000"/>
              </a:lnSpc>
              <a:spcBef>
                <a:spcPts val="563"/>
              </a:spcBef>
              <a:spcAft>
                <a:spcPts val="0"/>
              </a:spcAft>
              <a:buClrTx/>
              <a:buSzTx/>
              <a:buFont typeface="Arial" panose="020B0604020202020204" pitchFamily="34" charset="0"/>
              <a:buNone/>
              <a:tabLst/>
              <a:defRPr/>
            </a:pPr>
            <a:endParaRPr kumimoji="0" lang="de-DE" sz="1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13" name="Inhaltsplatzhalter 2">
            <a:extLst>
              <a:ext uri="{FF2B5EF4-FFF2-40B4-BE49-F238E27FC236}">
                <a16:creationId xmlns:a16="http://schemas.microsoft.com/office/drawing/2014/main" id="{9F44167C-EAA1-37A5-219F-ED7ED9B18C14}"/>
              </a:ext>
            </a:extLst>
          </p:cNvPr>
          <p:cNvSpPr txBox="1">
            <a:spLocks/>
          </p:cNvSpPr>
          <p:nvPr/>
        </p:nvSpPr>
        <p:spPr>
          <a:xfrm>
            <a:off x="468063" y="9142582"/>
            <a:ext cx="3220717" cy="550101"/>
          </a:xfrm>
          <a:prstGeom prst="rect">
            <a:avLst/>
          </a:prstGeom>
          <a:solidFill>
            <a:srgbClr val="59348D"/>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de-DE"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Anmeldung über: stefanie.ruehl@bdks.de</a:t>
            </a:r>
          </a:p>
        </p:txBody>
      </p:sp>
      <p:pic>
        <p:nvPicPr>
          <p:cNvPr id="16" name="Grafik 15" descr="Ein Bild, das Text enthält.&#10;&#10;Automatisch generierte Beschreibung">
            <a:extLst>
              <a:ext uri="{FF2B5EF4-FFF2-40B4-BE49-F238E27FC236}">
                <a16:creationId xmlns:a16="http://schemas.microsoft.com/office/drawing/2014/main" id="{9EEB285D-4FBB-AE1A-F01B-B3B3E12B6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4799">
            <a:off x="2298147" y="2045192"/>
            <a:ext cx="2367631" cy="1030987"/>
          </a:xfrm>
          <a:prstGeom prst="rect">
            <a:avLst/>
          </a:prstGeom>
        </p:spPr>
      </p:pic>
      <p:sp>
        <p:nvSpPr>
          <p:cNvPr id="10" name="Foliennummernplatzhalter 9">
            <a:extLst>
              <a:ext uri="{FF2B5EF4-FFF2-40B4-BE49-F238E27FC236}">
                <a16:creationId xmlns:a16="http://schemas.microsoft.com/office/drawing/2014/main" id="{993FB772-2A4A-2E43-0C89-5C4CC12AD89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051CB9-6888-4E64-B477-E6EAEEC55F9F}" type="slidenum">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de-D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371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B0D39B"/>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Black" panose="020B0A04020102020204" pitchFamily="34" charset="0"/>
                <a:ea typeface="+mj-ea"/>
                <a:cs typeface="Arial" panose="020B0604020202020204" pitchFamily="34" charset="0"/>
              </a:rPr>
              <a:t>Betriebliche Gesundheitsförderung </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58406" y="1167240"/>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56791" y="2860306"/>
            <a:ext cx="3567041" cy="300432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600"/>
              </a:spcBef>
              <a:spcAft>
                <a:spcPts val="600"/>
              </a:spcAft>
              <a:buClrTx/>
              <a:buSzTx/>
              <a:buFont typeface="Arial" panose="020B0604020202020204" pitchFamily="34" charset="0"/>
              <a:buNone/>
              <a:tabLst/>
              <a:defRPr/>
            </a:pPr>
            <a:r>
              <a:rPr kumimoji="0" lang="de-DE"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Ob Marathon, Staffel oder Walking: Werde Teil des </a:t>
            </a:r>
            <a:r>
              <a:rPr kumimoji="0" lang="de-DE" sz="11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bdks</a:t>
            </a:r>
            <a:r>
              <a:rPr kumimoji="0" lang="de-DE"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-Teams und starte beim diesjährigen Kassel Marathon vom 15. September bis 17. September 2023.</a:t>
            </a:r>
            <a:endParaRPr lang="de-DE"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10000"/>
              </a:lnSpc>
              <a:spcBef>
                <a:spcPts val="600"/>
              </a:spcBef>
              <a:spcAft>
                <a:spcPts val="600"/>
              </a:spcAft>
              <a:buClrTx/>
              <a:buSzTx/>
              <a:buFont typeface="Arial" panose="020B0604020202020204" pitchFamily="34" charset="0"/>
              <a:buNone/>
              <a:tabLst/>
              <a:defRPr/>
            </a:pPr>
            <a:r>
              <a:rPr kumimoji="0" lang="de-DE"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 diesem Jahr gibt es erstmalig einen Firmenlauf, der auf der 4,2 km Mini-Marathon-Strecke in der Aue am Samstag stattfindet. </a:t>
            </a:r>
          </a:p>
          <a:p>
            <a:pPr marL="0" marR="0" lvl="0" indent="0" algn="l" defTabSz="685800" rtl="0" eaLnBrk="1" fontAlgn="auto" latinLnBrk="0" hangingPunct="1">
              <a:lnSpc>
                <a:spcPct val="110000"/>
              </a:lnSpc>
              <a:spcBef>
                <a:spcPts val="600"/>
              </a:spcBef>
              <a:spcAft>
                <a:spcPts val="600"/>
              </a:spcAft>
              <a:buClrTx/>
              <a:buSzTx/>
              <a:buFont typeface="Arial" panose="020B0604020202020204" pitchFamily="34" charset="0"/>
              <a:buNone/>
              <a:tabLst/>
              <a:defRPr/>
            </a:pPr>
            <a:r>
              <a:rPr kumimoji="0" lang="de-DE"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Die Teilnahmegebühr wird übernommen und Laufshirts gestellt. </a:t>
            </a:r>
          </a:p>
          <a:p>
            <a:pPr marL="0" marR="0" lvl="0" indent="0" algn="l" defTabSz="6858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kumimoji="0" lang="de-DE"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lvl="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de-DE" sz="1200" b="0" i="0" u="none" strike="noStrike" kern="1200" cap="none" spc="0" normalizeH="0" baseline="0" noProof="0" dirty="0">
                <a:ln>
                  <a:noFill/>
                </a:ln>
                <a:solidFill>
                  <a:srgbClr val="59348D"/>
                </a:solidFill>
                <a:effectLst/>
                <a:uLnTx/>
                <a:uFillTx/>
                <a:latin typeface="Arial Narrow" panose="020B0606020202030204" pitchFamily="34" charset="0"/>
                <a:ea typeface="+mn-ea"/>
                <a:cs typeface="+mn-cs"/>
              </a:rPr>
              <a:t>Kassel Marathon</a:t>
            </a:r>
          </a:p>
          <a:p>
            <a:pPr marL="0" marR="0" lvl="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de-DE" sz="1200" b="0" i="0" u="none" strike="noStrike" kern="1200" cap="none" spc="0" normalizeH="0" baseline="0" noProof="0" dirty="0">
                <a:ln>
                  <a:noFill/>
                </a:ln>
                <a:solidFill>
                  <a:srgbClr val="59348D"/>
                </a:solidFill>
                <a:effectLst/>
                <a:uLnTx/>
                <a:uFillTx/>
                <a:latin typeface="Arial Narrow" panose="020B0606020202030204" pitchFamily="34" charset="0"/>
                <a:ea typeface="+mn-ea"/>
                <a:cs typeface="+mn-cs"/>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401513" y="8456079"/>
            <a:ext cx="3549133" cy="64805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lvl="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de-DE" sz="11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Infos zu allen Wettbewerben findest du unter</a:t>
            </a:r>
          </a:p>
          <a:p>
            <a:pPr marL="0" marR="570" lvl="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de-DE" sz="11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www.kassel-marathon.de</a:t>
            </a:r>
            <a:endParaRPr kumimoji="0" lang="de-DE"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563"/>
              </a:spcBef>
              <a:spcAft>
                <a:spcPts val="0"/>
              </a:spcAft>
              <a:buClrTx/>
              <a:buSzTx/>
              <a:buFont typeface="Arial" panose="020B0604020202020204" pitchFamily="34" charset="0"/>
              <a:buNone/>
              <a:tabLst/>
              <a:defRPr/>
            </a:pPr>
            <a:r>
              <a:rPr kumimoji="0" lang="de-DE" sz="1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Kassel</a:t>
            </a:r>
            <a:endParaRPr kumimoji="0" lang="de-DE" sz="2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101946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563"/>
              </a:spcBef>
              <a:spcAft>
                <a:spcPts val="0"/>
              </a:spcAft>
              <a:buClrTx/>
              <a:buSzTx/>
              <a:buFont typeface="Arial" panose="020B0604020202020204" pitchFamily="34" charset="0"/>
              <a:buNone/>
              <a:tabLst/>
              <a:defRPr/>
            </a:pPr>
            <a:r>
              <a:rPr kumimoji="0" lang="de-DE" sz="1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Zielgruppe </a:t>
            </a:r>
            <a:r>
              <a:rPr kumimoji="0" lang="de-DE" sz="1000" b="0" i="0" u="none" strike="noStrike" kern="1200" cap="none" spc="0" normalizeH="0" baseline="0" noProof="0" dirty="0">
                <a:ln>
                  <a:noFill/>
                </a:ln>
                <a:effectLst/>
                <a:uLnTx/>
                <a:uFillTx/>
                <a:latin typeface="Arial" panose="020B0604020202020204" pitchFamily="34" charset="0"/>
                <a:ea typeface="+mn-ea"/>
                <a:cs typeface="+mn-cs"/>
              </a:rPr>
              <a:t>für alle Interessierten bei der bdks</a:t>
            </a:r>
            <a:endParaRPr kumimoji="0" lang="de-DE" sz="1000" b="0" i="0" u="none" strike="noStrike" kern="1200" cap="none" spc="0" normalizeH="0" baseline="0" noProof="0" dirty="0">
              <a:ln>
                <a:noFill/>
              </a:ln>
              <a:effectLst/>
              <a:uLnTx/>
              <a:uFillTx/>
              <a:latin typeface="Arial Black" panose="020B0A04020102020204" pitchFamily="34" charset="0"/>
              <a:ea typeface="+mn-ea"/>
              <a:cs typeface="+mn-cs"/>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7" y="3637288"/>
            <a:ext cx="1517699" cy="73370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563"/>
              </a:spcBef>
              <a:spcAft>
                <a:spcPts val="0"/>
              </a:spcAft>
              <a:buClrTx/>
              <a:buSzTx/>
              <a:buFont typeface="Arial" panose="020B0604020202020204" pitchFamily="34" charset="0"/>
              <a:buNone/>
              <a:tabLst/>
              <a:defRPr/>
            </a:pPr>
            <a:r>
              <a:rPr lang="de-DE" sz="1400" dirty="0">
                <a:solidFill>
                  <a:prstClr val="white"/>
                </a:solidFill>
                <a:latin typeface="Arial Black" panose="020B0A04020102020204" pitchFamily="34" charset="0"/>
              </a:rPr>
              <a:t>15.09.-17.09</a:t>
            </a:r>
            <a:r>
              <a:rPr kumimoji="0" lang="de-DE" sz="1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t>
            </a:r>
          </a:p>
          <a:p>
            <a:pPr marL="0" marR="0" lvl="0" indent="0" algn="l" defTabSz="514350" rtl="0" eaLnBrk="1" fontAlgn="auto" latinLnBrk="0" hangingPunct="1">
              <a:lnSpc>
                <a:spcPct val="100000"/>
              </a:lnSpc>
              <a:spcBef>
                <a:spcPts val="563"/>
              </a:spcBef>
              <a:spcAft>
                <a:spcPts val="0"/>
              </a:spcAft>
              <a:buClrTx/>
              <a:buSzTx/>
              <a:buFont typeface="Arial" panose="020B0604020202020204" pitchFamily="34" charset="0"/>
              <a:buNone/>
              <a:tabLst/>
              <a:defRPr/>
            </a:pPr>
            <a:r>
              <a:rPr kumimoji="0" lang="de-DE" sz="1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2023</a:t>
            </a:r>
            <a:endParaRPr kumimoji="0" lang="de-DE" sz="1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21108"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563"/>
              </a:spcBef>
              <a:spcAft>
                <a:spcPts val="0"/>
              </a:spcAft>
              <a:buClrTx/>
              <a:buSzTx/>
              <a:buFont typeface="Arial" panose="020B0604020202020204" pitchFamily="34" charset="0"/>
              <a:buNone/>
              <a:tabLst/>
              <a:defRPr/>
            </a:pPr>
            <a:r>
              <a:rPr kumimoji="0" lang="de-DE" sz="1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Team und Einzel</a:t>
            </a:r>
          </a:p>
          <a:p>
            <a:pPr marL="0" marR="0" lvl="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de-DE"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563"/>
              </a:spcBef>
              <a:spcAft>
                <a:spcPts val="0"/>
              </a:spcAft>
              <a:buClrTx/>
              <a:buSzTx/>
              <a:buFont typeface="Arial" panose="020B0604020202020204" pitchFamily="34" charset="0"/>
              <a:buNone/>
              <a:tabLst/>
              <a:defRPr/>
            </a:pPr>
            <a:endParaRPr kumimoji="0" lang="de-DE" sz="1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a:p>
            <a:pPr marL="0" marR="0" lvl="0" indent="0" algn="l" defTabSz="514350" rtl="0" eaLnBrk="1" fontAlgn="auto" latinLnBrk="0" hangingPunct="1">
              <a:lnSpc>
                <a:spcPct val="100000"/>
              </a:lnSpc>
              <a:spcBef>
                <a:spcPts val="563"/>
              </a:spcBef>
              <a:spcAft>
                <a:spcPts val="0"/>
              </a:spcAft>
              <a:buClrTx/>
              <a:buSzTx/>
              <a:buFont typeface="Arial" panose="020B0604020202020204" pitchFamily="34" charset="0"/>
              <a:buNone/>
              <a:tabLst/>
              <a:defRPr/>
            </a:pPr>
            <a:endParaRPr kumimoji="0" lang="de-DE" sz="1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13" name="Inhaltsplatzhalter 2">
            <a:extLst>
              <a:ext uri="{FF2B5EF4-FFF2-40B4-BE49-F238E27FC236}">
                <a16:creationId xmlns:a16="http://schemas.microsoft.com/office/drawing/2014/main" id="{9F44167C-EAA1-37A5-219F-ED7ED9B18C14}"/>
              </a:ext>
            </a:extLst>
          </p:cNvPr>
          <p:cNvSpPr txBox="1">
            <a:spLocks/>
          </p:cNvSpPr>
          <p:nvPr/>
        </p:nvSpPr>
        <p:spPr>
          <a:xfrm>
            <a:off x="468063" y="9142582"/>
            <a:ext cx="3220717" cy="550101"/>
          </a:xfrm>
          <a:prstGeom prst="rect">
            <a:avLst/>
          </a:prstGeom>
          <a:solidFill>
            <a:srgbClr val="59348D"/>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de-DE"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Anmeldung über: stefanie.ruehl@bdks.de</a:t>
            </a:r>
          </a:p>
        </p:txBody>
      </p:sp>
      <p:pic>
        <p:nvPicPr>
          <p:cNvPr id="16" name="Grafik 15" descr="Ein Bild, das Text enthält.&#10;&#10;Automatisch generierte Beschreibung">
            <a:extLst>
              <a:ext uri="{FF2B5EF4-FFF2-40B4-BE49-F238E27FC236}">
                <a16:creationId xmlns:a16="http://schemas.microsoft.com/office/drawing/2014/main" id="{9EEB285D-4FBB-AE1A-F01B-B3B3E12B6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4799">
            <a:off x="2298147" y="2045192"/>
            <a:ext cx="2367631" cy="1030987"/>
          </a:xfrm>
          <a:prstGeom prst="rect">
            <a:avLst/>
          </a:prstGeom>
        </p:spPr>
      </p:pic>
      <p:sp>
        <p:nvSpPr>
          <p:cNvPr id="10" name="Foliennummernplatzhalter 9">
            <a:extLst>
              <a:ext uri="{FF2B5EF4-FFF2-40B4-BE49-F238E27FC236}">
                <a16:creationId xmlns:a16="http://schemas.microsoft.com/office/drawing/2014/main" id="{993FB772-2A4A-2E43-0C89-5C4CC12AD899}"/>
              </a:ext>
            </a:extLst>
          </p:cNvPr>
          <p:cNvSpPr>
            <a:spLocks noGrp="1"/>
          </p:cNvSpPr>
          <p:nvPr>
            <p:ph type="sldNum" sz="quarter" idx="12"/>
          </p:nvPr>
        </p:nvSpPr>
        <p:spPr/>
        <p:txBody>
          <a:bodyPr/>
          <a:lstStyle/>
          <a:p>
            <a:fld id="{98051CB9-6888-4E64-B477-E6EAEEC55F9F}" type="slidenum">
              <a:rPr lang="de-DE" smtClean="0"/>
              <a:t>71</a:t>
            </a:fld>
            <a:endParaRPr lang="de-DE"/>
          </a:p>
        </p:txBody>
      </p:sp>
    </p:spTree>
    <p:extLst>
      <p:ext uri="{BB962C8B-B14F-4D97-AF65-F5344CB8AC3E}">
        <p14:creationId xmlns:p14="http://schemas.microsoft.com/office/powerpoint/2010/main" val="23148260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B0D39B"/>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800" dirty="0">
                <a:latin typeface="Arial Black" panose="020B0A04020102020204" pitchFamily="34" charset="0"/>
                <a:cs typeface="Arial" panose="020B0604020202020204" pitchFamily="34" charset="0"/>
              </a:rPr>
              <a:t>Betriebliche Gesundheitsförderung </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58406" y="1167240"/>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56791" y="2860306"/>
            <a:ext cx="3567041" cy="300432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spcBef>
                <a:spcPts val="600"/>
              </a:spcBef>
              <a:spcAft>
                <a:spcPts val="600"/>
              </a:spcAft>
              <a:buNone/>
            </a:pPr>
            <a:r>
              <a:rPr lang="de-DE"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Spaß und Teamgeist stehen bei diesem Lauf im Vordergrund:</a:t>
            </a:r>
          </a:p>
          <a:p>
            <a:pPr marL="0" indent="0">
              <a:lnSpc>
                <a:spcPct val="110000"/>
              </a:lnSpc>
              <a:spcBef>
                <a:spcPts val="600"/>
              </a:spcBef>
              <a:spcAft>
                <a:spcPts val="600"/>
              </a:spcAft>
              <a:buNone/>
            </a:pPr>
            <a:r>
              <a:rPr lang="de-DE" sz="1100" dirty="0">
                <a:latin typeface="Arial" panose="020B0604020202020204" pitchFamily="34" charset="0"/>
                <a:ea typeface="Calibri" panose="020F0502020204030204" pitchFamily="34" charset="0"/>
                <a:cs typeface="Arial" panose="020B0604020202020204" pitchFamily="34" charset="0"/>
              </a:rPr>
              <a:t>Ein einzigartiger Hindernislauf im nächtlichen Trendelburg erwartet dich. Werde Teil des </a:t>
            </a:r>
            <a:r>
              <a:rPr lang="de-DE" sz="1100" dirty="0" err="1">
                <a:latin typeface="Arial" panose="020B0604020202020204" pitchFamily="34" charset="0"/>
                <a:ea typeface="Calibri" panose="020F0502020204030204" pitchFamily="34" charset="0"/>
                <a:cs typeface="Arial" panose="020B0604020202020204" pitchFamily="34" charset="0"/>
              </a:rPr>
              <a:t>bdks</a:t>
            </a:r>
            <a:r>
              <a:rPr lang="de-DE" sz="1100" dirty="0">
                <a:latin typeface="Arial" panose="020B0604020202020204" pitchFamily="34" charset="0"/>
                <a:ea typeface="Calibri" panose="020F0502020204030204" pitchFamily="34" charset="0"/>
                <a:cs typeface="Arial" panose="020B0604020202020204" pitchFamily="34" charset="0"/>
              </a:rPr>
              <a:t>-Teams und starte beim Halloween Run Trendelburg am 28. Oktober 2023. </a:t>
            </a:r>
          </a:p>
          <a:p>
            <a:pPr marL="0" indent="0">
              <a:lnSpc>
                <a:spcPct val="110000"/>
              </a:lnSpc>
              <a:spcBef>
                <a:spcPts val="600"/>
              </a:spcBef>
              <a:spcAft>
                <a:spcPts val="600"/>
              </a:spcAft>
              <a:buNone/>
            </a:pPr>
            <a:r>
              <a:rPr lang="de-DE" sz="1100" dirty="0">
                <a:latin typeface="Arial" panose="020B0604020202020204" pitchFamily="34" charset="0"/>
                <a:ea typeface="Calibri" panose="020F0502020204030204" pitchFamily="34" charset="0"/>
                <a:cs typeface="Arial" panose="020B0604020202020204" pitchFamily="34" charset="0"/>
              </a:rPr>
              <a:t>Es gilt eine Strecke von 4 km oder 8 km zu bewältigen.</a:t>
            </a:r>
          </a:p>
          <a:p>
            <a:pPr marL="0" indent="0">
              <a:lnSpc>
                <a:spcPct val="110000"/>
              </a:lnSpc>
              <a:spcBef>
                <a:spcPts val="600"/>
              </a:spcBef>
              <a:spcAft>
                <a:spcPts val="600"/>
              </a:spcAft>
              <a:buNone/>
            </a:pPr>
            <a:r>
              <a:rPr lang="de-DE"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Die Teilnahmegebühr wird übern</a:t>
            </a:r>
            <a:r>
              <a:rPr lang="de-DE" sz="1100" dirty="0">
                <a:latin typeface="Arial" panose="020B0604020202020204" pitchFamily="34" charset="0"/>
                <a:ea typeface="Calibri" panose="020F0502020204030204" pitchFamily="34" charset="0"/>
                <a:cs typeface="Arial" panose="020B0604020202020204" pitchFamily="34" charset="0"/>
              </a:rPr>
              <a:t>ommen und Laufshirts gestellt. </a:t>
            </a:r>
            <a:endParaRPr lang="de-DE"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lnSpc>
                <a:spcPct val="110000"/>
              </a:lnSpc>
              <a:spcBef>
                <a:spcPts val="600"/>
              </a:spcBef>
              <a:spcAft>
                <a:spcPts val="600"/>
              </a:spcAft>
              <a:buNone/>
            </a:pPr>
            <a:endParaRPr lang="de-DE" sz="1100" dirty="0">
              <a:latin typeface="Arial" panose="020B0604020202020204" pitchFamily="34" charset="0"/>
            </a:endParaRPr>
          </a:p>
        </p:txBody>
      </p:sp>
      <p:sp>
        <p:nvSpPr>
          <p:cNvPr id="6" name="Inhaltsplatzhalter 2">
            <a:extLst>
              <a:ext uri="{FF2B5EF4-FFF2-40B4-BE49-F238E27FC236}">
                <a16:creationId xmlns:a16="http://schemas.microsoft.com/office/drawing/2014/main" id="{7DF203D4-D020-416E-9F64-410C7CF43EC1}"/>
              </a:ext>
            </a:extLst>
          </p:cNvPr>
          <p:cNvSpPr txBox="1">
            <a:spLocks/>
          </p:cNvSpPr>
          <p:nvPr/>
        </p:nvSpPr>
        <p:spPr>
          <a:xfrm>
            <a:off x="398347" y="1278159"/>
            <a:ext cx="3290433" cy="413048"/>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rtl="0">
              <a:buNone/>
            </a:pPr>
            <a:r>
              <a:rPr lang="de-DE" sz="1200" dirty="0">
                <a:solidFill>
                  <a:srgbClr val="59348D"/>
                </a:solidFill>
                <a:latin typeface="Arial Narrow" panose="020B0606020202030204" pitchFamily="34" charset="0"/>
              </a:rPr>
              <a:t>Halloween Run Trendelburg </a:t>
            </a:r>
            <a:endParaRPr lang="de-DE" sz="1200" b="0" i="0" u="none" strike="noStrike" baseline="0" dirty="0">
              <a:solidFill>
                <a:srgbClr val="59348D"/>
              </a:solidFill>
              <a:latin typeface="Arial Narrow" panose="020B0606020202030204" pitchFamily="34" charset="0"/>
            </a:endParaRPr>
          </a:p>
          <a:p>
            <a:pPr marL="0" marR="0" indent="0" rtl="0">
              <a:buNone/>
            </a:pPr>
            <a:r>
              <a:rPr lang="de-DE" sz="1200" b="0" i="0" u="none" strike="noStrike" baseline="0" dirty="0">
                <a:solidFill>
                  <a:srgbClr val="59348D"/>
                </a:solidFill>
                <a:latin typeface="Arial Narrow" panose="020B0606020202030204" pitchFamily="34" charset="0"/>
              </a:rPr>
              <a:t>	</a:t>
            </a: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401513" y="8456079"/>
            <a:ext cx="3549133" cy="648051"/>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buFont typeface="Arial" panose="020B0604020202020204" pitchFamily="34" charset="0"/>
              <a:buNone/>
            </a:pPr>
            <a:r>
              <a:rPr lang="de-DE" sz="1100" b="1" dirty="0">
                <a:latin typeface="Arial" panose="020B0604020202020204" pitchFamily="34" charset="0"/>
              </a:rPr>
              <a:t>Infos zum Halloween Run findest du unter</a:t>
            </a:r>
          </a:p>
          <a:p>
            <a:pPr marL="0" marR="570" indent="0">
              <a:buFont typeface="Arial" panose="020B0604020202020204" pitchFamily="34" charset="0"/>
              <a:buNone/>
            </a:pPr>
            <a:r>
              <a:rPr lang="de-DE" sz="1100" b="1" dirty="0">
                <a:latin typeface="Arial" panose="020B0604020202020204" pitchFamily="34" charset="0"/>
              </a:rPr>
              <a:t>www.halloweenrun-trendelburg.de</a:t>
            </a:r>
            <a:endParaRPr lang="de-DE" sz="1100" dirty="0">
              <a:latin typeface="Arial" panose="020B060402020202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1" name="Inhaltsplatzhalter 2">
            <a:extLst>
              <a:ext uri="{FF2B5EF4-FFF2-40B4-BE49-F238E27FC236}">
                <a16:creationId xmlns:a16="http://schemas.microsoft.com/office/drawing/2014/main" id="{9796B158-00AF-27A2-F4BB-0E259DEE709C}"/>
              </a:ext>
            </a:extLst>
          </p:cNvPr>
          <p:cNvSpPr txBox="1">
            <a:spLocks/>
          </p:cNvSpPr>
          <p:nvPr/>
        </p:nvSpPr>
        <p:spPr>
          <a:xfrm>
            <a:off x="4333875" y="7921963"/>
            <a:ext cx="1499264" cy="1220619"/>
          </a:xfrm>
          <a:prstGeom prst="rect">
            <a:avLst/>
          </a:prstGeom>
          <a:ln>
            <a:noFill/>
          </a:ln>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b="1" dirty="0">
                <a:solidFill>
                  <a:schemeClr val="bg1"/>
                </a:solidFill>
                <a:latin typeface="Arial Black" panose="020B0A04020102020204" pitchFamily="34" charset="0"/>
                <a:cs typeface="Arial" panose="020B0604020202020204" pitchFamily="34" charset="0"/>
              </a:rPr>
              <a:t>Trendelburg</a:t>
            </a:r>
            <a:endParaRPr lang="de-DE" sz="2000" b="1" i="0" u="none" strike="noStrike" baseline="0" dirty="0">
              <a:solidFill>
                <a:schemeClr val="bg1"/>
              </a:solidFill>
              <a:latin typeface="Arial Black" panose="020B0A04020102020204" pitchFamily="34" charset="0"/>
              <a:cs typeface="Arial" panose="020B0604020202020204" pitchFamily="34" charset="0"/>
            </a:endParaRPr>
          </a:p>
        </p:txBody>
      </p: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101946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endParaRPr lang="de-DE" sz="1000" dirty="0">
              <a:solidFill>
                <a:schemeClr val="bg1"/>
              </a:solidFill>
              <a:latin typeface="Arial" panose="020B0604020202020204" pitchFamily="34" charset="0"/>
            </a:endParaRPr>
          </a:p>
          <a:p>
            <a:pPr marL="0" indent="0">
              <a:lnSpc>
                <a:spcPct val="100000"/>
              </a:lnSpc>
              <a:buFont typeface="Arial" panose="020B0604020202020204" pitchFamily="34" charset="0"/>
              <a:buNone/>
            </a:pPr>
            <a:r>
              <a:rPr lang="de-DE" sz="1000" dirty="0">
                <a:latin typeface="Arial" panose="020B0604020202020204" pitchFamily="34" charset="0"/>
              </a:rPr>
              <a:t>für alle Interessierten bei der bdks</a:t>
            </a:r>
            <a:endParaRPr lang="de-DE" sz="1000" dirty="0">
              <a:latin typeface="Arial Black" panose="020B0A04020102020204" pitchFamily="34" charset="0"/>
            </a:endParaRPr>
          </a:p>
        </p:txBody>
      </p:sp>
      <p:sp>
        <p:nvSpPr>
          <p:cNvPr id="14" name="Inhaltsplatzhalter 2">
            <a:extLst>
              <a:ext uri="{FF2B5EF4-FFF2-40B4-BE49-F238E27FC236}">
                <a16:creationId xmlns:a16="http://schemas.microsoft.com/office/drawing/2014/main" id="{03AAF6BB-3CD4-F8A1-7F51-4A98CCF05323}"/>
              </a:ext>
            </a:extLst>
          </p:cNvPr>
          <p:cNvSpPr txBox="1">
            <a:spLocks/>
          </p:cNvSpPr>
          <p:nvPr/>
        </p:nvSpPr>
        <p:spPr>
          <a:xfrm>
            <a:off x="4321867" y="3637288"/>
            <a:ext cx="1517699" cy="73370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28.10.2023</a:t>
            </a:r>
            <a:endParaRPr lang="de-DE" sz="1000" dirty="0">
              <a:latin typeface="Arial Black" panose="020B0A04020102020204" pitchFamily="34" charset="0"/>
            </a:endParaRPr>
          </a:p>
        </p:txBody>
      </p:sp>
      <p:sp>
        <p:nvSpPr>
          <p:cNvPr id="25" name="Inhaltsplatzhalter 2">
            <a:extLst>
              <a:ext uri="{FF2B5EF4-FFF2-40B4-BE49-F238E27FC236}">
                <a16:creationId xmlns:a16="http://schemas.microsoft.com/office/drawing/2014/main" id="{A9D1B31B-2828-FA8A-F48E-8A0BBB56FAC7}"/>
              </a:ext>
            </a:extLst>
          </p:cNvPr>
          <p:cNvSpPr txBox="1">
            <a:spLocks/>
          </p:cNvSpPr>
          <p:nvPr/>
        </p:nvSpPr>
        <p:spPr>
          <a:xfrm>
            <a:off x="4333875" y="4498522"/>
            <a:ext cx="1421108" cy="73370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Team</a:t>
            </a:r>
          </a:p>
          <a:p>
            <a:pPr marL="0" marR="0" indent="0" algn="l" rtl="0">
              <a:buNone/>
            </a:pPr>
            <a:r>
              <a:rPr lang="de-DE" sz="1000" b="0" i="0" u="none" strike="noStrike" baseline="0" dirty="0">
                <a:latin typeface="Arial" panose="020B0604020202020204" pitchFamily="34" charset="0"/>
              </a:rPr>
              <a:t>	</a:t>
            </a: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1840823-84D3-D632-5919-06E55E46C0D8}"/>
              </a:ext>
            </a:extLst>
          </p:cNvPr>
          <p:cNvCxnSpPr>
            <a:cxnSpLocks/>
          </p:cNvCxnSpPr>
          <p:nvPr/>
        </p:nvCxnSpPr>
        <p:spPr>
          <a:xfrm>
            <a:off x="4191079" y="3875083"/>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91CE9FF-478F-4144-077F-B6757FF71BDD}"/>
              </a:ext>
            </a:extLst>
          </p:cNvPr>
          <p:cNvCxnSpPr>
            <a:cxnSpLocks/>
          </p:cNvCxnSpPr>
          <p:nvPr/>
        </p:nvCxnSpPr>
        <p:spPr>
          <a:xfrm>
            <a:off x="4191079" y="4730386"/>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nhaltsplatzhalter 2">
            <a:extLst>
              <a:ext uri="{FF2B5EF4-FFF2-40B4-BE49-F238E27FC236}">
                <a16:creationId xmlns:a16="http://schemas.microsoft.com/office/drawing/2014/main" id="{663DB809-1900-5AE1-1A42-C6A6488AD01D}"/>
              </a:ext>
            </a:extLst>
          </p:cNvPr>
          <p:cNvSpPr txBox="1">
            <a:spLocks/>
          </p:cNvSpPr>
          <p:nvPr/>
        </p:nvSpPr>
        <p:spPr>
          <a:xfrm>
            <a:off x="4315695" y="1385666"/>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de-DE" sz="1400" dirty="0">
              <a:solidFill>
                <a:schemeClr val="bg1"/>
              </a:solidFill>
              <a:latin typeface="Arial Black" panose="020B0A04020102020204" pitchFamily="34" charset="0"/>
            </a:endParaRPr>
          </a:p>
          <a:p>
            <a:pPr marL="0" indent="0">
              <a:lnSpc>
                <a:spcPct val="100000"/>
              </a:lnSpc>
              <a:buFont typeface="Arial" panose="020B0604020202020204" pitchFamily="34" charset="0"/>
              <a:buNone/>
            </a:pPr>
            <a:endParaRPr lang="de-DE" sz="1000" dirty="0">
              <a:latin typeface="Arial Black" panose="020B0A04020102020204" pitchFamily="34" charset="0"/>
            </a:endParaRPr>
          </a:p>
        </p:txBody>
      </p:sp>
      <p:sp>
        <p:nvSpPr>
          <p:cNvPr id="13" name="Inhaltsplatzhalter 2">
            <a:extLst>
              <a:ext uri="{FF2B5EF4-FFF2-40B4-BE49-F238E27FC236}">
                <a16:creationId xmlns:a16="http://schemas.microsoft.com/office/drawing/2014/main" id="{9F44167C-EAA1-37A5-219F-ED7ED9B18C14}"/>
              </a:ext>
            </a:extLst>
          </p:cNvPr>
          <p:cNvSpPr txBox="1">
            <a:spLocks/>
          </p:cNvSpPr>
          <p:nvPr/>
        </p:nvSpPr>
        <p:spPr>
          <a:xfrm>
            <a:off x="468063" y="9142582"/>
            <a:ext cx="3220717" cy="550101"/>
          </a:xfrm>
          <a:prstGeom prst="rect">
            <a:avLst/>
          </a:prstGeom>
          <a:solidFill>
            <a:srgbClr val="59348D"/>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400" b="1" dirty="0">
                <a:solidFill>
                  <a:schemeClr val="bg1"/>
                </a:solidFill>
                <a:latin typeface="Arial" panose="020B0604020202020204" pitchFamily="34" charset="0"/>
              </a:rPr>
              <a:t>Anmeldung über: stefanie.ruehl@bdks.de</a:t>
            </a:r>
          </a:p>
        </p:txBody>
      </p:sp>
      <p:pic>
        <p:nvPicPr>
          <p:cNvPr id="16" name="Grafik 15" descr="Ein Bild, das Text enthält.&#10;&#10;Automatisch generierte Beschreibung">
            <a:extLst>
              <a:ext uri="{FF2B5EF4-FFF2-40B4-BE49-F238E27FC236}">
                <a16:creationId xmlns:a16="http://schemas.microsoft.com/office/drawing/2014/main" id="{9EEB285D-4FBB-AE1A-F01B-B3B3E12B6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4799">
            <a:off x="2266173" y="2077023"/>
            <a:ext cx="2367631" cy="1030987"/>
          </a:xfrm>
          <a:prstGeom prst="rect">
            <a:avLst/>
          </a:prstGeom>
        </p:spPr>
      </p:pic>
      <p:sp>
        <p:nvSpPr>
          <p:cNvPr id="10" name="Foliennummernplatzhalter 9">
            <a:extLst>
              <a:ext uri="{FF2B5EF4-FFF2-40B4-BE49-F238E27FC236}">
                <a16:creationId xmlns:a16="http://schemas.microsoft.com/office/drawing/2014/main" id="{98C8F78F-2CF9-DFA2-3047-E001515C6EF2}"/>
              </a:ext>
            </a:extLst>
          </p:cNvPr>
          <p:cNvSpPr>
            <a:spLocks noGrp="1"/>
          </p:cNvSpPr>
          <p:nvPr>
            <p:ph type="sldNum" sz="quarter" idx="12"/>
          </p:nvPr>
        </p:nvSpPr>
        <p:spPr/>
        <p:txBody>
          <a:bodyPr/>
          <a:lstStyle/>
          <a:p>
            <a:fld id="{98051CB9-6888-4E64-B477-E6EAEEC55F9F}" type="slidenum">
              <a:rPr lang="de-DE" smtClean="0"/>
              <a:t>72</a:t>
            </a:fld>
            <a:endParaRPr lang="de-DE"/>
          </a:p>
        </p:txBody>
      </p:sp>
    </p:spTree>
    <p:extLst>
      <p:ext uri="{BB962C8B-B14F-4D97-AF65-F5344CB8AC3E}">
        <p14:creationId xmlns:p14="http://schemas.microsoft.com/office/powerpoint/2010/main" val="7461770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19FC5"/>
        </a:solidFill>
        <a:effectLst/>
      </p:bgPr>
    </p:bg>
    <p:spTree>
      <p:nvGrpSpPr>
        <p:cNvPr id="1" name=""/>
        <p:cNvGrpSpPr/>
        <p:nvPr/>
      </p:nvGrpSpPr>
      <p:grpSpPr>
        <a:xfrm>
          <a:off x="0" y="0"/>
          <a:ext cx="0" cy="0"/>
          <a:chOff x="0" y="0"/>
          <a:chExt cx="0" cy="0"/>
        </a:xfrm>
      </p:grpSpPr>
      <p:pic>
        <p:nvPicPr>
          <p:cNvPr id="5" name="Grafik 4" descr="Ein Bild, das drinnen, computer, Computer, offen enthält.&#10;&#10;Automatisch generierte Beschreibung">
            <a:extLst>
              <a:ext uri="{FF2B5EF4-FFF2-40B4-BE49-F238E27FC236}">
                <a16:creationId xmlns:a16="http://schemas.microsoft.com/office/drawing/2014/main" id="{72A5C130-BDD1-34A1-245F-C2517E5C3AA6}"/>
              </a:ext>
            </a:extLst>
          </p:cNvPr>
          <p:cNvPicPr>
            <a:picLocks noChangeAspect="1"/>
          </p:cNvPicPr>
          <p:nvPr/>
        </p:nvPicPr>
        <p:blipFill rotWithShape="1">
          <a:blip r:embed="rId2">
            <a:extLst>
              <a:ext uri="{28A0092B-C50C-407E-A947-70E740481C1C}">
                <a14:useLocalDpi xmlns:a14="http://schemas.microsoft.com/office/drawing/2010/main" val="0"/>
              </a:ext>
            </a:extLst>
          </a:blip>
          <a:srcRect l="20952" r="32893"/>
          <a:stretch/>
        </p:blipFill>
        <p:spPr>
          <a:xfrm>
            <a:off x="1" y="0"/>
            <a:ext cx="6858000" cy="9906000"/>
          </a:xfrm>
          <a:prstGeom prst="rect">
            <a:avLst/>
          </a:prstGeom>
        </p:spPr>
      </p:pic>
      <p:sp>
        <p:nvSpPr>
          <p:cNvPr id="2" name="Foliennummernplatzhalter 1">
            <a:extLst>
              <a:ext uri="{FF2B5EF4-FFF2-40B4-BE49-F238E27FC236}">
                <a16:creationId xmlns:a16="http://schemas.microsoft.com/office/drawing/2014/main" id="{C50605F9-C236-F9C5-E6EF-382C592B0221}"/>
              </a:ext>
            </a:extLst>
          </p:cNvPr>
          <p:cNvSpPr>
            <a:spLocks noGrp="1"/>
          </p:cNvSpPr>
          <p:nvPr>
            <p:ph type="sldNum" sz="quarter" idx="12"/>
          </p:nvPr>
        </p:nvSpPr>
        <p:spPr/>
        <p:txBody>
          <a:bodyPr/>
          <a:lstStyle/>
          <a:p>
            <a:fld id="{98051CB9-6888-4E64-B477-E6EAEEC55F9F}" type="slidenum">
              <a:rPr lang="de-DE" smtClean="0"/>
              <a:t>73</a:t>
            </a:fld>
            <a:endParaRPr lang="de-DE"/>
          </a:p>
        </p:txBody>
      </p:sp>
      <p:sp>
        <p:nvSpPr>
          <p:cNvPr id="3" name="Textfeld 2">
            <a:extLst>
              <a:ext uri="{FF2B5EF4-FFF2-40B4-BE49-F238E27FC236}">
                <a16:creationId xmlns:a16="http://schemas.microsoft.com/office/drawing/2014/main" id="{5D431DBE-9D84-3A6D-8613-5EB0B2F79FAD}"/>
              </a:ext>
            </a:extLst>
          </p:cNvPr>
          <p:cNvSpPr txBox="1"/>
          <p:nvPr/>
        </p:nvSpPr>
        <p:spPr>
          <a:xfrm>
            <a:off x="-853" y="7770083"/>
            <a:ext cx="4965467" cy="553998"/>
          </a:xfrm>
          <a:prstGeom prst="rect">
            <a:avLst/>
          </a:prstGeom>
          <a:solidFill>
            <a:srgbClr val="F19FC5"/>
          </a:solidFill>
        </p:spPr>
        <p:txBody>
          <a:bodyPr wrap="square" rtlCol="0">
            <a:spAutoFit/>
          </a:bodyPr>
          <a:lstStyle/>
          <a:p>
            <a:r>
              <a:rPr lang="de-DE" sz="3000" dirty="0">
                <a:latin typeface="Arial" panose="020B0604020202020204" pitchFamily="34" charset="0"/>
                <a:cs typeface="Arial" panose="020B0604020202020204" pitchFamily="34" charset="0"/>
              </a:rPr>
              <a:t>MITARBEITER ANGEBOTE</a:t>
            </a:r>
          </a:p>
        </p:txBody>
      </p:sp>
    </p:spTree>
    <p:extLst>
      <p:ext uri="{BB962C8B-B14F-4D97-AF65-F5344CB8AC3E}">
        <p14:creationId xmlns:p14="http://schemas.microsoft.com/office/powerpoint/2010/main" val="34746117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772457" cy="604914"/>
          </a:xfrm>
          <a:prstGeom prst="rect">
            <a:avLst/>
          </a:prstGeom>
          <a:solidFill>
            <a:srgbClr val="F19FC5"/>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1800" dirty="0">
                <a:latin typeface="Arial Black" panose="020B0A04020102020204" pitchFamily="34" charset="0"/>
                <a:cs typeface="Arial" panose="020B0604020202020204" pitchFamily="34" charset="0"/>
              </a:rPr>
              <a:t>Corporate Benefits</a:t>
            </a:r>
          </a:p>
          <a:p>
            <a:r>
              <a:rPr lang="de-DE" sz="1800" dirty="0">
                <a:latin typeface="Arial Black" panose="020B0A04020102020204" pitchFamily="34" charset="0"/>
                <a:cs typeface="Arial" panose="020B0604020202020204" pitchFamily="34" charset="0"/>
              </a:rPr>
              <a:t>Mitarbeiterangebote</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Rechteck 1">
            <a:extLst>
              <a:ext uri="{FF2B5EF4-FFF2-40B4-BE49-F238E27FC236}">
                <a16:creationId xmlns:a16="http://schemas.microsoft.com/office/drawing/2014/main" id="{4790A627-D789-787D-6260-BF967050B9F9}"/>
              </a:ext>
            </a:extLst>
          </p:cNvPr>
          <p:cNvSpPr/>
          <p:nvPr/>
        </p:nvSpPr>
        <p:spPr>
          <a:xfrm>
            <a:off x="4247010" y="1278159"/>
            <a:ext cx="1507973" cy="81299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65EF78F0-74C7-40C1-FB79-D8169BFA1819}"/>
              </a:ext>
            </a:extLst>
          </p:cNvPr>
          <p:cNvSpPr txBox="1">
            <a:spLocks/>
          </p:cNvSpPr>
          <p:nvPr/>
        </p:nvSpPr>
        <p:spPr>
          <a:xfrm>
            <a:off x="399428" y="6625813"/>
            <a:ext cx="3567041" cy="27372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endParaRPr lang="de-DE" sz="1100" dirty="0">
              <a:latin typeface="Arial" panose="020B0604020202020204" pitchFamily="34" charset="0"/>
            </a:endParaRPr>
          </a:p>
        </p:txBody>
      </p:sp>
      <p:sp>
        <p:nvSpPr>
          <p:cNvPr id="8" name="Inhaltsplatzhalter 2">
            <a:extLst>
              <a:ext uri="{FF2B5EF4-FFF2-40B4-BE49-F238E27FC236}">
                <a16:creationId xmlns:a16="http://schemas.microsoft.com/office/drawing/2014/main" id="{47685321-F91F-B806-67D2-867098FBC322}"/>
              </a:ext>
            </a:extLst>
          </p:cNvPr>
          <p:cNvSpPr txBox="1">
            <a:spLocks/>
          </p:cNvSpPr>
          <p:nvPr/>
        </p:nvSpPr>
        <p:spPr>
          <a:xfrm>
            <a:off x="376691" y="1926919"/>
            <a:ext cx="3785735" cy="5913066"/>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lgn="just">
              <a:buFont typeface="Arial" panose="020B0604020202020204" pitchFamily="34" charset="0"/>
              <a:buNone/>
            </a:pPr>
            <a:endParaRPr lang="de-DE" sz="1100" i="1"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9" name="Gerade Verbindung mit Pfeil 8">
            <a:extLst>
              <a:ext uri="{FF2B5EF4-FFF2-40B4-BE49-F238E27FC236}">
                <a16:creationId xmlns:a16="http://schemas.microsoft.com/office/drawing/2014/main" id="{68E34970-D1C1-EDDC-2704-F16CF1F8FCC5}"/>
              </a:ext>
            </a:extLst>
          </p:cNvPr>
          <p:cNvCxnSpPr>
            <a:cxnSpLocks/>
          </p:cNvCxnSpPr>
          <p:nvPr/>
        </p:nvCxnSpPr>
        <p:spPr>
          <a:xfrm>
            <a:off x="0" y="1879976"/>
            <a:ext cx="4162426" cy="0"/>
          </a:xfrm>
          <a:prstGeom prst="straightConnector1">
            <a:avLst/>
          </a:prstGeom>
          <a:ln>
            <a:solidFill>
              <a:srgbClr val="59348D"/>
            </a:solidFill>
            <a:tailEnd type="triangle"/>
          </a:ln>
        </p:spPr>
        <p:style>
          <a:lnRef idx="1">
            <a:schemeClr val="accent1"/>
          </a:lnRef>
          <a:fillRef idx="0">
            <a:schemeClr val="accent1"/>
          </a:fillRef>
          <a:effectRef idx="0">
            <a:schemeClr val="accent1"/>
          </a:effectRef>
          <a:fontRef idx="minor">
            <a:schemeClr val="tx1"/>
          </a:fontRef>
        </p:style>
      </p:cxnSp>
      <p:sp>
        <p:nvSpPr>
          <p:cNvPr id="12" name="Inhaltsplatzhalter 2">
            <a:extLst>
              <a:ext uri="{FF2B5EF4-FFF2-40B4-BE49-F238E27FC236}">
                <a16:creationId xmlns:a16="http://schemas.microsoft.com/office/drawing/2014/main" id="{0AD99B1A-3EAC-2AF1-E4A4-8B9D6ED98242}"/>
              </a:ext>
            </a:extLst>
          </p:cNvPr>
          <p:cNvSpPr txBox="1">
            <a:spLocks/>
          </p:cNvSpPr>
          <p:nvPr/>
        </p:nvSpPr>
        <p:spPr>
          <a:xfrm>
            <a:off x="4333875" y="2490294"/>
            <a:ext cx="1314450" cy="54125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400" dirty="0">
                <a:solidFill>
                  <a:schemeClr val="bg1"/>
                </a:solidFill>
                <a:latin typeface="Arial Black" panose="020B0A04020102020204" pitchFamily="34" charset="0"/>
              </a:rPr>
              <a:t>Zielgruppe</a:t>
            </a:r>
          </a:p>
          <a:p>
            <a:pPr marL="0" indent="0">
              <a:lnSpc>
                <a:spcPct val="100000"/>
              </a:lnSpc>
              <a:buFont typeface="Arial" panose="020B0604020202020204" pitchFamily="34" charset="0"/>
              <a:buNone/>
            </a:pPr>
            <a:r>
              <a:rPr lang="de-DE" sz="1000" b="0" i="0" u="none" strike="noStrike" baseline="0" dirty="0">
                <a:latin typeface="Arial" panose="020B0604020202020204" pitchFamily="34" charset="0"/>
              </a:rPr>
              <a:t>alle Mitarbeiter*innen</a:t>
            </a:r>
            <a:endParaRPr lang="de-DE" sz="1000" dirty="0">
              <a:latin typeface="Arial Black" panose="020B0A04020102020204" pitchFamily="34" charset="0"/>
            </a:endParaRPr>
          </a:p>
        </p:txBody>
      </p:sp>
      <p:cxnSp>
        <p:nvCxnSpPr>
          <p:cNvPr id="47" name="Gerader Verbinder 46">
            <a:extLst>
              <a:ext uri="{FF2B5EF4-FFF2-40B4-BE49-F238E27FC236}">
                <a16:creationId xmlns:a16="http://schemas.microsoft.com/office/drawing/2014/main" id="{EDE7F875-584D-125F-A8BB-224DA3C0D7BA}"/>
              </a:ext>
            </a:extLst>
          </p:cNvPr>
          <p:cNvCxnSpPr>
            <a:cxnSpLocks/>
          </p:cNvCxnSpPr>
          <p:nvPr/>
        </p:nvCxnSpPr>
        <p:spPr>
          <a:xfrm>
            <a:off x="4191079" y="2770787"/>
            <a:ext cx="189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Inhaltsplatzhalter 2">
            <a:extLst>
              <a:ext uri="{FF2B5EF4-FFF2-40B4-BE49-F238E27FC236}">
                <a16:creationId xmlns:a16="http://schemas.microsoft.com/office/drawing/2014/main" id="{6FC6A440-328D-6A1A-525C-4E6D456C5FC2}"/>
              </a:ext>
            </a:extLst>
          </p:cNvPr>
          <p:cNvSpPr txBox="1">
            <a:spLocks/>
          </p:cNvSpPr>
          <p:nvPr/>
        </p:nvSpPr>
        <p:spPr>
          <a:xfrm>
            <a:off x="468063" y="9336452"/>
            <a:ext cx="3220717" cy="356231"/>
          </a:xfrm>
          <a:prstGeom prst="rect">
            <a:avLst/>
          </a:prstGeom>
          <a:solidFill>
            <a:srgbClr val="59348D"/>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70" indent="0">
              <a:lnSpc>
                <a:spcPct val="100000"/>
              </a:lnSpc>
              <a:buFont typeface="Arial" panose="020B0604020202020204" pitchFamily="34" charset="0"/>
              <a:buNone/>
            </a:pPr>
            <a:r>
              <a:rPr lang="de-DE" sz="1400" b="1"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https://bdks.mitarbeiterangebote.de</a:t>
            </a:r>
            <a:endParaRPr lang="de-DE" sz="1400" b="1" dirty="0">
              <a:solidFill>
                <a:schemeClr val="bg1"/>
              </a:solidFill>
              <a:latin typeface="Arial" panose="020B0604020202020204" pitchFamily="34" charset="0"/>
            </a:endParaRPr>
          </a:p>
        </p:txBody>
      </p:sp>
      <p:pic>
        <p:nvPicPr>
          <p:cNvPr id="11" name="Bildplatzhalter 5" descr="221024_DE_DL1-1_print.pdf - Adobe Acrobat Reader (64-bit)">
            <a:extLst>
              <a:ext uri="{FF2B5EF4-FFF2-40B4-BE49-F238E27FC236}">
                <a16:creationId xmlns:a16="http://schemas.microsoft.com/office/drawing/2014/main" id="{9A0A3F8D-2C4A-E6D5-D08B-3425EE71D915}"/>
              </a:ext>
            </a:extLst>
          </p:cNvPr>
          <p:cNvPicPr>
            <a:picLocks noChangeAspect="1"/>
          </p:cNvPicPr>
          <p:nvPr/>
        </p:nvPicPr>
        <p:blipFill rotWithShape="1">
          <a:blip r:embed="rId4">
            <a:extLst>
              <a:ext uri="{28A0092B-C50C-407E-A947-70E740481C1C}">
                <a14:useLocalDpi xmlns:a14="http://schemas.microsoft.com/office/drawing/2010/main" val="0"/>
              </a:ext>
            </a:extLst>
          </a:blip>
          <a:srcRect l="4480" t="7135" r="55253" b="49233"/>
          <a:stretch/>
        </p:blipFill>
        <p:spPr>
          <a:xfrm>
            <a:off x="458955" y="3144395"/>
            <a:ext cx="3229825" cy="1686920"/>
          </a:xfrm>
          <a:prstGeom prst="rect">
            <a:avLst/>
          </a:prstGeom>
        </p:spPr>
      </p:pic>
      <p:pic>
        <p:nvPicPr>
          <p:cNvPr id="14" name="Bildplatzhalter 5" descr="bdks - Corporate Benefits_Information.pdf - Adobe Acrobat Reader (64-bit)">
            <a:extLst>
              <a:ext uri="{FF2B5EF4-FFF2-40B4-BE49-F238E27FC236}">
                <a16:creationId xmlns:a16="http://schemas.microsoft.com/office/drawing/2014/main" id="{F163BDAE-BB71-9790-BBA2-3B51A6B0D54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037711" y="1263630"/>
            <a:ext cx="2072311" cy="535347"/>
          </a:xfrm>
          <a:prstGeom prst="rect">
            <a:avLst/>
          </a:prstGeom>
        </p:spPr>
      </p:pic>
      <p:pic>
        <p:nvPicPr>
          <p:cNvPr id="16" name="Bildplatzhalter 5" descr="221024_DE_DL1-1_print.pdf - Adobe Acrobat Reader (64-bit)">
            <a:extLst>
              <a:ext uri="{FF2B5EF4-FFF2-40B4-BE49-F238E27FC236}">
                <a16:creationId xmlns:a16="http://schemas.microsoft.com/office/drawing/2014/main" id="{2D44FD71-4EB0-28C2-D367-13D9C2BEF7F3}"/>
              </a:ext>
            </a:extLst>
          </p:cNvPr>
          <p:cNvPicPr>
            <a:picLocks noChangeAspect="1"/>
          </p:cNvPicPr>
          <p:nvPr/>
        </p:nvPicPr>
        <p:blipFill rotWithShape="1">
          <a:blip r:embed="rId6">
            <a:extLst>
              <a:ext uri="{28A0092B-C50C-407E-A947-70E740481C1C}">
                <a14:useLocalDpi xmlns:a14="http://schemas.microsoft.com/office/drawing/2010/main" val="0"/>
              </a:ext>
            </a:extLst>
          </a:blip>
          <a:srcRect r="2941"/>
          <a:stretch/>
        </p:blipFill>
        <p:spPr>
          <a:xfrm>
            <a:off x="2767055" y="7623873"/>
            <a:ext cx="1395371" cy="1656107"/>
          </a:xfrm>
          <a:prstGeom prst="rect">
            <a:avLst/>
          </a:prstGeom>
        </p:spPr>
      </p:pic>
      <p:sp>
        <p:nvSpPr>
          <p:cNvPr id="21" name="Trapezoid 20">
            <a:extLst>
              <a:ext uri="{FF2B5EF4-FFF2-40B4-BE49-F238E27FC236}">
                <a16:creationId xmlns:a16="http://schemas.microsoft.com/office/drawing/2014/main" id="{B2A1A0D8-0826-8962-852E-7015F9D23951}"/>
              </a:ext>
            </a:extLst>
          </p:cNvPr>
          <p:cNvSpPr/>
          <p:nvPr/>
        </p:nvSpPr>
        <p:spPr>
          <a:xfrm>
            <a:off x="2393344" y="8533854"/>
            <a:ext cx="759621" cy="746126"/>
          </a:xfrm>
          <a:prstGeom prst="trapezoid">
            <a:avLst>
              <a:gd name="adj" fmla="val 5483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rapezoid 21">
            <a:extLst>
              <a:ext uri="{FF2B5EF4-FFF2-40B4-BE49-F238E27FC236}">
                <a16:creationId xmlns:a16="http://schemas.microsoft.com/office/drawing/2014/main" id="{9ACC5FB8-2614-7F16-24CA-C0DD0B6F0948}"/>
              </a:ext>
            </a:extLst>
          </p:cNvPr>
          <p:cNvSpPr/>
          <p:nvPr/>
        </p:nvSpPr>
        <p:spPr>
          <a:xfrm>
            <a:off x="3266050" y="4121417"/>
            <a:ext cx="759621" cy="717276"/>
          </a:xfrm>
          <a:prstGeom prst="trapezoid">
            <a:avLst>
              <a:gd name="adj" fmla="val 5483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rapezoid 22">
            <a:extLst>
              <a:ext uri="{FF2B5EF4-FFF2-40B4-BE49-F238E27FC236}">
                <a16:creationId xmlns:a16="http://schemas.microsoft.com/office/drawing/2014/main" id="{D0C307FF-F32F-5C3B-48DF-072BD8CEDE22}"/>
              </a:ext>
            </a:extLst>
          </p:cNvPr>
          <p:cNvSpPr/>
          <p:nvPr/>
        </p:nvSpPr>
        <p:spPr>
          <a:xfrm rot="10967566">
            <a:off x="2458751" y="7556653"/>
            <a:ext cx="759621" cy="746126"/>
          </a:xfrm>
          <a:prstGeom prst="trapezoid">
            <a:avLst>
              <a:gd name="adj" fmla="val 5483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Inhaltsplatzhalter 2">
            <a:extLst>
              <a:ext uri="{FF2B5EF4-FFF2-40B4-BE49-F238E27FC236}">
                <a16:creationId xmlns:a16="http://schemas.microsoft.com/office/drawing/2014/main" id="{A325C2F5-264B-46EB-A882-156009377502}"/>
              </a:ext>
            </a:extLst>
          </p:cNvPr>
          <p:cNvSpPr txBox="1">
            <a:spLocks/>
          </p:cNvSpPr>
          <p:nvPr/>
        </p:nvSpPr>
        <p:spPr>
          <a:xfrm>
            <a:off x="376691" y="1926921"/>
            <a:ext cx="3785735" cy="7296587"/>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570" indent="0" algn="just">
              <a:buFont typeface="Arial" panose="020B0604020202020204" pitchFamily="34" charset="0"/>
              <a:buNone/>
            </a:pPr>
            <a:r>
              <a:rPr lang="de-DE" sz="1100" dirty="0">
                <a:latin typeface="Arial" panose="020B0604020202020204" pitchFamily="34" charset="0"/>
              </a:rPr>
              <a:t>Liebe Kolleginnen und Kollegen,</a:t>
            </a:r>
          </a:p>
          <a:p>
            <a:pPr marL="0" marR="570" indent="0" algn="just">
              <a:spcAft>
                <a:spcPts val="600"/>
              </a:spcAft>
              <a:buFont typeface="Arial" panose="020B0604020202020204" pitchFamily="34" charset="0"/>
              <a:buNone/>
            </a:pPr>
            <a:r>
              <a:rPr lang="de-DE" sz="1100" dirty="0">
                <a:latin typeface="Arial" panose="020B0604020202020204" pitchFamily="34" charset="0"/>
              </a:rPr>
              <a:t>wir freuen uns, Ihnen eine Vielzahl von Nachlässen bei Top-Anbietern zur Verfügung stellen zu können. Über unsere Plattform für Mitarbeiterangebote können Sie ab sofort Produkte und Dienstleistungen zu dauerhaft attraktiven Konditionen entdecken. Die Nutzung der Plattform ist für Sie selbstverständlich kostenfrei.</a:t>
            </a:r>
          </a:p>
          <a:p>
            <a:pPr marL="0" marR="570" indent="0" algn="just">
              <a:spcAft>
                <a:spcPts val="600"/>
              </a:spcAft>
              <a:buFont typeface="Arial" panose="020B0604020202020204" pitchFamily="34" charset="0"/>
              <a:buNone/>
            </a:pPr>
            <a:endParaRPr lang="de-DE" sz="1100" dirty="0">
              <a:latin typeface="Arial" panose="020B0604020202020204" pitchFamily="34" charset="0"/>
            </a:endParaRPr>
          </a:p>
          <a:p>
            <a:pPr marL="0" marR="570" indent="0" algn="just">
              <a:spcAft>
                <a:spcPts val="600"/>
              </a:spcAft>
              <a:buFont typeface="Arial" panose="020B0604020202020204" pitchFamily="34" charset="0"/>
              <a:buNone/>
            </a:pPr>
            <a:endParaRPr lang="de-DE" sz="1100" dirty="0">
              <a:latin typeface="Arial" panose="020B0604020202020204" pitchFamily="34" charset="0"/>
            </a:endParaRPr>
          </a:p>
          <a:p>
            <a:pPr marL="0" marR="570" indent="0" algn="just">
              <a:spcAft>
                <a:spcPts val="600"/>
              </a:spcAft>
              <a:buFont typeface="Arial" panose="020B0604020202020204" pitchFamily="34" charset="0"/>
              <a:buNone/>
            </a:pPr>
            <a:endParaRPr lang="de-DE" sz="1100" dirty="0">
              <a:latin typeface="Arial" panose="020B0604020202020204" pitchFamily="34" charset="0"/>
            </a:endParaRPr>
          </a:p>
          <a:p>
            <a:pPr marL="0" marR="570" indent="0" algn="just">
              <a:spcAft>
                <a:spcPts val="600"/>
              </a:spcAft>
              <a:buFont typeface="Arial" panose="020B0604020202020204" pitchFamily="34" charset="0"/>
              <a:buNone/>
            </a:pPr>
            <a:endParaRPr lang="de-DE" sz="1100" dirty="0">
              <a:latin typeface="Arial" panose="020B0604020202020204" pitchFamily="34" charset="0"/>
            </a:endParaRPr>
          </a:p>
          <a:p>
            <a:pPr marL="0" marR="570" indent="0" algn="just">
              <a:buFont typeface="Arial" panose="020B0604020202020204" pitchFamily="34" charset="0"/>
              <a:buNone/>
            </a:pPr>
            <a:endParaRPr lang="de-DE" sz="1100" b="1" dirty="0">
              <a:solidFill>
                <a:srgbClr val="59348D"/>
              </a:solidFill>
              <a:latin typeface="Arial" panose="020B0604020202020204" pitchFamily="34" charset="0"/>
            </a:endParaRPr>
          </a:p>
          <a:p>
            <a:pPr marL="0" marR="570" indent="0" algn="just">
              <a:buFont typeface="Arial" panose="020B0604020202020204" pitchFamily="34" charset="0"/>
              <a:buNone/>
            </a:pPr>
            <a:endParaRPr lang="de-DE" sz="1100" b="1" dirty="0">
              <a:solidFill>
                <a:srgbClr val="59348D"/>
              </a:solidFill>
              <a:latin typeface="Arial" panose="020B0604020202020204" pitchFamily="34" charset="0"/>
            </a:endParaRPr>
          </a:p>
          <a:p>
            <a:pPr marL="0" marR="570" indent="0" algn="just">
              <a:buFont typeface="Arial" panose="020B0604020202020204" pitchFamily="34" charset="0"/>
              <a:buNone/>
            </a:pPr>
            <a:r>
              <a:rPr lang="de-DE" sz="1100" b="1" dirty="0">
                <a:solidFill>
                  <a:srgbClr val="59348D"/>
                </a:solidFill>
                <a:latin typeface="Arial" panose="020B0604020202020204" pitchFamily="34" charset="0"/>
              </a:rPr>
              <a:t>Wie können Sie die Angebote nach der Registrierung nutzen?</a:t>
            </a:r>
          </a:p>
          <a:p>
            <a:pPr marL="0" marR="570" indent="0" algn="just">
              <a:spcBef>
                <a:spcPts val="0"/>
              </a:spcBef>
              <a:buFont typeface="Arial" panose="020B0604020202020204" pitchFamily="34" charset="0"/>
              <a:buNone/>
            </a:pPr>
            <a:r>
              <a:rPr lang="de-DE" sz="1100" dirty="0">
                <a:latin typeface="Arial" panose="020B0604020202020204" pitchFamily="34" charset="0"/>
              </a:rPr>
              <a:t>Die Mitarbeiterangebotsplattform können Sie jederzeit von jedem internetfähigen Endgerät oder über die corporate benefits App erreichen. Loggen Sie sich dazu mit Ihrer bei der Registrierung angegebenen E-Mail-Adresse und Ihrem frei gewählten Passwort ein.</a:t>
            </a:r>
          </a:p>
          <a:p>
            <a:pPr marL="0" marR="570" indent="0" algn="just">
              <a:spcAft>
                <a:spcPts val="600"/>
              </a:spcAft>
              <a:buFont typeface="Arial" panose="020B0604020202020204" pitchFamily="34" charset="0"/>
              <a:buNone/>
            </a:pPr>
            <a:r>
              <a:rPr lang="de-DE" sz="1100" dirty="0">
                <a:latin typeface="Arial" panose="020B0604020202020204" pitchFamily="34" charset="0"/>
              </a:rPr>
              <a:t>Bitte nutzen Sie für Ihren Einkauf über die Plattform oder die App ausschließlich Ihre privaten Endgeräte außerhalb der Arbeitszeit.</a:t>
            </a:r>
          </a:p>
          <a:p>
            <a:pPr marL="0" marR="570" indent="0" algn="just">
              <a:spcBef>
                <a:spcPts val="0"/>
              </a:spcBef>
              <a:buFont typeface="Arial" panose="020B0604020202020204" pitchFamily="34" charset="0"/>
              <a:buNone/>
            </a:pPr>
            <a:r>
              <a:rPr lang="de-DE" sz="1100" b="1" dirty="0">
                <a:solidFill>
                  <a:srgbClr val="59348D"/>
                </a:solidFill>
                <a:latin typeface="Arial" panose="020B0604020202020204" pitchFamily="34" charset="0"/>
              </a:rPr>
              <a:t>Datenschutz!</a:t>
            </a:r>
          </a:p>
          <a:p>
            <a:pPr marL="0" marR="570" indent="0" algn="just">
              <a:spcBef>
                <a:spcPts val="0"/>
              </a:spcBef>
              <a:buFont typeface="Arial" panose="020B0604020202020204" pitchFamily="34" charset="0"/>
              <a:buNone/>
            </a:pPr>
            <a:r>
              <a:rPr lang="de-DE" sz="1100" dirty="0">
                <a:latin typeface="Arial" panose="020B0604020202020204" pitchFamily="34" charset="0"/>
              </a:rPr>
              <a:t>Zu keinem Zeitpunkt werden Ihre Daten an Dritte (Anbieter) weitergeleitet. Sie dienen lediglich zum Login auf der Plattform. Erst beim tatsächlichen Kauf eines Produktes geben Sie die für den Kauf üblichen persönlichen Daten an und gehen das Rechtsgeschäft mit dem jeweiligen Anbieter ein.</a:t>
            </a:r>
          </a:p>
          <a:p>
            <a:pPr marL="0" marR="570" indent="0" algn="just">
              <a:spcBef>
                <a:spcPts val="0"/>
              </a:spcBef>
              <a:buFont typeface="Arial" panose="020B0604020202020204" pitchFamily="34" charset="0"/>
              <a:buNone/>
            </a:pPr>
            <a:endParaRPr lang="de-DE" sz="1100" i="1" dirty="0">
              <a:effectLst/>
              <a:latin typeface="Arial" panose="020B0604020202020204" pitchFamily="34" charset="0"/>
              <a:ea typeface="Calibri" panose="020F0502020204030204" pitchFamily="34" charset="0"/>
              <a:cs typeface="Arial" panose="020B0604020202020204" pitchFamily="34" charset="0"/>
            </a:endParaRPr>
          </a:p>
          <a:p>
            <a:pPr marL="0" marR="570" indent="0" algn="just">
              <a:spcBef>
                <a:spcPts val="0"/>
              </a:spcBef>
              <a:buFont typeface="Arial" panose="020B0604020202020204" pitchFamily="34" charset="0"/>
              <a:buNone/>
            </a:pPr>
            <a:endParaRPr lang="de-DE" sz="1100" i="1" dirty="0">
              <a:latin typeface="Arial" panose="020B0604020202020204" pitchFamily="34" charset="0"/>
              <a:ea typeface="Calibri" panose="020F0502020204030204" pitchFamily="34" charset="0"/>
              <a:cs typeface="Arial" panose="020B0604020202020204" pitchFamily="34" charset="0"/>
            </a:endParaRPr>
          </a:p>
          <a:p>
            <a:pPr marL="0" marR="570" indent="0" algn="just">
              <a:spcBef>
                <a:spcPts val="0"/>
              </a:spcBef>
              <a:buFont typeface="Arial" panose="020B0604020202020204" pitchFamily="34" charset="0"/>
              <a:buNone/>
            </a:pPr>
            <a:endParaRPr lang="de-DE" sz="1100" i="1" dirty="0">
              <a:latin typeface="Arial" panose="020B0604020202020204" pitchFamily="34" charset="0"/>
              <a:ea typeface="Calibri" panose="020F0502020204030204" pitchFamily="34" charset="0"/>
              <a:cs typeface="Arial" panose="020B0604020202020204" pitchFamily="34" charset="0"/>
            </a:endParaRPr>
          </a:p>
          <a:p>
            <a:pPr marL="0" marR="570" indent="0" algn="just">
              <a:spcBef>
                <a:spcPts val="0"/>
              </a:spcBef>
              <a:buFont typeface="Arial" panose="020B0604020202020204" pitchFamily="34" charset="0"/>
              <a:buNone/>
            </a:pPr>
            <a:r>
              <a:rPr lang="de-DE" sz="1100" b="1" dirty="0">
                <a:solidFill>
                  <a:srgbClr val="59348D"/>
                </a:solidFill>
                <a:latin typeface="Arial" panose="020B0604020202020204" pitchFamily="34" charset="0"/>
              </a:rPr>
              <a:t>Fragen?</a:t>
            </a:r>
          </a:p>
          <a:p>
            <a:pPr marL="0" marR="570" indent="0" algn="just">
              <a:spcBef>
                <a:spcPts val="0"/>
              </a:spcBef>
              <a:buFont typeface="Arial" panose="020B0604020202020204" pitchFamily="34" charset="0"/>
              <a:buNone/>
            </a:pPr>
            <a:r>
              <a:rPr lang="de-DE" sz="1100" dirty="0">
                <a:latin typeface="Arial" panose="020B0604020202020204" pitchFamily="34" charset="0"/>
              </a:rPr>
              <a:t>Jan Bischoff</a:t>
            </a:r>
          </a:p>
          <a:p>
            <a:pPr marL="0" marR="570" indent="0" algn="just">
              <a:spcBef>
                <a:spcPts val="0"/>
              </a:spcBef>
              <a:buFont typeface="Arial" panose="020B0604020202020204" pitchFamily="34" charset="0"/>
              <a:buNone/>
            </a:pPr>
            <a:r>
              <a:rPr lang="de-DE" sz="1100" dirty="0">
                <a:latin typeface="Arial" panose="020B0604020202020204" pitchFamily="34" charset="0"/>
              </a:rPr>
              <a:t>Personalentwicklung</a:t>
            </a:r>
          </a:p>
          <a:p>
            <a:pPr marL="0" marR="570" indent="0" algn="just">
              <a:spcBef>
                <a:spcPts val="0"/>
              </a:spcBef>
              <a:buFont typeface="Arial" panose="020B0604020202020204" pitchFamily="34" charset="0"/>
              <a:buNone/>
            </a:pPr>
            <a:r>
              <a:rPr lang="de-DE" sz="1100" dirty="0">
                <a:latin typeface="Arial" panose="020B0604020202020204" pitchFamily="34" charset="0"/>
              </a:rPr>
              <a:t>Tel.: 0561 – 94951 310</a:t>
            </a:r>
          </a:p>
          <a:p>
            <a:pPr marL="0" marR="570" indent="0" algn="just">
              <a:spcBef>
                <a:spcPts val="0"/>
              </a:spcBef>
              <a:buFont typeface="Arial" panose="020B0604020202020204" pitchFamily="34" charset="0"/>
              <a:buNone/>
            </a:pPr>
            <a:r>
              <a:rPr lang="de-DE" sz="1100" dirty="0">
                <a:latin typeface="Arial" panose="020B0604020202020204" pitchFamily="34" charset="0"/>
              </a:rPr>
              <a:t>E-Mail: cb@bdks.de</a:t>
            </a:r>
          </a:p>
        </p:txBody>
      </p:sp>
      <p:sp>
        <p:nvSpPr>
          <p:cNvPr id="24" name="Ellipse 23">
            <a:extLst>
              <a:ext uri="{FF2B5EF4-FFF2-40B4-BE49-F238E27FC236}">
                <a16:creationId xmlns:a16="http://schemas.microsoft.com/office/drawing/2014/main" id="{E1AFED64-AB52-23F0-68C4-D73D29A55E5B}"/>
              </a:ext>
            </a:extLst>
          </p:cNvPr>
          <p:cNvSpPr/>
          <p:nvPr/>
        </p:nvSpPr>
        <p:spPr>
          <a:xfrm>
            <a:off x="2711033" y="8148638"/>
            <a:ext cx="94080" cy="1722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A53D58A4-6093-1916-CD0F-422D3E64E021}"/>
              </a:ext>
            </a:extLst>
          </p:cNvPr>
          <p:cNvSpPr>
            <a:spLocks noGrp="1"/>
          </p:cNvSpPr>
          <p:nvPr>
            <p:ph type="sldNum" sz="quarter" idx="12"/>
          </p:nvPr>
        </p:nvSpPr>
        <p:spPr/>
        <p:txBody>
          <a:bodyPr/>
          <a:lstStyle/>
          <a:p>
            <a:fld id="{98051CB9-6888-4E64-B477-E6EAEEC55F9F}" type="slidenum">
              <a:rPr lang="de-DE" smtClean="0"/>
              <a:t>74</a:t>
            </a:fld>
            <a:endParaRPr lang="de-DE"/>
          </a:p>
        </p:txBody>
      </p:sp>
    </p:spTree>
    <p:extLst>
      <p:ext uri="{BB962C8B-B14F-4D97-AF65-F5344CB8AC3E}">
        <p14:creationId xmlns:p14="http://schemas.microsoft.com/office/powerpoint/2010/main" val="29522220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3" y="497870"/>
            <a:ext cx="1975102" cy="499872"/>
          </a:xfrm>
          <a:prstGeom prst="rect">
            <a:avLst/>
          </a:prstGeom>
        </p:spPr>
        <p:txBody>
          <a:bodyP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2400" b="1" dirty="0">
                <a:latin typeface="Arial Black" panose="020B0A04020102020204" pitchFamily="34" charset="0"/>
                <a:cs typeface="Arial" panose="020B0604020202020204" pitchFamily="34" charset="0"/>
              </a:rPr>
              <a:t>Impressum</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3" name="Inhaltsplatzhalter 2">
            <a:extLst>
              <a:ext uri="{FF2B5EF4-FFF2-40B4-BE49-F238E27FC236}">
                <a16:creationId xmlns:a16="http://schemas.microsoft.com/office/drawing/2014/main" id="{2183B870-9CEA-2760-5787-7ED9A69614BA}"/>
              </a:ext>
            </a:extLst>
          </p:cNvPr>
          <p:cNvSpPr txBox="1">
            <a:spLocks/>
          </p:cNvSpPr>
          <p:nvPr/>
        </p:nvSpPr>
        <p:spPr>
          <a:xfrm>
            <a:off x="3149252" y="9445098"/>
            <a:ext cx="1213155" cy="258153"/>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200" dirty="0">
                <a:latin typeface="Arial" panose="020B0604020202020204" pitchFamily="34" charset="0"/>
              </a:rPr>
              <a:t>Stand 02/2023</a:t>
            </a:r>
            <a:endParaRPr lang="de-DE" sz="1200" dirty="0">
              <a:latin typeface="Myriad Variable Concept"/>
            </a:endParaRPr>
          </a:p>
        </p:txBody>
      </p:sp>
      <p:sp>
        <p:nvSpPr>
          <p:cNvPr id="8" name="Inhaltsplatzhalter 2">
            <a:extLst>
              <a:ext uri="{FF2B5EF4-FFF2-40B4-BE49-F238E27FC236}">
                <a16:creationId xmlns:a16="http://schemas.microsoft.com/office/drawing/2014/main" id="{666BC21A-03A2-9053-393C-D650EB52361B}"/>
              </a:ext>
            </a:extLst>
          </p:cNvPr>
          <p:cNvSpPr txBox="1">
            <a:spLocks/>
          </p:cNvSpPr>
          <p:nvPr/>
        </p:nvSpPr>
        <p:spPr>
          <a:xfrm>
            <a:off x="432860" y="4460524"/>
            <a:ext cx="3921729" cy="525686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70000"/>
              </a:lnSpc>
              <a:buFont typeface="Arial" panose="020B0604020202020204" pitchFamily="34" charset="0"/>
              <a:buNone/>
            </a:pPr>
            <a:r>
              <a:rPr lang="de-DE" sz="1200" dirty="0">
                <a:solidFill>
                  <a:srgbClr val="666666"/>
                </a:solidFill>
                <a:latin typeface="Arial" panose="020B0604020202020204" pitchFamily="34" charset="0"/>
                <a:cs typeface="Arial" panose="020B0604020202020204" pitchFamily="34" charset="0"/>
              </a:rPr>
              <a:t>Redaktion:</a:t>
            </a:r>
          </a:p>
          <a:p>
            <a:pPr marL="0" indent="0">
              <a:lnSpc>
                <a:spcPct val="170000"/>
              </a:lnSpc>
              <a:buFont typeface="Arial" panose="020B0604020202020204" pitchFamily="34" charset="0"/>
              <a:buNone/>
            </a:pPr>
            <a:r>
              <a:rPr lang="de-DE" sz="1200" dirty="0">
                <a:solidFill>
                  <a:srgbClr val="666666"/>
                </a:solidFill>
                <a:latin typeface="Arial" panose="020B0604020202020204" pitchFamily="34" charset="0"/>
                <a:cs typeface="Arial" panose="020B0604020202020204" pitchFamily="34" charset="0"/>
              </a:rPr>
              <a:t>Sandra Stock</a:t>
            </a:r>
          </a:p>
          <a:p>
            <a:pPr marL="0" indent="0">
              <a:lnSpc>
                <a:spcPct val="170000"/>
              </a:lnSpc>
              <a:buFont typeface="Arial" panose="020B0604020202020204" pitchFamily="34" charset="0"/>
              <a:buNone/>
            </a:pPr>
            <a:r>
              <a:rPr lang="de-DE" sz="1200" dirty="0">
                <a:solidFill>
                  <a:srgbClr val="666666"/>
                </a:solidFill>
                <a:latin typeface="Arial" panose="020B0604020202020204" pitchFamily="34" charset="0"/>
                <a:cs typeface="Arial" panose="020B0604020202020204" pitchFamily="34" charset="0"/>
              </a:rPr>
              <a:t>Simone </a:t>
            </a:r>
            <a:r>
              <a:rPr lang="de-DE" sz="1200" dirty="0" err="1">
                <a:solidFill>
                  <a:srgbClr val="666666"/>
                </a:solidFill>
                <a:latin typeface="Arial" panose="020B0604020202020204" pitchFamily="34" charset="0"/>
                <a:cs typeface="Arial" panose="020B0604020202020204" pitchFamily="34" charset="0"/>
              </a:rPr>
              <a:t>Gebelhardt</a:t>
            </a:r>
            <a:r>
              <a:rPr lang="de-DE" sz="1200" dirty="0">
                <a:solidFill>
                  <a:srgbClr val="666666"/>
                </a:solidFill>
                <a:latin typeface="Arial" panose="020B0604020202020204" pitchFamily="34" charset="0"/>
                <a:cs typeface="Arial" panose="020B0604020202020204" pitchFamily="34" charset="0"/>
              </a:rPr>
              <a:t>-Meers</a:t>
            </a:r>
          </a:p>
          <a:p>
            <a:pPr marL="0" indent="0">
              <a:lnSpc>
                <a:spcPct val="170000"/>
              </a:lnSpc>
              <a:buFont typeface="Arial" panose="020B0604020202020204" pitchFamily="34" charset="0"/>
              <a:buNone/>
            </a:pPr>
            <a:r>
              <a:rPr lang="de-DE" sz="1200" dirty="0">
                <a:solidFill>
                  <a:srgbClr val="666666"/>
                </a:solidFill>
                <a:latin typeface="Arial" panose="020B0604020202020204" pitchFamily="34" charset="0"/>
                <a:cs typeface="Arial" panose="020B0604020202020204" pitchFamily="34" charset="0"/>
              </a:rPr>
              <a:t>Brigitte Engelhardt-Lenz</a:t>
            </a:r>
          </a:p>
          <a:p>
            <a:pPr marL="0" indent="0">
              <a:lnSpc>
                <a:spcPct val="170000"/>
              </a:lnSpc>
              <a:buFont typeface="Arial" panose="020B0604020202020204" pitchFamily="34" charset="0"/>
              <a:buNone/>
            </a:pPr>
            <a:r>
              <a:rPr lang="de-DE" sz="1200" dirty="0">
                <a:solidFill>
                  <a:srgbClr val="666666"/>
                </a:solidFill>
                <a:latin typeface="Arial" panose="020B0604020202020204" pitchFamily="34" charset="0"/>
                <a:cs typeface="Arial" panose="020B0604020202020204" pitchFamily="34" charset="0"/>
              </a:rPr>
              <a:t>Stefanie Rühl</a:t>
            </a:r>
          </a:p>
          <a:p>
            <a:pPr marL="0" indent="0">
              <a:lnSpc>
                <a:spcPct val="170000"/>
              </a:lnSpc>
              <a:buFont typeface="Arial" panose="020B0604020202020204" pitchFamily="34" charset="0"/>
              <a:buNone/>
            </a:pPr>
            <a:r>
              <a:rPr lang="de-DE" sz="1200" dirty="0">
                <a:solidFill>
                  <a:srgbClr val="666666"/>
                </a:solidFill>
                <a:latin typeface="Arial" panose="020B0604020202020204" pitchFamily="34" charset="0"/>
                <a:cs typeface="Arial" panose="020B0604020202020204" pitchFamily="34" charset="0"/>
              </a:rPr>
              <a:t>Jan Bischoff</a:t>
            </a:r>
          </a:p>
          <a:p>
            <a:pPr marL="0" indent="0">
              <a:lnSpc>
                <a:spcPct val="170000"/>
              </a:lnSpc>
              <a:buFont typeface="Arial" panose="020B0604020202020204" pitchFamily="34" charset="0"/>
              <a:buNone/>
            </a:pPr>
            <a:endParaRPr lang="de-DE" sz="1200" dirty="0">
              <a:solidFill>
                <a:srgbClr val="666666"/>
              </a:solidFill>
              <a:latin typeface="Arial" panose="020B0604020202020204" pitchFamily="34" charset="0"/>
              <a:cs typeface="Arial" panose="020B0604020202020204" pitchFamily="34" charset="0"/>
            </a:endParaRPr>
          </a:p>
          <a:p>
            <a:pPr marL="0" indent="0">
              <a:lnSpc>
                <a:spcPct val="170000"/>
              </a:lnSpc>
              <a:buFont typeface="Arial" panose="020B0604020202020204" pitchFamily="34" charset="0"/>
              <a:buNone/>
            </a:pPr>
            <a:r>
              <a:rPr lang="de-DE" sz="1200" dirty="0">
                <a:solidFill>
                  <a:srgbClr val="666666"/>
                </a:solidFill>
                <a:latin typeface="Arial" panose="020B0604020202020204" pitchFamily="34" charset="0"/>
                <a:cs typeface="Arial" panose="020B0604020202020204" pitchFamily="34" charset="0"/>
              </a:rPr>
              <a:t>Fotos: 123RF</a:t>
            </a:r>
          </a:p>
          <a:p>
            <a:pPr marL="0" indent="0">
              <a:lnSpc>
                <a:spcPct val="170000"/>
              </a:lnSpc>
              <a:buFont typeface="Arial" panose="020B0604020202020204" pitchFamily="34" charset="0"/>
              <a:buNone/>
            </a:pPr>
            <a:endParaRPr lang="de-DE" sz="1200" dirty="0">
              <a:solidFill>
                <a:srgbClr val="666666"/>
              </a:solidFill>
              <a:latin typeface="Arial" panose="020B0604020202020204" pitchFamily="34" charset="0"/>
              <a:cs typeface="Arial" panose="020B0604020202020204" pitchFamily="34" charset="0"/>
            </a:endParaRPr>
          </a:p>
        </p:txBody>
      </p:sp>
      <p:sp>
        <p:nvSpPr>
          <p:cNvPr id="2" name="Foliennummernplatzhalter 1">
            <a:extLst>
              <a:ext uri="{FF2B5EF4-FFF2-40B4-BE49-F238E27FC236}">
                <a16:creationId xmlns:a16="http://schemas.microsoft.com/office/drawing/2014/main" id="{53EBE4DE-6AD4-B13A-3FDA-19EF043E9C61}"/>
              </a:ext>
            </a:extLst>
          </p:cNvPr>
          <p:cNvSpPr>
            <a:spLocks noGrp="1"/>
          </p:cNvSpPr>
          <p:nvPr>
            <p:ph type="sldNum" sz="quarter" idx="12"/>
          </p:nvPr>
        </p:nvSpPr>
        <p:spPr/>
        <p:txBody>
          <a:bodyPr/>
          <a:lstStyle/>
          <a:p>
            <a:fld id="{98051CB9-6888-4E64-B477-E6EAEEC55F9F}" type="slidenum">
              <a:rPr lang="de-DE" smtClean="0"/>
              <a:t>75</a:t>
            </a:fld>
            <a:endParaRPr lang="de-DE" dirty="0"/>
          </a:p>
        </p:txBody>
      </p:sp>
    </p:spTree>
    <p:extLst>
      <p:ext uri="{BB962C8B-B14F-4D97-AF65-F5344CB8AC3E}">
        <p14:creationId xmlns:p14="http://schemas.microsoft.com/office/powerpoint/2010/main" val="735579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4273693" cy="499872"/>
          </a:xfrm>
          <a:prstGeom prst="rect">
            <a:avLst/>
          </a:prstGeom>
        </p:spPr>
        <p:txBody>
          <a:bodyP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2400" b="1" dirty="0" err="1">
                <a:latin typeface="Arial Black" panose="020B0A04020102020204" pitchFamily="34" charset="0"/>
                <a:cs typeface="Arial" panose="020B0604020202020204" pitchFamily="34" charset="0"/>
              </a:rPr>
              <a:t>FAQ‘s</a:t>
            </a:r>
            <a:r>
              <a:rPr lang="de-DE" sz="2400" b="1" dirty="0">
                <a:latin typeface="Arial Black" panose="020B0A04020102020204" pitchFamily="34" charset="0"/>
                <a:cs typeface="Arial" panose="020B0604020202020204" pitchFamily="34" charset="0"/>
              </a:rPr>
              <a:t> Fortbildungskatalog</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2" name="Inhaltsplatzhalter 2">
            <a:extLst>
              <a:ext uri="{FF2B5EF4-FFF2-40B4-BE49-F238E27FC236}">
                <a16:creationId xmlns:a16="http://schemas.microsoft.com/office/drawing/2014/main" id="{2BB2F3A8-4F07-0BCE-8EEB-CC6952480BDA}"/>
              </a:ext>
            </a:extLst>
          </p:cNvPr>
          <p:cNvSpPr txBox="1">
            <a:spLocks/>
          </p:cNvSpPr>
          <p:nvPr/>
        </p:nvSpPr>
        <p:spPr>
          <a:xfrm>
            <a:off x="418622" y="1819204"/>
            <a:ext cx="4273693" cy="386846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7000"/>
              </a:lnSpc>
              <a:spcBef>
                <a:spcPts val="0"/>
              </a:spcBef>
              <a:spcAft>
                <a:spcPts val="600"/>
              </a:spcAft>
              <a:buNone/>
              <a:tabLst>
                <a:tab pos="5104130" algn="l"/>
              </a:tabLst>
            </a:pPr>
            <a:r>
              <a:rPr lang="de-DE" sz="1100" b="1" dirty="0">
                <a:solidFill>
                  <a:srgbClr val="00B0F0"/>
                </a:solidFill>
                <a:effectLst/>
                <a:latin typeface="Arial" panose="020B0604020202020204" pitchFamily="34" charset="0"/>
                <a:ea typeface="Calibri" panose="020F0502020204030204" pitchFamily="34" charset="0"/>
                <a:cs typeface="Arial" panose="020B0604020202020204" pitchFamily="34" charset="0"/>
              </a:rPr>
              <a:t>Wo findet die Fort- und Weiterbildung statt?</a:t>
            </a:r>
            <a:endParaRPr lang="de-DE" sz="11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Bef>
                <a:spcPts val="0"/>
              </a:spcBef>
              <a:spcAft>
                <a:spcPts val="1800"/>
              </a:spcAft>
              <a:buNone/>
              <a:tabLst>
                <a:tab pos="5104130" algn="l"/>
              </a:tabLst>
            </a:pPr>
            <a:r>
              <a:rPr lang="de-DE" sz="1100" dirty="0">
                <a:effectLst/>
                <a:latin typeface="Arial" panose="020B0604020202020204" pitchFamily="34" charset="0"/>
                <a:ea typeface="Calibri" panose="020F0502020204030204" pitchFamily="34" charset="0"/>
                <a:cs typeface="Arial" panose="020B0604020202020204" pitchFamily="34" charset="0"/>
              </a:rPr>
              <a:t>Den jeweiligen Schulungsort finden Sie auf der Angebotsseite unten rechts, im blauen Kasten.  </a:t>
            </a:r>
          </a:p>
          <a:p>
            <a:pPr marL="0" indent="0" algn="just">
              <a:lnSpc>
                <a:spcPct val="107000"/>
              </a:lnSpc>
              <a:spcBef>
                <a:spcPts val="0"/>
              </a:spcBef>
              <a:spcAft>
                <a:spcPts val="600"/>
              </a:spcAft>
              <a:buNone/>
              <a:tabLst>
                <a:tab pos="5104130" algn="l"/>
              </a:tabLst>
            </a:pPr>
            <a:r>
              <a:rPr lang="de-DE" sz="1100" b="1" dirty="0">
                <a:solidFill>
                  <a:srgbClr val="00B0F0"/>
                </a:solidFill>
                <a:effectLst/>
                <a:latin typeface="Arial" panose="020B0604020202020204" pitchFamily="34" charset="0"/>
                <a:ea typeface="Calibri" panose="020F0502020204030204" pitchFamily="34" charset="0"/>
                <a:cs typeface="Arial" panose="020B0604020202020204" pitchFamily="34" charset="0"/>
              </a:rPr>
              <a:t>Wie verhalte ich mich, wenn ich am Kurstermin verhindert bin?</a:t>
            </a:r>
            <a:r>
              <a:rPr lang="de-DE" sz="1100" dirty="0">
                <a:effectLst/>
                <a:latin typeface="Arial" panose="020B0604020202020204" pitchFamily="34" charset="0"/>
                <a:ea typeface="Calibri" panose="020F0502020204030204" pitchFamily="34" charset="0"/>
                <a:cs typeface="Arial" panose="020B0604020202020204" pitchFamily="34" charset="0"/>
              </a:rPr>
              <a:t>  </a:t>
            </a:r>
          </a:p>
          <a:p>
            <a:pPr marL="0" indent="0" algn="just">
              <a:lnSpc>
                <a:spcPct val="107000"/>
              </a:lnSpc>
              <a:spcBef>
                <a:spcPts val="0"/>
              </a:spcBef>
              <a:buNone/>
              <a:tabLst>
                <a:tab pos="5104130" algn="l"/>
              </a:tabLst>
            </a:pPr>
            <a:r>
              <a:rPr lang="de-DE" sz="1100" dirty="0">
                <a:latin typeface="Arial" panose="020B0604020202020204" pitchFamily="34" charset="0"/>
                <a:cs typeface="Arial" panose="020B0604020202020204" pitchFamily="34" charset="0"/>
              </a:rPr>
              <a:t>Bei Verhinderung ist eine zeitnahe Abmeldung unter folgender </a:t>
            </a:r>
            <a:r>
              <a:rPr lang="de-DE" sz="1100" dirty="0">
                <a:effectLst/>
                <a:latin typeface="Arial" panose="020B0604020202020204" pitchFamily="34" charset="0"/>
                <a:ea typeface="Calibri" panose="020F0502020204030204" pitchFamily="34" charset="0"/>
                <a:cs typeface="Arial" panose="020B0604020202020204" pitchFamily="34" charset="0"/>
              </a:rPr>
              <a:t>E-Mail immer notwendig: </a:t>
            </a:r>
            <a:r>
              <a:rPr lang="de-DE" sz="1100" dirty="0">
                <a:latin typeface="Arial" panose="020B0604020202020204" pitchFamily="34" charset="0"/>
                <a:cs typeface="Arial" panose="020B0604020202020204" pitchFamily="34" charset="0"/>
                <a:hlinkClick r:id="rId3"/>
              </a:rPr>
              <a:t>InhouseFortbildung@bdks.de</a:t>
            </a:r>
            <a:endParaRPr lang="de-DE" sz="1100" dirty="0">
              <a:latin typeface="Arial" panose="020B0604020202020204" pitchFamily="34" charset="0"/>
              <a:cs typeface="Arial" panose="020B0604020202020204" pitchFamily="34" charset="0"/>
            </a:endParaRPr>
          </a:p>
          <a:p>
            <a:pPr marL="0" indent="0" algn="just">
              <a:lnSpc>
                <a:spcPct val="107000"/>
              </a:lnSpc>
              <a:spcBef>
                <a:spcPts val="0"/>
              </a:spcBef>
              <a:spcAft>
                <a:spcPts val="1800"/>
              </a:spcAft>
              <a:buNone/>
              <a:tabLst>
                <a:tab pos="5104130" algn="l"/>
              </a:tabLst>
            </a:pPr>
            <a:r>
              <a:rPr lang="de-DE" sz="1100" dirty="0">
                <a:latin typeface="Arial" panose="020B0604020202020204" pitchFamily="34" charset="0"/>
                <a:cs typeface="Arial" panose="020B0604020202020204" pitchFamily="34" charset="0"/>
              </a:rPr>
              <a:t>Bei Abmeldung weniger als einen Monat vor dem Angebot wird die Kostenstelle mit dem vollen Preis belastet, ausgenommen es wird ein/e Ersatzteilnehmer*in gefunden (z.B. über die Warteliste).</a:t>
            </a:r>
          </a:p>
          <a:p>
            <a:pPr marL="0" indent="0" algn="just">
              <a:lnSpc>
                <a:spcPct val="107000"/>
              </a:lnSpc>
              <a:spcBef>
                <a:spcPts val="0"/>
              </a:spcBef>
              <a:spcAft>
                <a:spcPts val="600"/>
              </a:spcAft>
              <a:buNone/>
              <a:tabLst>
                <a:tab pos="5104130" algn="l"/>
              </a:tabLst>
            </a:pPr>
            <a:r>
              <a:rPr lang="de-DE" sz="1100" b="1" dirty="0">
                <a:solidFill>
                  <a:srgbClr val="00B0F0"/>
                </a:solidFill>
                <a:effectLst/>
                <a:latin typeface="Arial" panose="020B0604020202020204" pitchFamily="34" charset="0"/>
                <a:ea typeface="Calibri" panose="020F0502020204030204" pitchFamily="34" charset="0"/>
                <a:cs typeface="Arial" panose="020B0604020202020204" pitchFamily="34" charset="0"/>
              </a:rPr>
              <a:t>Wo erhalte ich weitere Informationen?</a:t>
            </a:r>
            <a:endParaRPr lang="de-DE" sz="11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Bef>
                <a:spcPts val="0"/>
              </a:spcBef>
              <a:spcAft>
                <a:spcPts val="300"/>
              </a:spcAft>
              <a:buNone/>
              <a:tabLst>
                <a:tab pos="5104130" algn="l"/>
              </a:tabLst>
            </a:pPr>
            <a:r>
              <a:rPr lang="de-DE" sz="1100" dirty="0">
                <a:effectLst/>
                <a:latin typeface="Arial" panose="020B0604020202020204" pitchFamily="34" charset="0"/>
                <a:ea typeface="Calibri" panose="020F0502020204030204" pitchFamily="34" charset="0"/>
                <a:cs typeface="Arial" panose="020B0604020202020204" pitchFamily="34" charset="0"/>
              </a:rPr>
              <a:t>Sandra Stock</a:t>
            </a:r>
          </a:p>
          <a:p>
            <a:pPr marL="0" indent="0" algn="just">
              <a:lnSpc>
                <a:spcPct val="107000"/>
              </a:lnSpc>
              <a:spcBef>
                <a:spcPts val="0"/>
              </a:spcBef>
              <a:spcAft>
                <a:spcPts val="300"/>
              </a:spcAft>
              <a:buNone/>
              <a:tabLst>
                <a:tab pos="5104130" algn="l"/>
              </a:tabLst>
            </a:pPr>
            <a:r>
              <a:rPr lang="de-DE" sz="1100" dirty="0">
                <a:effectLst/>
                <a:latin typeface="Arial" panose="020B0604020202020204" pitchFamily="34" charset="0"/>
                <a:ea typeface="Calibri" panose="020F0502020204030204" pitchFamily="34" charset="0"/>
                <a:cs typeface="Arial" panose="020B0604020202020204" pitchFamily="34" charset="0"/>
              </a:rPr>
              <a:t>Fort- und Weiterbildung</a:t>
            </a:r>
          </a:p>
          <a:p>
            <a:pPr marL="0" indent="0" algn="just">
              <a:lnSpc>
                <a:spcPct val="107000"/>
              </a:lnSpc>
              <a:spcBef>
                <a:spcPts val="0"/>
              </a:spcBef>
              <a:spcAft>
                <a:spcPts val="300"/>
              </a:spcAft>
              <a:buNone/>
              <a:tabLst>
                <a:tab pos="5104130" algn="l"/>
              </a:tabLst>
            </a:pPr>
            <a:r>
              <a:rPr lang="de-DE" sz="1100" dirty="0">
                <a:effectLst/>
                <a:latin typeface="Arial" panose="020B0604020202020204" pitchFamily="34" charset="0"/>
                <a:ea typeface="Calibri" panose="020F0502020204030204" pitchFamily="34" charset="0"/>
                <a:cs typeface="Arial" panose="020B0604020202020204" pitchFamily="34" charset="0"/>
              </a:rPr>
              <a:t>Tel. 0561 94951 123</a:t>
            </a:r>
          </a:p>
          <a:p>
            <a:pPr marL="0" indent="0" algn="just">
              <a:lnSpc>
                <a:spcPct val="107000"/>
              </a:lnSpc>
              <a:spcBef>
                <a:spcPts val="0"/>
              </a:spcBef>
              <a:spcAft>
                <a:spcPts val="300"/>
              </a:spcAft>
              <a:buNone/>
              <a:tabLst>
                <a:tab pos="5104130" algn="l"/>
              </a:tabLst>
            </a:pPr>
            <a:r>
              <a:rPr lang="de-DE" sz="1100" dirty="0">
                <a:effectLst/>
                <a:latin typeface="Arial" panose="020B0604020202020204" pitchFamily="34" charset="0"/>
                <a:ea typeface="Calibri" panose="020F0502020204030204" pitchFamily="34" charset="0"/>
                <a:cs typeface="Arial" panose="020B0604020202020204" pitchFamily="34" charset="0"/>
              </a:rPr>
              <a:t>E-Mail: sandra.stock@bdks.de</a:t>
            </a:r>
          </a:p>
          <a:p>
            <a:pPr marL="0" indent="0" algn="just">
              <a:lnSpc>
                <a:spcPct val="107000"/>
              </a:lnSpc>
              <a:spcBef>
                <a:spcPts val="0"/>
              </a:spcBef>
              <a:spcAft>
                <a:spcPts val="1800"/>
              </a:spcAft>
              <a:buNone/>
              <a:tabLst>
                <a:tab pos="5104130" algn="l"/>
              </a:tabLst>
            </a:pPr>
            <a:endParaRPr lang="de-DE" sz="11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Bef>
                <a:spcPts val="0"/>
              </a:spcBef>
              <a:spcAft>
                <a:spcPts val="1800"/>
              </a:spcAft>
              <a:buNone/>
              <a:tabLst>
                <a:tab pos="5104130" algn="l"/>
              </a:tabLst>
            </a:pPr>
            <a:endParaRPr lang="de-DE" sz="11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Bef>
                <a:spcPts val="0"/>
              </a:spcBef>
              <a:spcAft>
                <a:spcPts val="1800"/>
              </a:spcAft>
              <a:buNone/>
              <a:tabLst>
                <a:tab pos="5104130" algn="l"/>
              </a:tabLst>
            </a:pPr>
            <a:endParaRPr lang="de-DE" sz="11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Bef>
                <a:spcPts val="0"/>
              </a:spcBef>
              <a:spcAft>
                <a:spcPts val="1800"/>
              </a:spcAft>
              <a:buNone/>
              <a:tabLst>
                <a:tab pos="5104130" algn="l"/>
              </a:tabLst>
            </a:pPr>
            <a:endParaRPr lang="de-DE" sz="11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tabLst>
                <a:tab pos="5104130" algn="l"/>
              </a:tabLst>
            </a:pP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el 1">
            <a:extLst>
              <a:ext uri="{FF2B5EF4-FFF2-40B4-BE49-F238E27FC236}">
                <a16:creationId xmlns:a16="http://schemas.microsoft.com/office/drawing/2014/main" id="{772F44E9-0A53-E128-73F2-C4E8FE88235E}"/>
              </a:ext>
            </a:extLst>
          </p:cNvPr>
          <p:cNvSpPr txBox="1">
            <a:spLocks/>
          </p:cNvSpPr>
          <p:nvPr/>
        </p:nvSpPr>
        <p:spPr>
          <a:xfrm>
            <a:off x="418622" y="1398931"/>
            <a:ext cx="3393376" cy="503578"/>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nSpc>
                <a:spcPct val="107000"/>
              </a:lnSpc>
              <a:spcAft>
                <a:spcPts val="800"/>
              </a:spcAft>
              <a:tabLst>
                <a:tab pos="5104130" algn="l"/>
              </a:tabLst>
            </a:pPr>
            <a:r>
              <a:rPr lang="de-DE" sz="1200" b="1" dirty="0">
                <a:solidFill>
                  <a:srgbClr val="54378A"/>
                </a:solidFill>
                <a:effectLst/>
                <a:latin typeface="Arial" panose="020B0604020202020204" pitchFamily="34" charset="0"/>
                <a:ea typeface="Calibri" panose="020F0502020204030204" pitchFamily="34" charset="0"/>
                <a:cs typeface="Times New Roman" panose="02020603050405020304" pitchFamily="18" charset="0"/>
              </a:rPr>
              <a:t>Fragen, die entstehen – wir helfen gern!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Foliennummernplatzhalter 2">
            <a:extLst>
              <a:ext uri="{FF2B5EF4-FFF2-40B4-BE49-F238E27FC236}">
                <a16:creationId xmlns:a16="http://schemas.microsoft.com/office/drawing/2014/main" id="{D277EAAE-53AF-E8C7-1050-10A32F170ED6}"/>
              </a:ext>
            </a:extLst>
          </p:cNvPr>
          <p:cNvSpPr>
            <a:spLocks noGrp="1"/>
          </p:cNvSpPr>
          <p:nvPr>
            <p:ph type="sldNum" sz="quarter" idx="12"/>
          </p:nvPr>
        </p:nvSpPr>
        <p:spPr/>
        <p:txBody>
          <a:bodyPr/>
          <a:lstStyle/>
          <a:p>
            <a:fld id="{98051CB9-6888-4E64-B477-E6EAEEC55F9F}" type="slidenum">
              <a:rPr lang="de-DE" smtClean="0"/>
              <a:t>8</a:t>
            </a:fld>
            <a:endParaRPr lang="de-DE"/>
          </a:p>
        </p:txBody>
      </p:sp>
    </p:spTree>
    <p:extLst>
      <p:ext uri="{BB962C8B-B14F-4D97-AF65-F5344CB8AC3E}">
        <p14:creationId xmlns:p14="http://schemas.microsoft.com/office/powerpoint/2010/main" val="2067187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1F1BFD-3A3A-1C70-C39C-1B79E6886239}"/>
              </a:ext>
            </a:extLst>
          </p:cNvPr>
          <p:cNvSpPr txBox="1">
            <a:spLocks/>
          </p:cNvSpPr>
          <p:nvPr/>
        </p:nvSpPr>
        <p:spPr>
          <a:xfrm>
            <a:off x="418622" y="497870"/>
            <a:ext cx="3921721" cy="499872"/>
          </a:xfrm>
          <a:prstGeom prst="rect">
            <a:avLst/>
          </a:prstGeom>
          <a:solidFill>
            <a:srgbClr val="82D0F4"/>
          </a:solidFill>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2400" b="1" dirty="0">
                <a:latin typeface="Arial Black" panose="020B0A04020102020204" pitchFamily="34" charset="0"/>
                <a:cs typeface="Arial" panose="020B0604020202020204" pitchFamily="34" charset="0"/>
              </a:rPr>
              <a:t>Fortbildungskatalog</a:t>
            </a:r>
          </a:p>
        </p:txBody>
      </p:sp>
      <p:sp>
        <p:nvSpPr>
          <p:cNvPr id="5" name="Rechteck 4">
            <a:extLst>
              <a:ext uri="{FF2B5EF4-FFF2-40B4-BE49-F238E27FC236}">
                <a16:creationId xmlns:a16="http://schemas.microsoft.com/office/drawing/2014/main" id="{B1BD1035-20DD-4061-0F58-310925184A7B}"/>
              </a:ext>
            </a:extLst>
          </p:cNvPr>
          <p:cNvSpPr/>
          <p:nvPr/>
        </p:nvSpPr>
        <p:spPr>
          <a:xfrm>
            <a:off x="4873925" y="0"/>
            <a:ext cx="1975102" cy="9906000"/>
          </a:xfrm>
          <a:prstGeom prst="rect">
            <a:avLst/>
          </a:prstGeom>
          <a:solidFill>
            <a:srgbClr val="593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ClipArt enthält.&#10;&#10;Automatisch generierte Beschreibung">
            <a:extLst>
              <a:ext uri="{FF2B5EF4-FFF2-40B4-BE49-F238E27FC236}">
                <a16:creationId xmlns:a16="http://schemas.microsoft.com/office/drawing/2014/main" id="{0474C8E7-F3FA-1FDA-77D0-120E34D05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206" y="316743"/>
            <a:ext cx="1077171" cy="436767"/>
          </a:xfrm>
          <a:prstGeom prst="rect">
            <a:avLst/>
          </a:prstGeom>
        </p:spPr>
      </p:pic>
      <p:sp>
        <p:nvSpPr>
          <p:cNvPr id="15" name="Inhaltsplatzhalter 2">
            <a:extLst>
              <a:ext uri="{FF2B5EF4-FFF2-40B4-BE49-F238E27FC236}">
                <a16:creationId xmlns:a16="http://schemas.microsoft.com/office/drawing/2014/main" id="{0A7F292D-FB81-ED3C-97B3-8AAE9AC4B037}"/>
              </a:ext>
            </a:extLst>
          </p:cNvPr>
          <p:cNvSpPr txBox="1">
            <a:spLocks/>
          </p:cNvSpPr>
          <p:nvPr/>
        </p:nvSpPr>
        <p:spPr>
          <a:xfrm>
            <a:off x="686529" y="1902509"/>
            <a:ext cx="3662834" cy="100959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sz="1200" dirty="0">
                <a:latin typeface="Arial" panose="020B0604020202020204" pitchFamily="34" charset="0"/>
              </a:rPr>
              <a:t>Mit Eltern im Gespräch bleiben –                          auch wenn es schwierig wird      </a:t>
            </a:r>
          </a:p>
          <a:p>
            <a:pPr marL="0" indent="0">
              <a:lnSpc>
                <a:spcPct val="100000"/>
              </a:lnSpc>
              <a:buNone/>
            </a:pPr>
            <a:r>
              <a:rPr lang="de-DE" sz="1200" dirty="0">
                <a:latin typeface="Arial" panose="020B0604020202020204" pitchFamily="34" charset="0"/>
              </a:rPr>
              <a:t>Alltagssprache -                                                 Einfache Sprache - Leichte Sprache</a:t>
            </a:r>
          </a:p>
          <a:p>
            <a:pPr marL="0" indent="0">
              <a:lnSpc>
                <a:spcPct val="100000"/>
              </a:lnSpc>
              <a:buFont typeface="Arial" panose="020B0604020202020204" pitchFamily="34" charset="0"/>
              <a:buNone/>
            </a:pPr>
            <a:r>
              <a:rPr lang="de-DE" sz="1150" dirty="0">
                <a:latin typeface="Arial" panose="020B0604020202020204" pitchFamily="34" charset="0"/>
              </a:rPr>
              <a:t>                                                        </a:t>
            </a:r>
          </a:p>
          <a:p>
            <a:pPr marL="0" indent="0">
              <a:lnSpc>
                <a:spcPct val="100000"/>
              </a:lnSpc>
              <a:buFont typeface="Arial" panose="020B0604020202020204" pitchFamily="34" charset="0"/>
              <a:buNone/>
            </a:pPr>
            <a:endParaRPr lang="de-DE" sz="1150" dirty="0">
              <a:latin typeface="Arial" panose="020B0604020202020204" pitchFamily="34" charset="0"/>
            </a:endParaRPr>
          </a:p>
          <a:p>
            <a:pPr marL="0" indent="0">
              <a:lnSpc>
                <a:spcPct val="100000"/>
              </a:lnSpc>
              <a:buFont typeface="Arial" panose="020B0604020202020204" pitchFamily="34" charset="0"/>
              <a:buNone/>
            </a:pPr>
            <a:endParaRPr lang="de-DE" sz="1150" dirty="0">
              <a:latin typeface="Myriad Variable Concept"/>
            </a:endParaRPr>
          </a:p>
        </p:txBody>
      </p:sp>
      <p:sp>
        <p:nvSpPr>
          <p:cNvPr id="16" name="Titel 1">
            <a:extLst>
              <a:ext uri="{FF2B5EF4-FFF2-40B4-BE49-F238E27FC236}">
                <a16:creationId xmlns:a16="http://schemas.microsoft.com/office/drawing/2014/main" id="{2A01A6A8-9B12-41A4-9D10-F3AAA6B53874}"/>
              </a:ext>
            </a:extLst>
          </p:cNvPr>
          <p:cNvSpPr txBox="1">
            <a:spLocks/>
          </p:cNvSpPr>
          <p:nvPr/>
        </p:nvSpPr>
        <p:spPr>
          <a:xfrm>
            <a:off x="418622" y="1398931"/>
            <a:ext cx="3393376" cy="503578"/>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1  Kommunikation</a:t>
            </a:r>
          </a:p>
        </p:txBody>
      </p:sp>
      <p:sp>
        <p:nvSpPr>
          <p:cNvPr id="17" name="Titel 1">
            <a:extLst>
              <a:ext uri="{FF2B5EF4-FFF2-40B4-BE49-F238E27FC236}">
                <a16:creationId xmlns:a16="http://schemas.microsoft.com/office/drawing/2014/main" id="{7BC3A484-429E-E75C-6779-1ED2B04F4B2F}"/>
              </a:ext>
            </a:extLst>
          </p:cNvPr>
          <p:cNvSpPr txBox="1">
            <a:spLocks/>
          </p:cNvSpPr>
          <p:nvPr/>
        </p:nvSpPr>
        <p:spPr>
          <a:xfrm>
            <a:off x="418650" y="2918318"/>
            <a:ext cx="3393348" cy="652998"/>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2  Zielorientiertes arbeiten, </a:t>
            </a:r>
          </a:p>
          <a:p>
            <a:r>
              <a:rPr lang="de-DE" sz="1600" dirty="0">
                <a:latin typeface="Arial Black" panose="020B0A04020102020204" pitchFamily="34" charset="0"/>
                <a:cs typeface="Arial" panose="020B0604020202020204" pitchFamily="34" charset="0"/>
              </a:rPr>
              <a:t>    professionelle Beziehung:</a:t>
            </a:r>
          </a:p>
        </p:txBody>
      </p:sp>
      <p:sp>
        <p:nvSpPr>
          <p:cNvPr id="18" name="Inhaltsplatzhalter 2">
            <a:extLst>
              <a:ext uri="{FF2B5EF4-FFF2-40B4-BE49-F238E27FC236}">
                <a16:creationId xmlns:a16="http://schemas.microsoft.com/office/drawing/2014/main" id="{B7AED4BE-E9C0-1BE4-1698-6965C3D9D827}"/>
              </a:ext>
            </a:extLst>
          </p:cNvPr>
          <p:cNvSpPr txBox="1">
            <a:spLocks/>
          </p:cNvSpPr>
          <p:nvPr/>
        </p:nvSpPr>
        <p:spPr>
          <a:xfrm>
            <a:off x="686528" y="3677795"/>
            <a:ext cx="3653815" cy="1842396"/>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None/>
            </a:pPr>
            <a:r>
              <a:rPr lang="de-DE" sz="1200" b="0" i="0" strike="noStrike" baseline="0" dirty="0">
                <a:latin typeface="Arial" panose="020B0604020202020204" pitchFamily="34" charset="0"/>
                <a:cs typeface="Arial" panose="020B0604020202020204" pitchFamily="34" charset="0"/>
              </a:rPr>
              <a:t>Beziehungsgestaltung zu Menschen mit einer geistigen Behinderung</a:t>
            </a:r>
          </a:p>
          <a:p>
            <a:pPr marL="0" indent="0">
              <a:lnSpc>
                <a:spcPct val="100000"/>
              </a:lnSpc>
              <a:buNone/>
            </a:pPr>
            <a:r>
              <a:rPr lang="de-DE" sz="1200" dirty="0">
                <a:latin typeface="Arial" panose="020B0604020202020204" pitchFamily="34" charset="0"/>
                <a:cs typeface="Arial" panose="020B0604020202020204" pitchFamily="34" charset="0"/>
              </a:rPr>
              <a:t>Beschäftigte motivieren</a:t>
            </a:r>
          </a:p>
          <a:p>
            <a:pPr marL="0" indent="0">
              <a:lnSpc>
                <a:spcPct val="100000"/>
              </a:lnSpc>
              <a:buNone/>
            </a:pPr>
            <a:r>
              <a:rPr lang="de-DE" sz="1200" dirty="0">
                <a:latin typeface="Arial" panose="020B0604020202020204" pitchFamily="34" charset="0"/>
                <a:cs typeface="Arial" panose="020B0604020202020204" pitchFamily="34" charset="0"/>
              </a:rPr>
              <a:t>Doppeldiagnosen - Kognitiv eingeschränkt und psychisch gestört </a:t>
            </a:r>
          </a:p>
          <a:p>
            <a:pPr marL="0" indent="0">
              <a:lnSpc>
                <a:spcPct val="100000"/>
              </a:lnSpc>
              <a:buNone/>
            </a:pPr>
            <a:r>
              <a:rPr lang="de-DE" sz="1200" b="0" i="0" strike="noStrike" baseline="0" dirty="0">
                <a:latin typeface="Arial" panose="020B0604020202020204" pitchFamily="34" charset="0"/>
                <a:cs typeface="Arial" panose="020B0604020202020204" pitchFamily="34" charset="0"/>
              </a:rPr>
              <a:t>Fetales Alkoholsyndrom – Erfolgreich als soziale Fachkraft mit betroffenen Menschen umgehen</a:t>
            </a:r>
          </a:p>
          <a:p>
            <a:pPr marL="0" indent="0">
              <a:lnSpc>
                <a:spcPct val="100000"/>
              </a:lnSpc>
              <a:buNone/>
            </a:pPr>
            <a:r>
              <a:rPr lang="de-DE" sz="1200" b="0" i="0" strike="noStrike" baseline="0" dirty="0">
                <a:latin typeface="Arial" panose="020B0604020202020204" pitchFamily="34" charset="0"/>
                <a:cs typeface="Arial" panose="020B0604020202020204" pitchFamily="34" charset="0"/>
              </a:rPr>
              <a:t>Das wäre doch gelacht </a:t>
            </a:r>
            <a:r>
              <a:rPr lang="de-DE" sz="1200" dirty="0">
                <a:latin typeface="Arial" panose="020B0604020202020204" pitchFamily="34" charset="0"/>
                <a:cs typeface="Arial" panose="020B0604020202020204" pitchFamily="34" charset="0"/>
              </a:rPr>
              <a:t>–</a:t>
            </a:r>
            <a:r>
              <a:rPr lang="de-DE" sz="1200" b="0" i="0" strike="noStrike" baseline="0" dirty="0">
                <a:latin typeface="Arial" panose="020B0604020202020204" pitchFamily="34" charset="0"/>
                <a:cs typeface="Arial" panose="020B0604020202020204" pitchFamily="34" charset="0"/>
              </a:rPr>
              <a:t> Humor in der Betreuung</a:t>
            </a:r>
          </a:p>
          <a:p>
            <a:pPr marL="0" indent="0">
              <a:lnSpc>
                <a:spcPct val="100000"/>
              </a:lnSpc>
              <a:buNone/>
            </a:pPr>
            <a:endParaRPr lang="de-DE" sz="1200" b="0" i="0" strike="noStrike" baseline="0" dirty="0">
              <a:latin typeface="Arial" panose="020B060402020202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p:txBody>
      </p:sp>
      <p:sp>
        <p:nvSpPr>
          <p:cNvPr id="19" name="Inhaltsplatzhalter 2">
            <a:extLst>
              <a:ext uri="{FF2B5EF4-FFF2-40B4-BE49-F238E27FC236}">
                <a16:creationId xmlns:a16="http://schemas.microsoft.com/office/drawing/2014/main" id="{D4737B79-53F5-E492-952D-10A6CCA670E7}"/>
              </a:ext>
            </a:extLst>
          </p:cNvPr>
          <p:cNvSpPr txBox="1">
            <a:spLocks/>
          </p:cNvSpPr>
          <p:nvPr/>
        </p:nvSpPr>
        <p:spPr>
          <a:xfrm>
            <a:off x="686529" y="4829648"/>
            <a:ext cx="3393376" cy="690544"/>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de-DE" sz="1200" dirty="0">
              <a:solidFill>
                <a:srgbClr val="666666"/>
              </a:solidFill>
              <a:latin typeface="Myriad Variable Concept"/>
            </a:endParaRPr>
          </a:p>
        </p:txBody>
      </p:sp>
      <p:sp>
        <p:nvSpPr>
          <p:cNvPr id="21" name="Titel 1">
            <a:extLst>
              <a:ext uri="{FF2B5EF4-FFF2-40B4-BE49-F238E27FC236}">
                <a16:creationId xmlns:a16="http://schemas.microsoft.com/office/drawing/2014/main" id="{CB638CC0-2011-3073-66EA-A58396661596}"/>
              </a:ext>
            </a:extLst>
          </p:cNvPr>
          <p:cNvSpPr txBox="1">
            <a:spLocks/>
          </p:cNvSpPr>
          <p:nvPr/>
        </p:nvSpPr>
        <p:spPr>
          <a:xfrm>
            <a:off x="418650" y="5626671"/>
            <a:ext cx="4930944" cy="670829"/>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3  Medizinische - und                   </a:t>
            </a:r>
          </a:p>
          <a:p>
            <a:r>
              <a:rPr lang="de-DE" sz="1600" dirty="0">
                <a:latin typeface="Arial Black" panose="020B0A04020102020204" pitchFamily="34" charset="0"/>
                <a:cs typeface="Arial" panose="020B0604020202020204" pitchFamily="34" charset="0"/>
              </a:rPr>
              <a:t>    Pflegerische Fortbildung</a:t>
            </a:r>
          </a:p>
        </p:txBody>
      </p:sp>
      <p:sp>
        <p:nvSpPr>
          <p:cNvPr id="22" name="Inhaltsplatzhalter 2">
            <a:extLst>
              <a:ext uri="{FF2B5EF4-FFF2-40B4-BE49-F238E27FC236}">
                <a16:creationId xmlns:a16="http://schemas.microsoft.com/office/drawing/2014/main" id="{2033375E-B811-C001-98D2-CF50C1C3E3F3}"/>
              </a:ext>
            </a:extLst>
          </p:cNvPr>
          <p:cNvSpPr txBox="1">
            <a:spLocks/>
          </p:cNvSpPr>
          <p:nvPr/>
        </p:nvSpPr>
        <p:spPr>
          <a:xfrm>
            <a:off x="686529" y="6403980"/>
            <a:ext cx="3393376" cy="1151852"/>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None/>
            </a:pPr>
            <a:r>
              <a:rPr lang="de-DE" sz="1200" dirty="0">
                <a:latin typeface="Arial" panose="020B0604020202020204" pitchFamily="34" charset="0"/>
                <a:cs typeface="Arial" panose="020B0604020202020204" pitchFamily="34" charset="0"/>
              </a:rPr>
              <a:t>Epilepsie</a:t>
            </a:r>
            <a:endParaRPr lang="de-DE" sz="1200" b="0" i="0" strike="noStrike" baseline="0" dirty="0">
              <a:latin typeface="Arial" panose="020B0604020202020204" pitchFamily="34" charset="0"/>
              <a:cs typeface="Arial" panose="020B0604020202020204" pitchFamily="34" charset="0"/>
            </a:endParaRPr>
          </a:p>
          <a:p>
            <a:pPr marL="0" indent="0">
              <a:lnSpc>
                <a:spcPct val="100000"/>
              </a:lnSpc>
              <a:buNone/>
            </a:pPr>
            <a:r>
              <a:rPr lang="de-DE" sz="1200" dirty="0">
                <a:latin typeface="Arial" panose="020B0604020202020204" pitchFamily="34" charset="0"/>
                <a:cs typeface="Arial" panose="020B0604020202020204" pitchFamily="34" charset="0"/>
              </a:rPr>
              <a:t>Pflege und Betreuung von älteren Menschen mit geistiger Behinderung </a:t>
            </a:r>
          </a:p>
          <a:p>
            <a:pPr marL="0" indent="0">
              <a:lnSpc>
                <a:spcPct val="100000"/>
              </a:lnSpc>
              <a:buNone/>
            </a:pPr>
            <a:r>
              <a:rPr lang="de-DE" sz="1200" dirty="0" err="1">
                <a:latin typeface="Arial" panose="020B0604020202020204" pitchFamily="34" charset="0"/>
                <a:cs typeface="Arial" panose="020B0604020202020204" pitchFamily="34" charset="0"/>
              </a:rPr>
              <a:t>Kinaesthetics</a:t>
            </a:r>
            <a:r>
              <a:rPr lang="de-DE" sz="1200" dirty="0">
                <a:latin typeface="Arial" panose="020B0604020202020204" pitchFamily="34" charset="0"/>
                <a:cs typeface="Arial" panose="020B0604020202020204" pitchFamily="34" charset="0"/>
              </a:rPr>
              <a:t> - Grundlagen</a:t>
            </a:r>
            <a:endParaRPr lang="de-DE" sz="1200" b="0" i="0" strike="noStrike" baseline="0" dirty="0">
              <a:latin typeface="Arial" panose="020B060402020202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p:txBody>
      </p:sp>
      <p:sp>
        <p:nvSpPr>
          <p:cNvPr id="23" name="Titel 1">
            <a:extLst>
              <a:ext uri="{FF2B5EF4-FFF2-40B4-BE49-F238E27FC236}">
                <a16:creationId xmlns:a16="http://schemas.microsoft.com/office/drawing/2014/main" id="{8F2B1976-C9B1-BF28-5C22-150FE1EB6EB0}"/>
              </a:ext>
            </a:extLst>
          </p:cNvPr>
          <p:cNvSpPr txBox="1">
            <a:spLocks/>
          </p:cNvSpPr>
          <p:nvPr/>
        </p:nvSpPr>
        <p:spPr>
          <a:xfrm>
            <a:off x="418650" y="7662312"/>
            <a:ext cx="4930944" cy="628550"/>
          </a:xfrm>
          <a:prstGeom prst="rect">
            <a:avLst/>
          </a:prstGeom>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r>
              <a:rPr lang="de-DE" sz="1600" dirty="0">
                <a:latin typeface="Arial Black" panose="020B0A04020102020204" pitchFamily="34" charset="0"/>
                <a:cs typeface="Arial" panose="020B0604020202020204" pitchFamily="34" charset="0"/>
              </a:rPr>
              <a:t>4  Gewaltprävention</a:t>
            </a:r>
            <a:endParaRPr lang="de-DE" sz="1600" b="1" i="0" u="none" strike="noStrike" baseline="0" dirty="0">
              <a:latin typeface="Arial Black" panose="020B0A04020102020204" pitchFamily="34" charset="0"/>
            </a:endParaRPr>
          </a:p>
        </p:txBody>
      </p:sp>
      <p:sp>
        <p:nvSpPr>
          <p:cNvPr id="24" name="Inhaltsplatzhalter 2">
            <a:extLst>
              <a:ext uri="{FF2B5EF4-FFF2-40B4-BE49-F238E27FC236}">
                <a16:creationId xmlns:a16="http://schemas.microsoft.com/office/drawing/2014/main" id="{BEA8B342-24DF-C5E4-4AD0-3EEB54215021}"/>
              </a:ext>
            </a:extLst>
          </p:cNvPr>
          <p:cNvSpPr txBox="1">
            <a:spLocks/>
          </p:cNvSpPr>
          <p:nvPr/>
        </p:nvSpPr>
        <p:spPr>
          <a:xfrm>
            <a:off x="686529" y="8297072"/>
            <a:ext cx="3393376" cy="979275"/>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buNone/>
            </a:pPr>
            <a:r>
              <a:rPr lang="de-DE" sz="1200" b="0" i="0" strike="noStrike" baseline="0" dirty="0">
                <a:latin typeface="Arial" panose="020B0604020202020204" pitchFamily="34" charset="0"/>
                <a:cs typeface="Arial" panose="020B0604020202020204" pitchFamily="34" charset="0"/>
              </a:rPr>
              <a:t>Gewaltprävention und Deeskalationsstrategie</a:t>
            </a:r>
          </a:p>
          <a:p>
            <a:pPr marL="0" indent="0">
              <a:lnSpc>
                <a:spcPct val="100000"/>
              </a:lnSpc>
              <a:buNone/>
            </a:pPr>
            <a:r>
              <a:rPr lang="de-DE" sz="1200" dirty="0">
                <a:latin typeface="Arial" panose="020B0604020202020204" pitchFamily="34" charset="0"/>
                <a:cs typeface="Arial" panose="020B0604020202020204" pitchFamily="34" charset="0"/>
              </a:rPr>
              <a:t>Deeskalation und Selbstverteidigung</a:t>
            </a:r>
          </a:p>
        </p:txBody>
      </p:sp>
      <p:sp>
        <p:nvSpPr>
          <p:cNvPr id="26" name="Inhaltsplatzhalter 2">
            <a:extLst>
              <a:ext uri="{FF2B5EF4-FFF2-40B4-BE49-F238E27FC236}">
                <a16:creationId xmlns:a16="http://schemas.microsoft.com/office/drawing/2014/main" id="{2F13C428-E9CC-6782-BEB5-FB048EFC29D0}"/>
              </a:ext>
            </a:extLst>
          </p:cNvPr>
          <p:cNvSpPr txBox="1">
            <a:spLocks/>
          </p:cNvSpPr>
          <p:nvPr/>
        </p:nvSpPr>
        <p:spPr>
          <a:xfrm>
            <a:off x="5828598" y="1915388"/>
            <a:ext cx="364567" cy="116266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12</a:t>
            </a:r>
          </a:p>
          <a:p>
            <a:pPr marL="0" indent="0" algn="r">
              <a:lnSpc>
                <a:spcPct val="100000"/>
              </a:lnSpc>
              <a:buFont typeface="Arial" panose="020B0604020202020204" pitchFamily="34" charset="0"/>
              <a:buNone/>
            </a:pPr>
            <a:endParaRPr lang="de-DE" sz="1200" dirty="0">
              <a:solidFill>
                <a:schemeClr val="bg1"/>
              </a:solidFill>
              <a:latin typeface="Arial" panose="020B0604020202020204" pitchFamily="34" charset="0"/>
            </a:endParaRP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13</a:t>
            </a:r>
            <a:endParaRPr lang="de-DE" sz="1200" dirty="0">
              <a:solidFill>
                <a:schemeClr val="bg1"/>
              </a:solidFill>
              <a:latin typeface="Myriad Variable Concept"/>
            </a:endParaRPr>
          </a:p>
        </p:txBody>
      </p:sp>
      <p:sp>
        <p:nvSpPr>
          <p:cNvPr id="27" name="Inhaltsplatzhalter 2">
            <a:extLst>
              <a:ext uri="{FF2B5EF4-FFF2-40B4-BE49-F238E27FC236}">
                <a16:creationId xmlns:a16="http://schemas.microsoft.com/office/drawing/2014/main" id="{6F9AB0F9-4D8E-0F43-B866-388492B91DD5}"/>
              </a:ext>
            </a:extLst>
          </p:cNvPr>
          <p:cNvSpPr txBox="1">
            <a:spLocks/>
          </p:cNvSpPr>
          <p:nvPr/>
        </p:nvSpPr>
        <p:spPr>
          <a:xfrm>
            <a:off x="5736250" y="3677795"/>
            <a:ext cx="456915" cy="1948876"/>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14 </a:t>
            </a: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   15</a:t>
            </a: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16 </a:t>
            </a: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    17 </a:t>
            </a:r>
          </a:p>
          <a:p>
            <a:pPr marL="0" indent="0" algn="r">
              <a:lnSpc>
                <a:spcPct val="100000"/>
              </a:lnSpc>
              <a:buFont typeface="Arial" panose="020B0604020202020204" pitchFamily="34" charset="0"/>
              <a:buNone/>
            </a:pPr>
            <a:endParaRPr lang="de-DE" sz="1200" dirty="0">
              <a:solidFill>
                <a:schemeClr val="bg1"/>
              </a:solidFill>
              <a:latin typeface="Arial" panose="020B0604020202020204" pitchFamily="34" charset="0"/>
            </a:endParaRP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18</a:t>
            </a:r>
          </a:p>
          <a:p>
            <a:pPr marL="0" indent="0" algn="r">
              <a:lnSpc>
                <a:spcPct val="100000"/>
              </a:lnSpc>
              <a:buFont typeface="Arial" panose="020B0604020202020204" pitchFamily="34" charset="0"/>
              <a:buNone/>
            </a:pPr>
            <a:endParaRPr lang="de-DE" sz="1200" dirty="0">
              <a:solidFill>
                <a:schemeClr val="bg1"/>
              </a:solidFill>
              <a:latin typeface="Myriad Variable Concept"/>
            </a:endParaRPr>
          </a:p>
        </p:txBody>
      </p:sp>
      <p:sp>
        <p:nvSpPr>
          <p:cNvPr id="28" name="Inhaltsplatzhalter 2">
            <a:extLst>
              <a:ext uri="{FF2B5EF4-FFF2-40B4-BE49-F238E27FC236}">
                <a16:creationId xmlns:a16="http://schemas.microsoft.com/office/drawing/2014/main" id="{123F3B90-9E6E-BB42-A903-EEBAABD2432F}"/>
              </a:ext>
            </a:extLst>
          </p:cNvPr>
          <p:cNvSpPr txBox="1">
            <a:spLocks/>
          </p:cNvSpPr>
          <p:nvPr/>
        </p:nvSpPr>
        <p:spPr>
          <a:xfrm>
            <a:off x="5736250" y="4681095"/>
            <a:ext cx="456915" cy="869459"/>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endParaRPr lang="de-DE" sz="1200" dirty="0">
              <a:solidFill>
                <a:schemeClr val="bg1"/>
              </a:solidFill>
              <a:latin typeface="Arial" panose="020B0604020202020204" pitchFamily="34" charset="0"/>
            </a:endParaRPr>
          </a:p>
          <a:p>
            <a:pPr marL="0" indent="0" algn="r">
              <a:lnSpc>
                <a:spcPct val="100000"/>
              </a:lnSpc>
              <a:buFont typeface="Arial" panose="020B0604020202020204" pitchFamily="34" charset="0"/>
              <a:buNone/>
            </a:pPr>
            <a:endParaRPr lang="de-DE" sz="1200" dirty="0">
              <a:solidFill>
                <a:schemeClr val="bg1"/>
              </a:solidFill>
              <a:latin typeface="Myriad Variable Concept"/>
            </a:endParaRPr>
          </a:p>
        </p:txBody>
      </p:sp>
      <p:sp>
        <p:nvSpPr>
          <p:cNvPr id="29" name="Inhaltsplatzhalter 2">
            <a:extLst>
              <a:ext uri="{FF2B5EF4-FFF2-40B4-BE49-F238E27FC236}">
                <a16:creationId xmlns:a16="http://schemas.microsoft.com/office/drawing/2014/main" id="{D4A2A1BA-2327-8405-3098-1C4FB012D2EF}"/>
              </a:ext>
            </a:extLst>
          </p:cNvPr>
          <p:cNvSpPr txBox="1">
            <a:spLocks/>
          </p:cNvSpPr>
          <p:nvPr/>
        </p:nvSpPr>
        <p:spPr>
          <a:xfrm>
            <a:off x="5535168" y="6403980"/>
            <a:ext cx="657997" cy="706683"/>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19</a:t>
            </a: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20</a:t>
            </a: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 </a:t>
            </a: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21 - 22</a:t>
            </a:r>
            <a:endParaRPr lang="de-DE" sz="1200" dirty="0">
              <a:solidFill>
                <a:schemeClr val="bg1"/>
              </a:solidFill>
              <a:latin typeface="Myriad Variable Concept"/>
            </a:endParaRPr>
          </a:p>
        </p:txBody>
      </p:sp>
      <p:sp>
        <p:nvSpPr>
          <p:cNvPr id="30" name="Inhaltsplatzhalter 2">
            <a:extLst>
              <a:ext uri="{FF2B5EF4-FFF2-40B4-BE49-F238E27FC236}">
                <a16:creationId xmlns:a16="http://schemas.microsoft.com/office/drawing/2014/main" id="{38D60C06-38B9-EC42-D2E0-EA8459F1F328}"/>
              </a:ext>
            </a:extLst>
          </p:cNvPr>
          <p:cNvSpPr txBox="1">
            <a:spLocks/>
          </p:cNvSpPr>
          <p:nvPr/>
        </p:nvSpPr>
        <p:spPr>
          <a:xfrm>
            <a:off x="5736250" y="7217675"/>
            <a:ext cx="456915" cy="1766522"/>
          </a:xfrm>
          <a:prstGeom prst="rect">
            <a:avLst/>
          </a:prstGeom>
        </p:spPr>
        <p:txBody>
          <a:bodyPr vert="horz" lIns="91440" tIns="45720" rIns="91440" bIns="4572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lnSpc>
                <a:spcPct val="100000"/>
              </a:lnSpc>
              <a:buFont typeface="Arial" panose="020B0604020202020204" pitchFamily="34" charset="0"/>
              <a:buNone/>
            </a:pPr>
            <a:endParaRPr lang="de-DE" sz="1200" dirty="0">
              <a:solidFill>
                <a:schemeClr val="bg1"/>
              </a:solidFill>
              <a:latin typeface="Arial" panose="020B0604020202020204" pitchFamily="34" charset="0"/>
            </a:endParaRPr>
          </a:p>
          <a:p>
            <a:pPr marL="0" indent="0" algn="r">
              <a:lnSpc>
                <a:spcPct val="100000"/>
              </a:lnSpc>
              <a:buFont typeface="Arial" panose="020B0604020202020204" pitchFamily="34" charset="0"/>
              <a:buNone/>
            </a:pPr>
            <a:endParaRPr lang="de-DE" sz="1200" dirty="0">
              <a:solidFill>
                <a:schemeClr val="bg1"/>
              </a:solidFill>
              <a:latin typeface="Arial" panose="020B0604020202020204" pitchFamily="34" charset="0"/>
            </a:endParaRPr>
          </a:p>
          <a:p>
            <a:pPr marL="0" indent="0" algn="r">
              <a:lnSpc>
                <a:spcPct val="100000"/>
              </a:lnSpc>
              <a:buFont typeface="Arial" panose="020B0604020202020204" pitchFamily="34" charset="0"/>
              <a:buNone/>
            </a:pPr>
            <a:endParaRPr lang="de-DE" sz="1200" dirty="0">
              <a:solidFill>
                <a:schemeClr val="bg1"/>
              </a:solidFill>
              <a:latin typeface="Arial" panose="020B0604020202020204" pitchFamily="34" charset="0"/>
            </a:endParaRPr>
          </a:p>
          <a:p>
            <a:pPr marL="0" indent="0" algn="r">
              <a:lnSpc>
                <a:spcPct val="100000"/>
              </a:lnSpc>
              <a:buFont typeface="Arial" panose="020B0604020202020204" pitchFamily="34" charset="0"/>
              <a:buNone/>
            </a:pPr>
            <a:endParaRPr lang="de-DE" sz="1200" dirty="0">
              <a:solidFill>
                <a:schemeClr val="bg1"/>
              </a:solidFill>
              <a:latin typeface="Arial" panose="020B0604020202020204" pitchFamily="34" charset="0"/>
            </a:endParaRP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23</a:t>
            </a:r>
          </a:p>
          <a:p>
            <a:pPr marL="0" indent="0" algn="r">
              <a:lnSpc>
                <a:spcPct val="100000"/>
              </a:lnSpc>
              <a:buFont typeface="Arial" panose="020B0604020202020204" pitchFamily="34" charset="0"/>
              <a:buNone/>
            </a:pPr>
            <a:r>
              <a:rPr lang="de-DE" sz="1200" dirty="0">
                <a:solidFill>
                  <a:schemeClr val="bg1"/>
                </a:solidFill>
                <a:latin typeface="Arial" panose="020B0604020202020204" pitchFamily="34" charset="0"/>
              </a:rPr>
              <a:t>24</a:t>
            </a:r>
          </a:p>
          <a:p>
            <a:pPr marL="0" indent="0" algn="r">
              <a:lnSpc>
                <a:spcPct val="100000"/>
              </a:lnSpc>
              <a:buFont typeface="Arial" panose="020B0604020202020204" pitchFamily="34" charset="0"/>
              <a:buNone/>
            </a:pPr>
            <a:endParaRPr lang="de-DE" sz="1200" dirty="0">
              <a:solidFill>
                <a:schemeClr val="bg1"/>
              </a:solidFill>
              <a:latin typeface="Myriad Variable Concept"/>
            </a:endParaRPr>
          </a:p>
        </p:txBody>
      </p:sp>
      <p:sp>
        <p:nvSpPr>
          <p:cNvPr id="2" name="Foliennummernplatzhalter 1">
            <a:extLst>
              <a:ext uri="{FF2B5EF4-FFF2-40B4-BE49-F238E27FC236}">
                <a16:creationId xmlns:a16="http://schemas.microsoft.com/office/drawing/2014/main" id="{8E55D1A1-51D1-19D2-EFEE-F25B6DAC02B0}"/>
              </a:ext>
            </a:extLst>
          </p:cNvPr>
          <p:cNvSpPr>
            <a:spLocks noGrp="1"/>
          </p:cNvSpPr>
          <p:nvPr>
            <p:ph type="sldNum" sz="quarter" idx="12"/>
          </p:nvPr>
        </p:nvSpPr>
        <p:spPr/>
        <p:txBody>
          <a:bodyPr/>
          <a:lstStyle/>
          <a:p>
            <a:fld id="{98051CB9-6888-4E64-B477-E6EAEEC55F9F}" type="slidenum">
              <a:rPr lang="de-DE" smtClean="0"/>
              <a:t>9</a:t>
            </a:fld>
            <a:endParaRPr lang="de-DE"/>
          </a:p>
        </p:txBody>
      </p:sp>
    </p:spTree>
    <p:extLst>
      <p:ext uri="{BB962C8B-B14F-4D97-AF65-F5344CB8AC3E}">
        <p14:creationId xmlns:p14="http://schemas.microsoft.com/office/powerpoint/2010/main" val="8971453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11295</Words>
  <Application>Microsoft Office PowerPoint</Application>
  <PresentationFormat>A4-Papier (210 x 297 mm)</PresentationFormat>
  <Paragraphs>1888</Paragraphs>
  <Slides>75</Slides>
  <Notes>0</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75</vt:i4>
      </vt:variant>
    </vt:vector>
  </HeadingPairs>
  <TitlesOfParts>
    <vt:vector size="87" baseType="lpstr">
      <vt:lpstr>Arial</vt:lpstr>
      <vt:lpstr>Arial Black</vt:lpstr>
      <vt:lpstr>Arial Narrow</vt:lpstr>
      <vt:lpstr>Arial Nova Light</vt:lpstr>
      <vt:lpstr>Calibri</vt:lpstr>
      <vt:lpstr>Calibri Light</vt:lpstr>
      <vt:lpstr>Helvetica Neue</vt:lpstr>
      <vt:lpstr>Myriad Variable Concept</vt:lpstr>
      <vt:lpstr>Noto Sans</vt:lpstr>
      <vt:lpstr>Open Sans</vt:lpstr>
      <vt:lpstr>Wingdings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UK Praktikant</dc:creator>
  <cp:lastModifiedBy>Anna Gerhardt</cp:lastModifiedBy>
  <cp:revision>164</cp:revision>
  <cp:lastPrinted>2023-02-27T12:37:31Z</cp:lastPrinted>
  <dcterms:created xsi:type="dcterms:W3CDTF">2023-01-27T10:53:07Z</dcterms:created>
  <dcterms:modified xsi:type="dcterms:W3CDTF">2023-05-03T09:33:36Z</dcterms:modified>
</cp:coreProperties>
</file>